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slideLayouts/slideLayout6.xml" ContentType="application/vnd.openxmlformats-officedocument.presentationml.slideLayout+xml"/>
  <Override PartName="/ppt/theme/theme6.xml" ContentType="application/vnd.openxmlformats-officedocument.theme+xml"/>
  <Override PartName="/ppt/slideLayouts/slideLayout7.xml" ContentType="application/vnd.openxmlformats-officedocument.presentationml.slideLayout+xml"/>
  <Override PartName="/ppt/theme/theme7.xml" ContentType="application/vnd.openxmlformats-officedocument.theme+xml"/>
  <Override PartName="/ppt/slideLayouts/slideLayout8.xml" ContentType="application/vnd.openxmlformats-officedocument.presentationml.slideLayout+xml"/>
  <Override PartName="/ppt/theme/theme8.xml" ContentType="application/vnd.openxmlformats-officedocument.theme+xml"/>
  <Override PartName="/ppt/slideLayouts/slideLayout9.xml" ContentType="application/vnd.openxmlformats-officedocument.presentationml.slideLayout+xml"/>
  <Override PartName="/ppt/theme/theme9.xml" ContentType="application/vnd.openxmlformats-officedocument.theme+xml"/>
  <Override PartName="/ppt/slideLayouts/slideLayout10.xml" ContentType="application/vnd.openxmlformats-officedocument.presentationml.slideLayout+xml"/>
  <Override PartName="/ppt/theme/theme10.xml" ContentType="application/vnd.openxmlformats-officedocument.theme+xml"/>
  <Override PartName="/ppt/slideLayouts/slideLayout11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0" r:id="rId2"/>
    <p:sldMasterId id="2147483652" r:id="rId3"/>
    <p:sldMasterId id="2147483654" r:id="rId4"/>
    <p:sldMasterId id="2147483656" r:id="rId5"/>
    <p:sldMasterId id="2147483658" r:id="rId6"/>
    <p:sldMasterId id="2147483660" r:id="rId7"/>
    <p:sldMasterId id="2147483662" r:id="rId8"/>
    <p:sldMasterId id="2147483664" r:id="rId9"/>
    <p:sldMasterId id="2147483666" r:id="rId10"/>
    <p:sldMasterId id="2147483668" r:id="rId11"/>
  </p:sldMasterIdLst>
  <p:notesMasterIdLst>
    <p:notesMasterId r:id="rId49"/>
  </p:notesMasterIdLst>
  <p:sldIdLst>
    <p:sldId id="256" r:id="rId12"/>
    <p:sldId id="257" r:id="rId13"/>
    <p:sldId id="258" r:id="rId14"/>
    <p:sldId id="259" r:id="rId15"/>
    <p:sldId id="260" r:id="rId16"/>
    <p:sldId id="261" r:id="rId17"/>
    <p:sldId id="262" r:id="rId18"/>
    <p:sldId id="263" r:id="rId19"/>
    <p:sldId id="264" r:id="rId20"/>
    <p:sldId id="265" r:id="rId21"/>
    <p:sldId id="266" r:id="rId22"/>
    <p:sldId id="267" r:id="rId23"/>
    <p:sldId id="268" r:id="rId24"/>
    <p:sldId id="269" r:id="rId25"/>
    <p:sldId id="270" r:id="rId26"/>
    <p:sldId id="271" r:id="rId27"/>
    <p:sldId id="272" r:id="rId28"/>
    <p:sldId id="273" r:id="rId29"/>
    <p:sldId id="274" r:id="rId30"/>
    <p:sldId id="275" r:id="rId31"/>
    <p:sldId id="276" r:id="rId32"/>
    <p:sldId id="277" r:id="rId33"/>
    <p:sldId id="278" r:id="rId34"/>
    <p:sldId id="279" r:id="rId35"/>
    <p:sldId id="280" r:id="rId36"/>
    <p:sldId id="281" r:id="rId37"/>
    <p:sldId id="282" r:id="rId38"/>
    <p:sldId id="283" r:id="rId39"/>
    <p:sldId id="284" r:id="rId40"/>
    <p:sldId id="285" r:id="rId41"/>
    <p:sldId id="286" r:id="rId42"/>
    <p:sldId id="287" r:id="rId43"/>
    <p:sldId id="288" r:id="rId44"/>
    <p:sldId id="289" r:id="rId45"/>
    <p:sldId id="290" r:id="rId46"/>
    <p:sldId id="291" r:id="rId47"/>
    <p:sldId id="292" r:id="rId48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2" d="100"/>
          <a:sy n="102" d="100"/>
        </p:scale>
        <p:origin x="27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50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8" Type="http://schemas.openxmlformats.org/officeDocument/2006/relationships/slideMaster" Target="slideMasters/slideMaster8.xml"/><Relationship Id="rId51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533520" y="764280"/>
            <a:ext cx="6704640" cy="3771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en-US" sz="1400" b="0" strike="noStrike" spc="-1">
                <a:solidFill>
                  <a:srgbClr val="000000"/>
                </a:solidFill>
                <a:latin typeface="Arial"/>
              </a:rPr>
              <a:t>Click to move the slide</a:t>
            </a:r>
          </a:p>
        </p:txBody>
      </p:sp>
      <p:sp>
        <p:nvSpPr>
          <p:cNvPr id="82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-216000">
              <a:buNone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Click to edit the notes format</a:t>
            </a:r>
          </a:p>
        </p:txBody>
      </p:sp>
      <p:sp>
        <p:nvSpPr>
          <p:cNvPr id="83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372840" cy="502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&lt;header&gt;</a:t>
            </a:r>
          </a:p>
        </p:txBody>
      </p:sp>
      <p:sp>
        <p:nvSpPr>
          <p:cNvPr id="84" name="PlaceHolder 4"/>
          <p:cNvSpPr>
            <a:spLocks noGrp="1"/>
          </p:cNvSpPr>
          <p:nvPr>
            <p:ph type="dt" idx="34"/>
          </p:nvPr>
        </p:nvSpPr>
        <p:spPr>
          <a:xfrm>
            <a:off x="4399200" y="0"/>
            <a:ext cx="3372840" cy="502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r">
              <a:buNone/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&lt;date/time&gt;</a:t>
            </a:r>
          </a:p>
        </p:txBody>
      </p:sp>
      <p:sp>
        <p:nvSpPr>
          <p:cNvPr id="85" name="PlaceHolder 5"/>
          <p:cNvSpPr>
            <a:spLocks noGrp="1"/>
          </p:cNvSpPr>
          <p:nvPr>
            <p:ph type="ftr" idx="35"/>
          </p:nvPr>
        </p:nvSpPr>
        <p:spPr>
          <a:xfrm>
            <a:off x="0" y="9555480"/>
            <a:ext cx="3372840" cy="502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>
              <a:buNone/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&lt;footer&gt;</a:t>
            </a:r>
          </a:p>
        </p:txBody>
      </p:sp>
      <p:sp>
        <p:nvSpPr>
          <p:cNvPr id="86" name="PlaceHolder 6"/>
          <p:cNvSpPr>
            <a:spLocks noGrp="1"/>
          </p:cNvSpPr>
          <p:nvPr>
            <p:ph type="sldNum" idx="36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buNone/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fld id="{BD785F91-261D-47D6-BE0E-55B72B0CBE33}" type="slidenum"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‹#›</a:t>
            </a:fld>
            <a:endParaRPr lang="en-US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  <a:ln w="0">
            <a:noFill/>
          </a:ln>
        </p:spPr>
      </p:sp>
      <p:sp>
        <p:nvSpPr>
          <p:cNvPr id="286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Autofit/>
          </a:bodyPr>
          <a:lstStyle/>
          <a:p>
            <a:pPr marL="216000" indent="0">
              <a:lnSpc>
                <a:spcPct val="100000"/>
              </a:lnSpc>
              <a:buNone/>
            </a:pPr>
            <a:r>
              <a:rPr lang="en-US" sz="1100" b="0" strike="noStrike" spc="-1">
                <a:solidFill>
                  <a:srgbClr val="000000"/>
                </a:solidFill>
                <a:latin typeface="Calibri"/>
              </a:rPr>
              <a:t>NOK – Norges olympiske komite</a:t>
            </a:r>
            <a:endParaRPr lang="en-US" sz="11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  <a:ln w="0">
            <a:noFill/>
          </a:ln>
        </p:spPr>
      </p:sp>
      <p:sp>
        <p:nvSpPr>
          <p:cNvPr id="304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Autofit/>
          </a:bodyPr>
          <a:lstStyle/>
          <a:p>
            <a:pPr marL="216000" indent="0">
              <a:lnSpc>
                <a:spcPct val="100000"/>
              </a:lnSpc>
              <a:buNone/>
            </a:pPr>
            <a:r>
              <a:rPr lang="nb-NO" sz="1100" b="0" strike="noStrike" spc="-1">
                <a:solidFill>
                  <a:srgbClr val="000000"/>
                </a:solidFill>
                <a:latin typeface="Arial"/>
              </a:rPr>
              <a:t>Til instruktøren: Vurder å snakke varmt om innhopp når du introduserer denne, og få deltagerene til å føle at du selger det inn. </a:t>
            </a:r>
            <a:endParaRPr lang="en-US" sz="1100" b="0" strike="noStrike" spc="-1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</a:pPr>
            <a:r>
              <a:rPr lang="nb-NO" sz="1100" b="0" strike="noStrike" spc="-1">
                <a:solidFill>
                  <a:srgbClr val="000000"/>
                </a:solidFill>
                <a:latin typeface="Arial"/>
              </a:rPr>
              <a:t>Formålet er at de må tenke selv, og øve på å stå imot et meget fristende hopp de ikke er klare for! Selv om en de stoler på sier at «det går bra!»</a:t>
            </a:r>
            <a:endParaRPr lang="en-US" sz="11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  <a:ln w="0">
            <a:noFill/>
          </a:ln>
        </p:spPr>
      </p:sp>
      <p:sp>
        <p:nvSpPr>
          <p:cNvPr id="306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Autofit/>
          </a:bodyPr>
          <a:lstStyle/>
          <a:p>
            <a:pPr marL="216000" indent="0">
              <a:lnSpc>
                <a:spcPct val="100000"/>
              </a:lnSpc>
              <a:buNone/>
            </a:pPr>
            <a:r>
              <a:rPr lang="en-US" sz="1100" b="0" strike="noStrike" spc="-1">
                <a:solidFill>
                  <a:srgbClr val="000000"/>
                </a:solidFill>
                <a:latin typeface="Calibri"/>
              </a:rPr>
              <a:t>Hopperene som gikk for langt hadde ca 100 og 400 hopp.</a:t>
            </a:r>
            <a:endParaRPr lang="en-US" sz="11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  <a:ln w="0">
            <a:noFill/>
          </a:ln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Autofit/>
          </a:bodyPr>
          <a:lstStyle/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nb-NO" sz="1100" b="0" i="1" strike="noStrike" spc="-1">
                <a:solidFill>
                  <a:srgbClr val="0000FF"/>
                </a:solidFill>
                <a:latin typeface="Calibri"/>
              </a:rPr>
              <a:t>Bruk sportsrigg(er) for demo under denne gjennomgangen</a:t>
            </a:r>
            <a:endParaRPr lang="en-US" sz="1100" b="0" strike="noStrike" spc="-1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endParaRPr lang="en-US" sz="11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  <a:ln w="0">
            <a:noFill/>
          </a:ln>
        </p:spPr>
      </p:sp>
      <p:sp>
        <p:nvSpPr>
          <p:cNvPr id="290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Autofit/>
          </a:bodyPr>
          <a:lstStyle/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nb-NO" sz="1100" b="0" i="1" strike="noStrike" spc="-1">
                <a:solidFill>
                  <a:srgbClr val="0000FF"/>
                </a:solidFill>
                <a:latin typeface="Calibri"/>
              </a:rPr>
              <a:t>Bruk sportsrigg(er) for demo under denne gjennomgangen</a:t>
            </a:r>
            <a:endParaRPr lang="en-US" sz="1100" b="0" strike="noStrike" spc="-1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endParaRPr lang="en-US" sz="11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ln w="0">
            <a:noFill/>
          </a:ln>
        </p:spPr>
      </p:sp>
      <p:sp>
        <p:nvSpPr>
          <p:cNvPr id="292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Autofit/>
          </a:bodyPr>
          <a:lstStyle/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nb-NO" sz="1100" b="0" i="1" strike="noStrike" spc="-1">
                <a:solidFill>
                  <a:srgbClr val="0000FF"/>
                </a:solidFill>
                <a:latin typeface="Calibri"/>
              </a:rPr>
              <a:t>Bruk sportsrigg(er) for demo under denne gjennomgangen</a:t>
            </a:r>
            <a:endParaRPr lang="en-US" sz="1100" b="0" strike="noStrike" spc="-1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endParaRPr lang="en-US" sz="11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ctr">
            <a:noAutofit/>
          </a:bodyPr>
          <a:lstStyle/>
          <a:p>
            <a:pPr marL="216000" indent="0">
              <a:lnSpc>
                <a:spcPct val="100000"/>
              </a:lnSpc>
              <a:buNone/>
            </a:pPr>
            <a:r>
              <a:rPr lang="nb-NO" sz="1100" b="0" strike="noStrike" spc="-1">
                <a:solidFill>
                  <a:srgbClr val="000000"/>
                </a:solidFill>
                <a:latin typeface="Arial"/>
              </a:rPr>
              <a:t>Hadde hopperene vist hva som ville skje, hadde det jo vært enkelt å gjøre noe med det!</a:t>
            </a:r>
            <a:endParaRPr lang="en-US" sz="1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4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  <a:ln w="0">
            <a:noFill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ctr">
            <a:noAutofit/>
          </a:bodyPr>
          <a:lstStyle/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nb-NO" sz="1100" b="0" strike="noStrike" spc="-1">
                <a:solidFill>
                  <a:srgbClr val="000000"/>
                </a:solidFill>
                <a:latin typeface="Arial"/>
              </a:rPr>
              <a:t>Stress er en utløsende faktor til mange hendelser. I denne hendelsen førte det til mangelfull utstyrssjekk. </a:t>
            </a:r>
            <a:endParaRPr lang="en-US" sz="1100" b="0" strike="noStrike" spc="-1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endParaRPr lang="en-US" sz="1100" b="0" strike="noStrike" spc="-1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nb-NO" sz="1100" b="0" strike="noStrike" spc="-1">
                <a:solidFill>
                  <a:srgbClr val="000000"/>
                </a:solidFill>
                <a:latin typeface="Arial"/>
              </a:rPr>
              <a:t>Når man løper til flyet tidlig på morgenen har man kanskje heller ikke sjekket landingsretning, vindstyrke, løftsammensetning, god planlegging av eget hopp og mye mer.</a:t>
            </a:r>
            <a:endParaRPr lang="en-US" sz="1100" b="0" strike="noStrike" spc="-1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endParaRPr lang="en-US" sz="1100" b="0" strike="noStrike" spc="-1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nb-NO" sz="1100" b="0" strike="noStrike" spc="-1">
                <a:solidFill>
                  <a:srgbClr val="000000"/>
                </a:solidFill>
                <a:latin typeface="Arial"/>
              </a:rPr>
              <a:t>Kjenn igjen når du blir stresset, og vær bevisst på at stress øker risikoen betydelig.</a:t>
            </a:r>
            <a:endParaRPr lang="en-US" sz="1100" b="0" strike="noStrike" spc="-1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endParaRPr lang="en-US" sz="1100" b="0" strike="noStrike" spc="-1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nb-NO" sz="1100" b="0" strike="noStrike" spc="-1">
                <a:solidFill>
                  <a:srgbClr val="000000"/>
                </a:solidFill>
                <a:latin typeface="Arial"/>
              </a:rPr>
              <a:t>Som fersk hopper er det mange som ønsker å hoppe så mye som mulig på kort tid. Kan dette føre til stress mellom løftene?</a:t>
            </a:r>
            <a:endParaRPr lang="en-US" sz="1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6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  <a:ln w="0">
            <a:noFill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ctr">
            <a:noAutofit/>
          </a:bodyPr>
          <a:lstStyle/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100" b="0" strike="noStrike" spc="-1">
                <a:solidFill>
                  <a:srgbClr val="0000FF"/>
                </a:solidFill>
                <a:latin typeface="Calibri"/>
              </a:rPr>
              <a:t>Manglende kunnskap om tilbakestilling av nødåpner, samt mangelfull utstyrssjekk før hopping. </a:t>
            </a:r>
            <a:endParaRPr lang="en-US" sz="1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8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  <a:ln w="0">
            <a:noFill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ctr">
            <a:noAutofit/>
          </a:bodyPr>
          <a:lstStyle/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nb-NO" sz="1100" b="0" strike="noStrike" spc="-1">
                <a:solidFill>
                  <a:srgbClr val="000000"/>
                </a:solidFill>
                <a:latin typeface="Arial"/>
              </a:rPr>
              <a:t>Unngå å hoppe med feil og mangler på ditt eget utstyr. </a:t>
            </a:r>
            <a:endParaRPr lang="en-US" sz="1100" b="0" strike="noStrike" spc="-1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nb-NO" sz="1100" b="0" strike="noStrike" spc="-1">
                <a:solidFill>
                  <a:srgbClr val="000000"/>
                </a:solidFill>
                <a:latin typeface="Arial"/>
              </a:rPr>
              <a:t>Hadde dette vært et gruppehopp, kunne konsekvensene blitt mye større.</a:t>
            </a:r>
            <a:endParaRPr lang="en-US" sz="1100" b="0" strike="noStrike" spc="-1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nb-NO" sz="1100" b="0" strike="noStrike" spc="-1">
                <a:solidFill>
                  <a:srgbClr val="000000"/>
                </a:solidFill>
                <a:latin typeface="Arial"/>
              </a:rPr>
              <a:t>Hvorfor gjorde hopperen dette hoppet, når han viste at utstyret var mangelfult? </a:t>
            </a:r>
            <a:endParaRPr lang="en-US" sz="1100" b="0" strike="noStrike" spc="-1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endParaRPr lang="en-US" sz="1100" b="0" strike="noStrike" spc="-1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endParaRPr lang="en-US" sz="1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0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  <a:ln w="0">
            <a:noFill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ctr">
            <a:noAutofit/>
          </a:bodyPr>
          <a:lstStyle/>
          <a:p>
            <a:pPr marL="216000" indent="0">
              <a:lnSpc>
                <a:spcPct val="100000"/>
              </a:lnSpc>
              <a:buNone/>
            </a:pPr>
            <a:r>
              <a:rPr lang="nb-NO" sz="1100" b="0" strike="noStrike" spc="-1">
                <a:solidFill>
                  <a:srgbClr val="000000"/>
                </a:solidFill>
                <a:latin typeface="Arial"/>
              </a:rPr>
              <a:t>Hopperen kunne unngått å bli lav på finalen ved å planlegge innflyvingen sin bedre. </a:t>
            </a:r>
            <a:endParaRPr lang="en-US" sz="1100" b="0" strike="noStrike" spc="-1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</a:pPr>
            <a:endParaRPr lang="en-US" sz="1100" b="0" strike="noStrike" spc="-1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</a:pPr>
            <a:r>
              <a:rPr lang="nb-NO" sz="1100" b="0" strike="noStrike" spc="-1">
                <a:solidFill>
                  <a:srgbClr val="000000"/>
                </a:solidFill>
                <a:latin typeface="Arial"/>
              </a:rPr>
              <a:t>Er man lav i en sving, må man bruke toggles hardt for å grave seg ut.</a:t>
            </a:r>
            <a:endParaRPr lang="en-US" sz="1100" b="0" strike="noStrike" spc="-1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</a:pPr>
            <a:endParaRPr lang="en-US" sz="1100" b="0" strike="noStrike" spc="-1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</a:pPr>
            <a:r>
              <a:rPr lang="nb-NO" sz="1100" b="0" strike="noStrike" spc="-1">
                <a:solidFill>
                  <a:srgbClr val="000000"/>
                </a:solidFill>
                <a:latin typeface="Arial"/>
              </a:rPr>
              <a:t>Når hopperen først var lav, hadde en bedre løsning vært å fly rett frem og landet i vannet. </a:t>
            </a:r>
            <a:endParaRPr lang="en-US" sz="1100" b="0" strike="noStrike" spc="-1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</a:pPr>
            <a:endParaRPr lang="en-US" sz="1100" b="0" strike="noStrike" spc="-1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</a:pPr>
            <a:r>
              <a:rPr lang="nb-NO" sz="1100" b="0" strike="noStrike" spc="-1">
                <a:solidFill>
                  <a:srgbClr val="000000"/>
                </a:solidFill>
                <a:latin typeface="Arial"/>
              </a:rPr>
              <a:t>(Det er meget vanskelig å vurdere høyde korrekt over vann. )</a:t>
            </a:r>
            <a:endParaRPr lang="en-US" sz="1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2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ln w="0">
            <a:noFill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84CA6D08-3B75-4D69-870C-C4C5F71C9EBF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9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0"/>
          </p:nvPr>
        </p:nvSpPr>
        <p:spPr/>
        <p:txBody>
          <a:bodyPr/>
          <a:lstStyle/>
          <a:p>
            <a:fld id="{FE4D0F94-D572-467A-8639-798D4975727C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28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3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3"/>
          </p:nvPr>
        </p:nvSpPr>
        <p:spPr/>
        <p:txBody>
          <a:bodyPr/>
          <a:lstStyle/>
          <a:p>
            <a:fld id="{7EB90C2E-8DD0-4B40-AACE-174114FECF02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3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79AC269E-3C36-481A-BC28-E096C916EA96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40EF4053-6EB3-4E68-BB02-C36B09B20D8E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7EAD8EB-8C9B-4EDC-B535-9BAF5FE3EE0B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5"/>
          </p:nvPr>
        </p:nvSpPr>
        <p:spPr/>
        <p:txBody>
          <a:bodyPr/>
          <a:lstStyle/>
          <a:p>
            <a:fld id="{60266E4B-4359-4D2A-85B7-F04B7D20D0EC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8"/>
          </p:nvPr>
        </p:nvSpPr>
        <p:spPr/>
        <p:txBody>
          <a:bodyPr/>
          <a:lstStyle/>
          <a:p>
            <a:fld id="{CEF97D38-8DC8-49DE-BE72-10532E037C7C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1"/>
          </p:nvPr>
        </p:nvSpPr>
        <p:spPr/>
        <p:txBody>
          <a:bodyPr/>
          <a:lstStyle/>
          <a:p>
            <a:fld id="{55E363BE-F9E8-448C-95D5-152266B80492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4"/>
          </p:nvPr>
        </p:nvSpPr>
        <p:spPr/>
        <p:txBody>
          <a:bodyPr/>
          <a:lstStyle/>
          <a:p>
            <a:fld id="{C4D0F806-C798-40FE-8DF2-C8BBCB199653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2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6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7"/>
          </p:nvPr>
        </p:nvSpPr>
        <p:spPr/>
        <p:txBody>
          <a:bodyPr/>
          <a:lstStyle/>
          <a:p>
            <a:fld id="{2EA14379-516B-47FC-9635-B2D30D9B926D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2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0.xml"/></Relationships>
</file>

<file path=ppt/slideMasters/_rels/slideMaster1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1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7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8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dt" idx="1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ctr">
            <a:noAutofit/>
          </a:bodyPr>
          <a:lstStyle>
            <a:lvl1pPr indent="0">
              <a:buNone/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&lt;date/time&gt;</a:t>
            </a:r>
          </a:p>
        </p:txBody>
      </p:sp>
      <p:sp>
        <p:nvSpPr>
          <p:cNvPr id="13" name="PlaceHolder 2"/>
          <p:cNvSpPr>
            <a:spLocks noGrp="1"/>
          </p:cNvSpPr>
          <p:nvPr>
            <p:ph type="ftr" idx="2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ctr">
            <a:noAutofit/>
          </a:bodyPr>
          <a:lstStyle>
            <a:lvl1pPr indent="0" algn="ctr">
              <a:buNone/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&lt;footer&gt;</a:t>
            </a:r>
          </a:p>
        </p:txBody>
      </p:sp>
      <p:pic>
        <p:nvPicPr>
          <p:cNvPr id="2" name="Picture 9" descr="A person flying through the air on a cloudy day&#10;&#10;Description automatically generated"/>
          <p:cNvPicPr/>
          <p:nvPr/>
        </p:nvPicPr>
        <p:blipFill>
          <a:blip r:embed="rId3">
            <a:alphaModFix amt="35000"/>
          </a:blip>
          <a:srcRect l="-140" t="36594" r="16999" b="18406"/>
          <a:stretch/>
        </p:blipFill>
        <p:spPr>
          <a:xfrm>
            <a:off x="-168840" y="0"/>
            <a:ext cx="12484080" cy="6885000"/>
          </a:xfrm>
          <a:prstGeom prst="rect">
            <a:avLst/>
          </a:prstGeom>
          <a:ln w="0">
            <a:noFill/>
          </a:ln>
        </p:spPr>
      </p:pic>
      <p:sp>
        <p:nvSpPr>
          <p:cNvPr id="3" name="PlaceHolder 3"/>
          <p:cNvSpPr>
            <a:spLocks noGrp="1"/>
          </p:cNvSpPr>
          <p:nvPr>
            <p:ph type="sldNum" idx="3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x-none" sz="1200" b="0" strike="noStrike" spc="-1">
                <a:solidFill>
                  <a:srgbClr val="888888"/>
                </a:solidFill>
                <a:latin typeface="Calibri"/>
                <a:ea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A4DE2DC4-C23B-4203-B118-A7EFA222BB52}" type="slidenum">
              <a:rPr lang="x-none" sz="1200" b="0" strike="noStrike" spc="-1">
                <a:solidFill>
                  <a:srgbClr val="888888"/>
                </a:solidFill>
                <a:latin typeface="Calibri"/>
                <a:ea typeface="Calibri"/>
              </a:rPr>
              <a:t>‹#›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4" name="Picture 2" descr="A close up of a logo&#10;&#10;Description automatically generated"/>
          <p:cNvPicPr/>
          <p:nvPr/>
        </p:nvPicPr>
        <p:blipFill>
          <a:blip r:embed="rId4"/>
          <a:stretch/>
        </p:blipFill>
        <p:spPr>
          <a:xfrm>
            <a:off x="4092840" y="6022440"/>
            <a:ext cx="4584960" cy="862560"/>
          </a:xfrm>
          <a:prstGeom prst="rect">
            <a:avLst/>
          </a:prstGeom>
          <a:ln w="0">
            <a:noFill/>
          </a:ln>
        </p:spPr>
      </p:pic>
      <p:sp>
        <p:nvSpPr>
          <p:cNvPr id="5" name="Rectangle 3"/>
          <p:cNvSpPr/>
          <p:nvPr/>
        </p:nvSpPr>
        <p:spPr>
          <a:xfrm>
            <a:off x="8677800" y="6022440"/>
            <a:ext cx="3513600" cy="862560"/>
          </a:xfrm>
          <a:prstGeom prst="rect">
            <a:avLst/>
          </a:prstGeom>
          <a:solidFill>
            <a:srgbClr val="0930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nb-NO" sz="1400" b="0" strike="noStrike" spc="-1">
              <a:solidFill>
                <a:schemeClr val="lt1"/>
              </a:solidFill>
              <a:latin typeface="Arial"/>
              <a:ea typeface="Arial"/>
            </a:endParaRPr>
          </a:p>
        </p:txBody>
      </p:sp>
      <p:sp>
        <p:nvSpPr>
          <p:cNvPr id="6" name="Rectangle 15"/>
          <p:cNvSpPr/>
          <p:nvPr/>
        </p:nvSpPr>
        <p:spPr>
          <a:xfrm>
            <a:off x="1415520" y="6022440"/>
            <a:ext cx="3153960" cy="862560"/>
          </a:xfrm>
          <a:prstGeom prst="rect">
            <a:avLst/>
          </a:prstGeom>
          <a:solidFill>
            <a:srgbClr val="0930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nb-NO" sz="1400" b="0" strike="noStrike" spc="-1">
              <a:solidFill>
                <a:schemeClr val="lt1"/>
              </a:solidFill>
              <a:latin typeface="Arial"/>
              <a:ea typeface="Arial"/>
            </a:endParaRPr>
          </a:p>
        </p:txBody>
      </p:sp>
      <p:sp>
        <p:nvSpPr>
          <p:cNvPr id="7" name="Rectangle 16"/>
          <p:cNvSpPr/>
          <p:nvPr/>
        </p:nvSpPr>
        <p:spPr>
          <a:xfrm>
            <a:off x="0" y="6022440"/>
            <a:ext cx="2314800" cy="862560"/>
          </a:xfrm>
          <a:prstGeom prst="rect">
            <a:avLst/>
          </a:prstGeom>
          <a:solidFill>
            <a:srgbClr val="0930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nb-NO" sz="1400" b="0" strike="noStrike" spc="-1">
              <a:solidFill>
                <a:schemeClr val="lt1"/>
              </a:solidFill>
              <a:latin typeface="Arial"/>
              <a:ea typeface="Arial"/>
            </a:endParaRPr>
          </a:p>
        </p:txBody>
      </p:sp>
      <p:pic>
        <p:nvPicPr>
          <p:cNvPr id="8" name="image1.png"/>
          <p:cNvPicPr/>
          <p:nvPr/>
        </p:nvPicPr>
        <p:blipFill>
          <a:blip r:embed="rId5"/>
          <a:stretch/>
        </p:blipFill>
        <p:spPr>
          <a:xfrm>
            <a:off x="82440" y="113040"/>
            <a:ext cx="1332720" cy="845280"/>
          </a:xfrm>
          <a:prstGeom prst="rect">
            <a:avLst/>
          </a:prstGeom>
          <a:ln w="0">
            <a:noFill/>
          </a:ln>
        </p:spPr>
      </p:pic>
      <p:pic>
        <p:nvPicPr>
          <p:cNvPr id="9" name="Picture 19" descr="A close up of a logo&#10;&#10;Description automatically generated"/>
          <p:cNvPicPr/>
          <p:nvPr/>
        </p:nvPicPr>
        <p:blipFill>
          <a:blip r:embed="rId6"/>
          <a:stretch/>
        </p:blipFill>
        <p:spPr>
          <a:xfrm>
            <a:off x="11114640" y="-22680"/>
            <a:ext cx="1186920" cy="1112760"/>
          </a:xfrm>
          <a:prstGeom prst="rect">
            <a:avLst/>
          </a:prstGeom>
          <a:ln w="0">
            <a:noFill/>
          </a:ln>
        </p:spPr>
      </p:pic>
      <p:sp>
        <p:nvSpPr>
          <p:cNvPr id="10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11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4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4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4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839880" y="457200"/>
            <a:ext cx="3931920" cy="159984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b">
            <a:noAutofit/>
          </a:bodyPr>
          <a:lstStyle/>
          <a:p>
            <a:pPr indent="0"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5183280" y="987480"/>
            <a:ext cx="6171840" cy="487332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4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4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4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4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4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4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839880" y="2057400"/>
            <a:ext cx="3931920" cy="381132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4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4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4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4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4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4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72" name="PlaceHolder 4"/>
          <p:cNvSpPr>
            <a:spLocks noGrp="1"/>
          </p:cNvSpPr>
          <p:nvPr>
            <p:ph type="dt" idx="28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ctr">
            <a:noAutofit/>
          </a:bodyPr>
          <a:lstStyle>
            <a:lvl1pPr indent="0">
              <a:buNone/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&lt;date/time&gt;</a:t>
            </a:r>
          </a:p>
        </p:txBody>
      </p:sp>
      <p:sp>
        <p:nvSpPr>
          <p:cNvPr id="73" name="PlaceHolder 5"/>
          <p:cNvSpPr>
            <a:spLocks noGrp="1"/>
          </p:cNvSpPr>
          <p:nvPr>
            <p:ph type="ftr" idx="29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ctr">
            <a:noAutofit/>
          </a:bodyPr>
          <a:lstStyle>
            <a:lvl1pPr indent="0" algn="ctr">
              <a:buNone/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&lt;footer&gt;</a:t>
            </a:r>
          </a:p>
        </p:txBody>
      </p:sp>
      <p:sp>
        <p:nvSpPr>
          <p:cNvPr id="74" name="PlaceHolder 6"/>
          <p:cNvSpPr>
            <a:spLocks noGrp="1"/>
          </p:cNvSpPr>
          <p:nvPr>
            <p:ph type="sldNum" idx="30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x-none" sz="1200" b="0" strike="noStrike" spc="-1">
                <a:solidFill>
                  <a:srgbClr val="888888"/>
                </a:solidFill>
                <a:latin typeface="Calibri"/>
                <a:ea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BCF996AB-E6B3-4082-AF5D-667CC59B1D40}" type="slidenum">
              <a:rPr lang="x-none" sz="1200" b="0" strike="noStrike" spc="-1">
                <a:solidFill>
                  <a:srgbClr val="888888"/>
                </a:solidFill>
                <a:latin typeface="Calibri"/>
                <a:ea typeface="Calibri"/>
              </a:rPr>
              <a:t>‹#›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839880" y="457200"/>
            <a:ext cx="3931920" cy="159984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b">
            <a:noAutofit/>
          </a:bodyPr>
          <a:lstStyle/>
          <a:p>
            <a:pPr indent="0"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5183280" y="987480"/>
            <a:ext cx="6171840" cy="4873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839880" y="2057400"/>
            <a:ext cx="3931920" cy="381132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4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4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4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4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4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4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78" name="PlaceHolder 4"/>
          <p:cNvSpPr>
            <a:spLocks noGrp="1"/>
          </p:cNvSpPr>
          <p:nvPr>
            <p:ph type="dt" idx="31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ctr">
            <a:noAutofit/>
          </a:bodyPr>
          <a:lstStyle>
            <a:lvl1pPr indent="0">
              <a:buNone/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&lt;date/time&gt;</a:t>
            </a:r>
          </a:p>
        </p:txBody>
      </p:sp>
      <p:sp>
        <p:nvSpPr>
          <p:cNvPr id="79" name="PlaceHolder 5"/>
          <p:cNvSpPr>
            <a:spLocks noGrp="1"/>
          </p:cNvSpPr>
          <p:nvPr>
            <p:ph type="ftr" idx="32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ctr">
            <a:noAutofit/>
          </a:bodyPr>
          <a:lstStyle>
            <a:lvl1pPr indent="0" algn="ctr">
              <a:buNone/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&lt;footer&gt;</a:t>
            </a:r>
          </a:p>
        </p:txBody>
      </p:sp>
      <p:sp>
        <p:nvSpPr>
          <p:cNvPr id="80" name="PlaceHolder 6"/>
          <p:cNvSpPr>
            <a:spLocks noGrp="1"/>
          </p:cNvSpPr>
          <p:nvPr>
            <p:ph type="sldNum" idx="33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x-none" sz="1200" b="0" strike="noStrike" spc="-1">
                <a:solidFill>
                  <a:srgbClr val="888888"/>
                </a:solidFill>
                <a:latin typeface="Calibri"/>
                <a:ea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CEE7B2A7-0555-47A6-A9A9-C4B376A71195}" type="slidenum">
              <a:rPr lang="x-none" sz="1200" b="0" strike="noStrike" spc="-1">
                <a:solidFill>
                  <a:srgbClr val="888888"/>
                </a:solidFill>
                <a:latin typeface="Calibri"/>
                <a:ea typeface="Calibri"/>
              </a:rPr>
              <a:t>‹#›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ctr">
            <a:noAutofit/>
          </a:bodyPr>
          <a:lstStyle/>
          <a:p>
            <a:pPr indent="0"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13" name="PlaceHolder 2"/>
          <p:cNvSpPr>
            <a:spLocks noGrp="1"/>
          </p:cNvSpPr>
          <p:nvPr>
            <p:ph type="body"/>
          </p:nvPr>
        </p:nvSpPr>
        <p:spPr>
          <a:xfrm rot="5400000">
            <a:off x="3920400" y="-1256400"/>
            <a:ext cx="4350960" cy="1051524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4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4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4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4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4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4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14" name="PlaceHolder 3"/>
          <p:cNvSpPr>
            <a:spLocks noGrp="1"/>
          </p:cNvSpPr>
          <p:nvPr>
            <p:ph type="dt" idx="4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ctr">
            <a:noAutofit/>
          </a:bodyPr>
          <a:lstStyle>
            <a:lvl1pPr indent="0">
              <a:buNone/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&lt;date/time&gt;</a:t>
            </a:r>
          </a:p>
        </p:txBody>
      </p:sp>
      <p:sp>
        <p:nvSpPr>
          <p:cNvPr id="15" name="PlaceHolder 4"/>
          <p:cNvSpPr>
            <a:spLocks noGrp="1"/>
          </p:cNvSpPr>
          <p:nvPr>
            <p:ph type="ftr" idx="5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ctr">
            <a:noAutofit/>
          </a:bodyPr>
          <a:lstStyle>
            <a:lvl1pPr indent="0" algn="ctr">
              <a:buNone/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&lt;footer&gt;</a:t>
            </a:r>
          </a:p>
        </p:txBody>
      </p:sp>
      <p:sp>
        <p:nvSpPr>
          <p:cNvPr id="16" name="PlaceHolder 5"/>
          <p:cNvSpPr>
            <a:spLocks noGrp="1"/>
          </p:cNvSpPr>
          <p:nvPr>
            <p:ph type="sldNum" idx="6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x-none" sz="1200" b="0" strike="noStrike" spc="-1">
                <a:solidFill>
                  <a:srgbClr val="888888"/>
                </a:solidFill>
                <a:latin typeface="Calibri"/>
                <a:ea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39FB7456-C683-4534-806C-5A242998F82E}" type="slidenum">
              <a:rPr lang="x-none" sz="1200" b="0" strike="noStrike" spc="-1">
                <a:solidFill>
                  <a:srgbClr val="888888"/>
                </a:solidFill>
                <a:latin typeface="Calibri"/>
                <a:ea typeface="Calibri"/>
              </a:rPr>
              <a:t>‹#›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 rot="5400000">
            <a:off x="7133760" y="1956240"/>
            <a:ext cx="5811480" cy="262836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ctr">
            <a:noAutofit/>
          </a:bodyPr>
          <a:lstStyle/>
          <a:p>
            <a:pPr indent="0"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18" name="PlaceHolder 2"/>
          <p:cNvSpPr>
            <a:spLocks noGrp="1"/>
          </p:cNvSpPr>
          <p:nvPr>
            <p:ph type="body"/>
          </p:nvPr>
        </p:nvSpPr>
        <p:spPr>
          <a:xfrm rot="5400000">
            <a:off x="1799640" y="-596160"/>
            <a:ext cx="5811480" cy="773388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4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4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4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4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4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4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19" name="PlaceHolder 3"/>
          <p:cNvSpPr>
            <a:spLocks noGrp="1"/>
          </p:cNvSpPr>
          <p:nvPr>
            <p:ph type="dt" idx="7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ctr">
            <a:noAutofit/>
          </a:bodyPr>
          <a:lstStyle>
            <a:lvl1pPr indent="0">
              <a:buNone/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&lt;date/time&gt;</a:t>
            </a:r>
          </a:p>
        </p:txBody>
      </p:sp>
      <p:sp>
        <p:nvSpPr>
          <p:cNvPr id="20" name="PlaceHolder 4"/>
          <p:cNvSpPr>
            <a:spLocks noGrp="1"/>
          </p:cNvSpPr>
          <p:nvPr>
            <p:ph type="ftr" idx="8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ctr">
            <a:noAutofit/>
          </a:bodyPr>
          <a:lstStyle>
            <a:lvl1pPr indent="0" algn="ctr">
              <a:buNone/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&lt;footer&gt;</a:t>
            </a:r>
          </a:p>
        </p:txBody>
      </p:sp>
      <p:sp>
        <p:nvSpPr>
          <p:cNvPr id="21" name="PlaceHolder 5"/>
          <p:cNvSpPr>
            <a:spLocks noGrp="1"/>
          </p:cNvSpPr>
          <p:nvPr>
            <p:ph type="sldNum" idx="9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x-none" sz="1200" b="0" strike="noStrike" spc="-1">
                <a:solidFill>
                  <a:srgbClr val="888888"/>
                </a:solidFill>
                <a:latin typeface="Calibri"/>
                <a:ea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986D080F-A393-4F6A-9124-8BC2152F5861}" type="slidenum">
              <a:rPr lang="x-none" sz="1200" b="0" strike="noStrike" spc="-1">
                <a:solidFill>
                  <a:srgbClr val="888888"/>
                </a:solidFill>
                <a:latin typeface="Calibri"/>
                <a:ea typeface="Calibri"/>
              </a:rPr>
              <a:t>‹#›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ctr">
            <a:noAutofit/>
          </a:bodyPr>
          <a:lstStyle/>
          <a:p>
            <a:pPr indent="0"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4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4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4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4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4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4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24" name="PlaceHolder 3"/>
          <p:cNvSpPr>
            <a:spLocks noGrp="1"/>
          </p:cNvSpPr>
          <p:nvPr>
            <p:ph type="dt" idx="10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ctr">
            <a:noAutofit/>
          </a:bodyPr>
          <a:lstStyle>
            <a:lvl1pPr indent="0">
              <a:buNone/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&lt;date/time&gt;</a:t>
            </a:r>
          </a:p>
        </p:txBody>
      </p:sp>
      <p:sp>
        <p:nvSpPr>
          <p:cNvPr id="25" name="PlaceHolder 4"/>
          <p:cNvSpPr>
            <a:spLocks noGrp="1"/>
          </p:cNvSpPr>
          <p:nvPr>
            <p:ph type="ftr" idx="11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ctr">
            <a:noAutofit/>
          </a:bodyPr>
          <a:lstStyle>
            <a:lvl1pPr indent="0" algn="ctr">
              <a:buNone/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&lt;footer&gt;</a:t>
            </a:r>
          </a:p>
        </p:txBody>
      </p:sp>
      <p:sp>
        <p:nvSpPr>
          <p:cNvPr id="26" name="PlaceHolder 5"/>
          <p:cNvSpPr>
            <a:spLocks noGrp="1"/>
          </p:cNvSpPr>
          <p:nvPr>
            <p:ph type="sldNum" idx="12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x-none" sz="1200" b="0" strike="noStrike" spc="-1">
                <a:solidFill>
                  <a:srgbClr val="888888"/>
                </a:solidFill>
                <a:latin typeface="Calibri"/>
                <a:ea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4B798A63-08F8-4CAE-B07A-C6904943AF38}" type="slidenum">
              <a:rPr lang="x-none" sz="1200" b="0" strike="noStrike" spc="-1">
                <a:solidFill>
                  <a:srgbClr val="888888"/>
                </a:solidFill>
                <a:latin typeface="Calibri"/>
                <a:ea typeface="Calibri"/>
              </a:rPr>
              <a:t>‹#›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7" name="Picture 6" descr="A person flying through the air on a cloudy day&#10;&#10;Description automatically generated"/>
          <p:cNvPicPr/>
          <p:nvPr/>
        </p:nvPicPr>
        <p:blipFill>
          <a:blip r:embed="rId3">
            <a:alphaModFix amt="35000"/>
          </a:blip>
          <a:srcRect l="-140" t="36594" r="16999" b="18406"/>
          <a:stretch/>
        </p:blipFill>
        <p:spPr>
          <a:xfrm>
            <a:off x="-168840" y="0"/>
            <a:ext cx="12484080" cy="6885000"/>
          </a:xfrm>
          <a:prstGeom prst="rect">
            <a:avLst/>
          </a:prstGeom>
          <a:ln w="0">
            <a:noFill/>
          </a:ln>
        </p:spPr>
      </p:pic>
      <p:sp>
        <p:nvSpPr>
          <p:cNvPr id="28" name="Shape 15"/>
          <p:cNvSpPr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692D999D-2FF2-4477-AD77-17DFC9F7F6A2}" type="slidenum">
              <a:rPr lang="x-none" sz="1200" b="0" strike="noStrike" spc="-1">
                <a:solidFill>
                  <a:srgbClr val="888888"/>
                </a:solidFill>
                <a:latin typeface="Calibri"/>
                <a:ea typeface="Calibri"/>
              </a:rPr>
              <a:t>‹#›</a:t>
            </a:fld>
            <a:endParaRPr lang="en-US" sz="12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9" name="Picture 8" descr="A close up of a logo&#10;&#10;Description automatically generated"/>
          <p:cNvPicPr/>
          <p:nvPr/>
        </p:nvPicPr>
        <p:blipFill>
          <a:blip r:embed="rId4"/>
          <a:stretch/>
        </p:blipFill>
        <p:spPr>
          <a:xfrm>
            <a:off x="4092840" y="6022440"/>
            <a:ext cx="4584960" cy="862560"/>
          </a:xfrm>
          <a:prstGeom prst="rect">
            <a:avLst/>
          </a:prstGeom>
          <a:ln w="0">
            <a:noFill/>
          </a:ln>
        </p:spPr>
      </p:pic>
      <p:sp>
        <p:nvSpPr>
          <p:cNvPr id="30" name="Rectangle 9"/>
          <p:cNvSpPr/>
          <p:nvPr/>
        </p:nvSpPr>
        <p:spPr>
          <a:xfrm>
            <a:off x="8677800" y="6022440"/>
            <a:ext cx="3513600" cy="862560"/>
          </a:xfrm>
          <a:prstGeom prst="rect">
            <a:avLst/>
          </a:prstGeom>
          <a:solidFill>
            <a:srgbClr val="0930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nb-NO" sz="1400" b="0" strike="noStrike" spc="-1">
              <a:solidFill>
                <a:schemeClr val="lt1"/>
              </a:solidFill>
              <a:latin typeface="Arial"/>
              <a:ea typeface="Arial"/>
            </a:endParaRPr>
          </a:p>
        </p:txBody>
      </p:sp>
      <p:sp>
        <p:nvSpPr>
          <p:cNvPr id="31" name="Rectangle 10"/>
          <p:cNvSpPr/>
          <p:nvPr/>
        </p:nvSpPr>
        <p:spPr>
          <a:xfrm>
            <a:off x="1415520" y="6022440"/>
            <a:ext cx="3153960" cy="862560"/>
          </a:xfrm>
          <a:prstGeom prst="rect">
            <a:avLst/>
          </a:prstGeom>
          <a:solidFill>
            <a:srgbClr val="0930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nb-NO" sz="1400" b="0" strike="noStrike" spc="-1">
              <a:solidFill>
                <a:schemeClr val="lt1"/>
              </a:solidFill>
              <a:latin typeface="Arial"/>
              <a:ea typeface="Arial"/>
            </a:endParaRPr>
          </a:p>
        </p:txBody>
      </p:sp>
      <p:sp>
        <p:nvSpPr>
          <p:cNvPr id="32" name="Rectangle 11"/>
          <p:cNvSpPr/>
          <p:nvPr/>
        </p:nvSpPr>
        <p:spPr>
          <a:xfrm>
            <a:off x="0" y="6022440"/>
            <a:ext cx="2314800" cy="862560"/>
          </a:xfrm>
          <a:prstGeom prst="rect">
            <a:avLst/>
          </a:prstGeom>
          <a:solidFill>
            <a:srgbClr val="0930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nb-NO" sz="1400" b="0" strike="noStrike" spc="-1">
              <a:solidFill>
                <a:schemeClr val="lt1"/>
              </a:solidFill>
              <a:latin typeface="Arial"/>
              <a:ea typeface="Arial"/>
            </a:endParaRPr>
          </a:p>
        </p:txBody>
      </p:sp>
      <p:pic>
        <p:nvPicPr>
          <p:cNvPr id="33" name="image1.png"/>
          <p:cNvPicPr/>
          <p:nvPr/>
        </p:nvPicPr>
        <p:blipFill>
          <a:blip r:embed="rId5"/>
          <a:stretch/>
        </p:blipFill>
        <p:spPr>
          <a:xfrm>
            <a:off x="82440" y="113040"/>
            <a:ext cx="1332720" cy="845280"/>
          </a:xfrm>
          <a:prstGeom prst="rect">
            <a:avLst/>
          </a:prstGeom>
          <a:ln w="0">
            <a:noFill/>
          </a:ln>
        </p:spPr>
      </p:pic>
      <p:pic>
        <p:nvPicPr>
          <p:cNvPr id="34" name="Picture 13" descr="A close up of a logo&#10;&#10;Description automatically generated"/>
          <p:cNvPicPr/>
          <p:nvPr/>
        </p:nvPicPr>
        <p:blipFill>
          <a:blip r:embed="rId6"/>
          <a:stretch/>
        </p:blipFill>
        <p:spPr>
          <a:xfrm>
            <a:off x="11114640" y="-22680"/>
            <a:ext cx="1186920" cy="1112760"/>
          </a:xfrm>
          <a:prstGeom prst="rect">
            <a:avLst/>
          </a:prstGeom>
          <a:ln w="0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laceHolder 1"/>
          <p:cNvSpPr>
            <a:spLocks noGrp="1"/>
          </p:cNvSpPr>
          <p:nvPr>
            <p:ph type="title"/>
          </p:nvPr>
        </p:nvSpPr>
        <p:spPr>
          <a:xfrm>
            <a:off x="831960" y="1709640"/>
            <a:ext cx="10515240" cy="285228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b">
            <a:noAutofit/>
          </a:bodyPr>
          <a:lstStyle/>
          <a:p>
            <a:pPr indent="0"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38" name="PlaceHolder 2"/>
          <p:cNvSpPr>
            <a:spLocks noGrp="1"/>
          </p:cNvSpPr>
          <p:nvPr>
            <p:ph type="body"/>
          </p:nvPr>
        </p:nvSpPr>
        <p:spPr>
          <a:xfrm>
            <a:off x="831960" y="4589640"/>
            <a:ext cx="10515240" cy="149976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4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4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4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4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4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4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39" name="PlaceHolder 3"/>
          <p:cNvSpPr>
            <a:spLocks noGrp="1"/>
          </p:cNvSpPr>
          <p:nvPr>
            <p:ph type="dt" idx="13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ctr">
            <a:noAutofit/>
          </a:bodyPr>
          <a:lstStyle>
            <a:lvl1pPr indent="0">
              <a:buNone/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&lt;date/time&gt;</a:t>
            </a:r>
          </a:p>
        </p:txBody>
      </p:sp>
      <p:sp>
        <p:nvSpPr>
          <p:cNvPr id="40" name="PlaceHolder 4"/>
          <p:cNvSpPr>
            <a:spLocks noGrp="1"/>
          </p:cNvSpPr>
          <p:nvPr>
            <p:ph type="ftr" idx="14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ctr">
            <a:noAutofit/>
          </a:bodyPr>
          <a:lstStyle>
            <a:lvl1pPr indent="0" algn="ctr">
              <a:buNone/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&lt;footer&gt;</a:t>
            </a:r>
          </a:p>
        </p:txBody>
      </p:sp>
      <p:sp>
        <p:nvSpPr>
          <p:cNvPr id="41" name="PlaceHolder 5"/>
          <p:cNvSpPr>
            <a:spLocks noGrp="1"/>
          </p:cNvSpPr>
          <p:nvPr>
            <p:ph type="sldNum" idx="15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x-none" sz="1200" b="0" strike="noStrike" spc="-1">
                <a:solidFill>
                  <a:srgbClr val="888888"/>
                </a:solidFill>
                <a:latin typeface="Calibri"/>
                <a:ea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2D7ACF78-2886-406B-8378-EF03664BDBAD}" type="slidenum">
              <a:rPr lang="x-none" sz="1200" b="0" strike="noStrike" spc="-1">
                <a:solidFill>
                  <a:srgbClr val="888888"/>
                </a:solidFill>
                <a:latin typeface="Calibri"/>
                <a:ea typeface="Calibri"/>
              </a:rPr>
              <a:t>‹#›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ctr">
            <a:noAutofit/>
          </a:bodyPr>
          <a:lstStyle/>
          <a:p>
            <a:pPr indent="0"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81120" cy="435096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4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4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4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4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4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4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44" name="PlaceHolder 3"/>
          <p:cNvSpPr>
            <a:spLocks noGrp="1"/>
          </p:cNvSpPr>
          <p:nvPr>
            <p:ph type="body"/>
          </p:nvPr>
        </p:nvSpPr>
        <p:spPr>
          <a:xfrm>
            <a:off x="6172200" y="1825560"/>
            <a:ext cx="5181120" cy="435096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4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4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4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4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4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4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45" name="PlaceHolder 4"/>
          <p:cNvSpPr>
            <a:spLocks noGrp="1"/>
          </p:cNvSpPr>
          <p:nvPr>
            <p:ph type="dt" idx="16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ctr">
            <a:noAutofit/>
          </a:bodyPr>
          <a:lstStyle>
            <a:lvl1pPr indent="0">
              <a:buNone/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&lt;date/time&gt;</a:t>
            </a:r>
          </a:p>
        </p:txBody>
      </p:sp>
      <p:sp>
        <p:nvSpPr>
          <p:cNvPr id="46" name="PlaceHolder 5"/>
          <p:cNvSpPr>
            <a:spLocks noGrp="1"/>
          </p:cNvSpPr>
          <p:nvPr>
            <p:ph type="ftr" idx="17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ctr">
            <a:noAutofit/>
          </a:bodyPr>
          <a:lstStyle>
            <a:lvl1pPr indent="0" algn="ctr">
              <a:buNone/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&lt;footer&gt;</a:t>
            </a:r>
          </a:p>
        </p:txBody>
      </p:sp>
      <p:sp>
        <p:nvSpPr>
          <p:cNvPr id="47" name="PlaceHolder 6"/>
          <p:cNvSpPr>
            <a:spLocks noGrp="1"/>
          </p:cNvSpPr>
          <p:nvPr>
            <p:ph type="sldNum" idx="18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x-none" sz="1200" b="0" strike="noStrike" spc="-1">
                <a:solidFill>
                  <a:srgbClr val="888888"/>
                </a:solidFill>
                <a:latin typeface="Calibri"/>
                <a:ea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7AA687A1-9373-4B88-93FB-A371C64159A4}" type="slidenum">
              <a:rPr lang="x-none" sz="1200" b="0" strike="noStrike" spc="-1">
                <a:solidFill>
                  <a:srgbClr val="888888"/>
                </a:solidFill>
                <a:latin typeface="Calibri"/>
                <a:ea typeface="Calibri"/>
              </a:rPr>
              <a:t>‹#›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8398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ctr">
            <a:noAutofit/>
          </a:bodyPr>
          <a:lstStyle/>
          <a:p>
            <a:pPr indent="0"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52" name="PlaceHolder 2"/>
          <p:cNvSpPr>
            <a:spLocks noGrp="1"/>
          </p:cNvSpPr>
          <p:nvPr>
            <p:ph type="body"/>
          </p:nvPr>
        </p:nvSpPr>
        <p:spPr>
          <a:xfrm>
            <a:off x="839880" y="1681200"/>
            <a:ext cx="5157360" cy="82368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b">
            <a:no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4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4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4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4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4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4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53" name="PlaceHolder 3"/>
          <p:cNvSpPr>
            <a:spLocks noGrp="1"/>
          </p:cNvSpPr>
          <p:nvPr>
            <p:ph type="body"/>
          </p:nvPr>
        </p:nvSpPr>
        <p:spPr>
          <a:xfrm>
            <a:off x="839880" y="2505240"/>
            <a:ext cx="5157360" cy="368424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4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4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4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4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4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4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54" name="PlaceHolder 4"/>
          <p:cNvSpPr>
            <a:spLocks noGrp="1"/>
          </p:cNvSpPr>
          <p:nvPr>
            <p:ph type="body"/>
          </p:nvPr>
        </p:nvSpPr>
        <p:spPr>
          <a:xfrm>
            <a:off x="6172200" y="1681200"/>
            <a:ext cx="5182920" cy="82368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b">
            <a:no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4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4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4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4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4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4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55" name="PlaceHolder 5"/>
          <p:cNvSpPr>
            <a:spLocks noGrp="1"/>
          </p:cNvSpPr>
          <p:nvPr>
            <p:ph type="body"/>
          </p:nvPr>
        </p:nvSpPr>
        <p:spPr>
          <a:xfrm>
            <a:off x="6172200" y="2505240"/>
            <a:ext cx="5182920" cy="368424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4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4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4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4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4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4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56" name="PlaceHolder 6"/>
          <p:cNvSpPr>
            <a:spLocks noGrp="1"/>
          </p:cNvSpPr>
          <p:nvPr>
            <p:ph type="dt" idx="19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ctr">
            <a:noAutofit/>
          </a:bodyPr>
          <a:lstStyle>
            <a:lvl1pPr indent="0">
              <a:buNone/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&lt;date/time&gt;</a:t>
            </a:r>
          </a:p>
        </p:txBody>
      </p:sp>
      <p:sp>
        <p:nvSpPr>
          <p:cNvPr id="57" name="PlaceHolder 7"/>
          <p:cNvSpPr>
            <a:spLocks noGrp="1"/>
          </p:cNvSpPr>
          <p:nvPr>
            <p:ph type="ftr" idx="20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ctr">
            <a:noAutofit/>
          </a:bodyPr>
          <a:lstStyle>
            <a:lvl1pPr indent="0" algn="ctr">
              <a:buNone/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&lt;footer&gt;</a:t>
            </a:r>
          </a:p>
        </p:txBody>
      </p:sp>
      <p:sp>
        <p:nvSpPr>
          <p:cNvPr id="58" name="PlaceHolder 8"/>
          <p:cNvSpPr>
            <a:spLocks noGrp="1"/>
          </p:cNvSpPr>
          <p:nvPr>
            <p:ph type="sldNum" idx="21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x-none" sz="1200" b="0" strike="noStrike" spc="-1">
                <a:solidFill>
                  <a:srgbClr val="888888"/>
                </a:solidFill>
                <a:latin typeface="Calibri"/>
                <a:ea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27345704-7A75-4E65-BA51-FDD3A5945C1F}" type="slidenum">
              <a:rPr lang="x-none" sz="1200" b="0" strike="noStrike" spc="-1">
                <a:solidFill>
                  <a:srgbClr val="888888"/>
                </a:solidFill>
                <a:latin typeface="Calibri"/>
                <a:ea typeface="Calibri"/>
              </a:rPr>
              <a:t>‹#›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ctr">
            <a:noAutofit/>
          </a:bodyPr>
          <a:lstStyle/>
          <a:p>
            <a:pPr indent="0"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60" name="PlaceHolder 2"/>
          <p:cNvSpPr>
            <a:spLocks noGrp="1"/>
          </p:cNvSpPr>
          <p:nvPr>
            <p:ph type="dt" idx="22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ctr">
            <a:noAutofit/>
          </a:bodyPr>
          <a:lstStyle>
            <a:lvl1pPr indent="0">
              <a:buNone/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&lt;date/time&gt;</a:t>
            </a:r>
          </a:p>
        </p:txBody>
      </p:sp>
      <p:sp>
        <p:nvSpPr>
          <p:cNvPr id="61" name="PlaceHolder 3"/>
          <p:cNvSpPr>
            <a:spLocks noGrp="1"/>
          </p:cNvSpPr>
          <p:nvPr>
            <p:ph type="ftr" idx="23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ctr">
            <a:noAutofit/>
          </a:bodyPr>
          <a:lstStyle>
            <a:lvl1pPr indent="0" algn="ctr">
              <a:buNone/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&lt;footer&gt;</a:t>
            </a:r>
          </a:p>
        </p:txBody>
      </p:sp>
      <p:sp>
        <p:nvSpPr>
          <p:cNvPr id="62" name="PlaceHolder 4"/>
          <p:cNvSpPr>
            <a:spLocks noGrp="1"/>
          </p:cNvSpPr>
          <p:nvPr>
            <p:ph type="sldNum" idx="24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x-none" sz="1200" b="0" strike="noStrike" spc="-1">
                <a:solidFill>
                  <a:srgbClr val="888888"/>
                </a:solidFill>
                <a:latin typeface="Calibri"/>
                <a:ea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D4B723B1-D8A3-442F-A7BA-A027B5EAECA0}" type="slidenum">
              <a:rPr lang="x-none" sz="1200" b="0" strike="noStrike" spc="-1">
                <a:solidFill>
                  <a:srgbClr val="888888"/>
                </a:solidFill>
                <a:latin typeface="Calibri"/>
                <a:ea typeface="Calibri"/>
              </a:rPr>
              <a:t>‹#›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dt" idx="25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ctr">
            <a:noAutofit/>
          </a:bodyPr>
          <a:lstStyle>
            <a:lvl1pPr indent="0">
              <a:buNone/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&lt;date/time&gt;</a:t>
            </a:r>
          </a:p>
        </p:txBody>
      </p:sp>
      <p:sp>
        <p:nvSpPr>
          <p:cNvPr id="65" name="PlaceHolder 2"/>
          <p:cNvSpPr>
            <a:spLocks noGrp="1"/>
          </p:cNvSpPr>
          <p:nvPr>
            <p:ph type="ftr" idx="26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ctr">
            <a:noAutofit/>
          </a:bodyPr>
          <a:lstStyle>
            <a:lvl1pPr indent="0" algn="ctr">
              <a:buNone/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&lt;footer&gt;</a:t>
            </a:r>
          </a:p>
        </p:txBody>
      </p:sp>
      <p:sp>
        <p:nvSpPr>
          <p:cNvPr id="66" name="PlaceHolder 3"/>
          <p:cNvSpPr>
            <a:spLocks noGrp="1"/>
          </p:cNvSpPr>
          <p:nvPr>
            <p:ph type="sldNum" idx="27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x-none" sz="1200" b="0" strike="noStrike" spc="-1">
                <a:solidFill>
                  <a:srgbClr val="888888"/>
                </a:solidFill>
                <a:latin typeface="Calibri"/>
                <a:ea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E9255AB0-C709-4AFA-9DF2-3CAAD3E8BACA}" type="slidenum">
              <a:rPr lang="x-none" sz="1200" b="0" strike="noStrike" spc="-1">
                <a:solidFill>
                  <a:srgbClr val="888888"/>
                </a:solidFill>
                <a:latin typeface="Calibri"/>
                <a:ea typeface="Calibri"/>
              </a:rPr>
              <a:t>‹#›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68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4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4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4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app.nlf.no/" TargetMode="External"/><Relationship Id="rId2" Type="http://schemas.openxmlformats.org/officeDocument/2006/relationships/image" Target="../media/image6.tif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nlf.readin.no/doc/100-vedlegg-1-bestemmelser-for-skjermstorrelse-1/id53ccad80" TargetMode="Externa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t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cqmoqadNIk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www.youtube.com/watch?v=oLkyVBzWdS8&amp;t=1s" TargetMode="Externa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nlf.no/grener/fallskjerm/org/sikkerhet-og-utdanningskomiteen/" TargetMode="Externa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0"/>
          <p:cNvSpPr/>
          <p:nvPr/>
        </p:nvSpPr>
        <p:spPr>
          <a:xfrm>
            <a:off x="-1536840" y="2499840"/>
            <a:ext cx="9667440" cy="935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x-none" sz="5400" b="1" strike="noStrike" spc="-1">
                <a:solidFill>
                  <a:srgbClr val="083039"/>
                </a:solidFill>
                <a:latin typeface="Arial Black"/>
                <a:ea typeface="Arial Black"/>
              </a:rPr>
              <a:t>A-LISENSKUR</a:t>
            </a:r>
            <a:r>
              <a:rPr lang="nb-NO" sz="5400" b="1" strike="noStrike" spc="-1">
                <a:solidFill>
                  <a:srgbClr val="083039"/>
                </a:solidFill>
                <a:latin typeface="Arial Black"/>
                <a:ea typeface="Arial Black"/>
              </a:rPr>
              <a:t>S</a:t>
            </a:r>
            <a:endParaRPr lang="en-US" sz="5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1955259" y="36720"/>
            <a:ext cx="8579795" cy="132516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ctr">
            <a:noAutofit/>
          </a:bodyPr>
          <a:lstStyle/>
          <a:p>
            <a:pPr indent="0">
              <a:lnSpc>
                <a:spcPct val="90000"/>
              </a:lnSpc>
              <a:buNone/>
              <a:tabLst>
                <a:tab pos="0" algn="l"/>
              </a:tabLst>
            </a:pPr>
            <a:r>
              <a:rPr lang="nb-NO" sz="3600" b="1" strike="noStrike" spc="-1" dirty="0">
                <a:solidFill>
                  <a:srgbClr val="083039"/>
                </a:solidFill>
                <a:latin typeface="Arial"/>
                <a:ea typeface="Arial"/>
              </a:rPr>
              <a:t>Observasjonsregistreringssystem (OBSREG)</a:t>
            </a:r>
            <a:endParaRPr lang="en-US" sz="36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08" name="Bilde 3"/>
          <p:cNvPicPr/>
          <p:nvPr/>
        </p:nvPicPr>
        <p:blipFill>
          <a:blip r:embed="rId2"/>
          <a:stretch/>
        </p:blipFill>
        <p:spPr>
          <a:xfrm>
            <a:off x="551520" y="1371960"/>
            <a:ext cx="4863600" cy="4393800"/>
          </a:xfrm>
          <a:prstGeom prst="rect">
            <a:avLst/>
          </a:prstGeom>
          <a:ln w="0">
            <a:noFill/>
          </a:ln>
        </p:spPr>
      </p:pic>
      <p:sp>
        <p:nvSpPr>
          <p:cNvPr id="109" name="TekstSylinder 4"/>
          <p:cNvSpPr/>
          <p:nvPr/>
        </p:nvSpPr>
        <p:spPr>
          <a:xfrm>
            <a:off x="6023880" y="1556640"/>
            <a:ext cx="5688360" cy="3416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spAutoFit/>
          </a:bodyPr>
          <a:lstStyle/>
          <a:p>
            <a:pPr>
              <a:lnSpc>
                <a:spcPct val="100000"/>
              </a:lnSpc>
            </a:pPr>
            <a:r>
              <a:rPr lang="nb-NO" sz="2400" b="0" strike="noStrike" spc="-1" dirty="0">
                <a:solidFill>
                  <a:srgbClr val="083039"/>
                </a:solidFill>
                <a:latin typeface="Calibri"/>
                <a:ea typeface="Arial"/>
              </a:rPr>
              <a:t>Nettside: </a:t>
            </a:r>
            <a:r>
              <a:rPr lang="nb-NO" sz="2400" b="0" strike="noStrike" spc="-1" dirty="0">
                <a:solidFill>
                  <a:srgbClr val="083039"/>
                </a:solidFill>
                <a:latin typeface="Calibri"/>
                <a:ea typeface="Arial"/>
                <a:hlinkClick r:id="rId3"/>
              </a:rPr>
              <a:t>https://app.nlf.no/</a:t>
            </a:r>
            <a:endParaRPr lang="en-US" sz="24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4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nb-NO" sz="2400" b="0" strike="noStrike" spc="-1" dirty="0">
                <a:solidFill>
                  <a:srgbClr val="083039"/>
                </a:solidFill>
                <a:latin typeface="Calibri"/>
                <a:ea typeface="Arial"/>
              </a:rPr>
              <a:t>Samme innlogging som </a:t>
            </a:r>
            <a:r>
              <a:rPr lang="nb-NO" sz="2400" b="0" strike="noStrike" spc="-1" dirty="0" err="1">
                <a:solidFill>
                  <a:srgbClr val="083039"/>
                </a:solidFill>
                <a:latin typeface="Calibri"/>
                <a:ea typeface="Arial"/>
              </a:rPr>
              <a:t>MinIdrett</a:t>
            </a:r>
            <a:endParaRPr lang="en-US" sz="24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4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nb-NO" sz="2400" b="0" strike="noStrike" spc="-1" dirty="0">
                <a:solidFill>
                  <a:srgbClr val="083039"/>
                </a:solidFill>
                <a:latin typeface="Calibri"/>
                <a:ea typeface="Arial"/>
              </a:rPr>
              <a:t>Alle kan legge inn observasjoner</a:t>
            </a:r>
            <a:endParaRPr lang="en-US" sz="24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4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nb-NO" sz="2400" b="0" strike="noStrike" spc="-1" dirty="0">
                <a:solidFill>
                  <a:srgbClr val="083039"/>
                </a:solidFill>
                <a:latin typeface="Calibri"/>
                <a:ea typeface="Arial"/>
              </a:rPr>
              <a:t>Mye nyttig læring av hendelser </a:t>
            </a:r>
            <a:endParaRPr lang="en-US" sz="24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4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nb-NO" sz="2400" b="0" strike="noStrike" spc="-1" dirty="0">
                <a:solidFill>
                  <a:srgbClr val="083039"/>
                </a:solidFill>
                <a:latin typeface="Calibri"/>
                <a:ea typeface="Arial"/>
              </a:rPr>
              <a:t>Gå inn og gjør dere kjent med OBSREG</a:t>
            </a:r>
            <a:endParaRPr lang="en-US" sz="24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PlaceHolder 1"/>
          <p:cNvSpPr>
            <a:spLocks noGrp="1"/>
          </p:cNvSpPr>
          <p:nvPr>
            <p:ph type="title"/>
          </p:nvPr>
        </p:nvSpPr>
        <p:spPr>
          <a:xfrm>
            <a:off x="838080" y="111240"/>
            <a:ext cx="10515240" cy="102240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ctr">
            <a:noAutofit/>
          </a:bodyPr>
          <a:lstStyle/>
          <a:p>
            <a:pPr indent="0" algn="ctr">
              <a:lnSpc>
                <a:spcPct val="90000"/>
              </a:lnSpc>
              <a:buNone/>
              <a:tabLst>
                <a:tab pos="0" algn="l"/>
              </a:tabLst>
            </a:pPr>
            <a:r>
              <a:rPr lang="nb-NO" sz="4800" b="0" strike="noStrike" spc="-1">
                <a:solidFill>
                  <a:srgbClr val="083039"/>
                </a:solidFill>
                <a:latin typeface="Arial Black"/>
                <a:ea typeface="Arial"/>
              </a:rPr>
              <a:t>Organisasjon og samfunn</a:t>
            </a:r>
            <a:endParaRPr lang="en-US" sz="4800" b="0" strike="noStrike" spc="-1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111" name="Group 34"/>
          <p:cNvGrpSpPr/>
          <p:nvPr/>
        </p:nvGrpSpPr>
        <p:grpSpPr>
          <a:xfrm>
            <a:off x="947520" y="1139400"/>
            <a:ext cx="10296360" cy="4737600"/>
            <a:chOff x="947520" y="1139400"/>
            <a:chExt cx="10296360" cy="4737600"/>
          </a:xfrm>
        </p:grpSpPr>
        <p:sp>
          <p:nvSpPr>
            <p:cNvPr id="112" name="Line 33"/>
            <p:cNvSpPr/>
            <p:nvPr/>
          </p:nvSpPr>
          <p:spPr>
            <a:xfrm flipV="1">
              <a:off x="6143040" y="3067560"/>
              <a:ext cx="360" cy="548640"/>
            </a:xfrm>
            <a:prstGeom prst="line">
              <a:avLst/>
            </a:prstGeom>
            <a:ln w="9525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nb-NO" sz="1400" b="0" strike="noStrike" spc="-1">
                <a:solidFill>
                  <a:srgbClr val="000000"/>
                </a:solidFill>
                <a:latin typeface="Arial"/>
                <a:ea typeface="Arial"/>
              </a:endParaRPr>
            </a:p>
          </p:txBody>
        </p:sp>
        <p:sp>
          <p:nvSpPr>
            <p:cNvPr id="113" name="Line 30"/>
            <p:cNvSpPr/>
            <p:nvPr/>
          </p:nvSpPr>
          <p:spPr>
            <a:xfrm flipV="1">
              <a:off x="7363440" y="2120040"/>
              <a:ext cx="360" cy="465480"/>
            </a:xfrm>
            <a:prstGeom prst="line">
              <a:avLst/>
            </a:prstGeom>
            <a:ln w="9525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nb-NO" sz="1400" b="0" strike="noStrike" spc="-1">
                <a:solidFill>
                  <a:srgbClr val="000000"/>
                </a:solidFill>
                <a:latin typeface="Arial"/>
                <a:ea typeface="Arial"/>
              </a:endParaRPr>
            </a:p>
          </p:txBody>
        </p:sp>
        <p:sp>
          <p:nvSpPr>
            <p:cNvPr id="114" name="Line 31"/>
            <p:cNvSpPr/>
            <p:nvPr/>
          </p:nvSpPr>
          <p:spPr>
            <a:xfrm flipV="1">
              <a:off x="9725040" y="2136600"/>
              <a:ext cx="360" cy="465480"/>
            </a:xfrm>
            <a:prstGeom prst="line">
              <a:avLst/>
            </a:prstGeom>
            <a:ln w="9525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nb-NO" sz="1400" b="0" strike="noStrike" spc="-1">
                <a:solidFill>
                  <a:srgbClr val="000000"/>
                </a:solidFill>
                <a:latin typeface="Arial"/>
                <a:ea typeface="Arial"/>
              </a:endParaRPr>
            </a:p>
          </p:txBody>
        </p:sp>
        <p:sp>
          <p:nvSpPr>
            <p:cNvPr id="115" name="Line 32"/>
            <p:cNvSpPr/>
            <p:nvPr/>
          </p:nvSpPr>
          <p:spPr>
            <a:xfrm flipV="1">
              <a:off x="8599320" y="1654560"/>
              <a:ext cx="360" cy="465480"/>
            </a:xfrm>
            <a:prstGeom prst="line">
              <a:avLst/>
            </a:prstGeom>
            <a:ln w="9525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nb-NO" sz="1400" b="0" strike="noStrike" spc="-1">
                <a:solidFill>
                  <a:srgbClr val="000000"/>
                </a:solidFill>
                <a:latin typeface="Arial"/>
                <a:ea typeface="Arial"/>
              </a:endParaRPr>
            </a:p>
          </p:txBody>
        </p:sp>
        <p:sp>
          <p:nvSpPr>
            <p:cNvPr id="116" name="Line 25"/>
            <p:cNvSpPr/>
            <p:nvPr/>
          </p:nvSpPr>
          <p:spPr>
            <a:xfrm flipV="1">
              <a:off x="4159080" y="3544560"/>
              <a:ext cx="360" cy="465480"/>
            </a:xfrm>
            <a:prstGeom prst="line">
              <a:avLst/>
            </a:prstGeom>
            <a:ln w="9525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nb-NO" sz="1400" b="0" strike="noStrike" spc="-1">
                <a:solidFill>
                  <a:srgbClr val="000000"/>
                </a:solidFill>
                <a:latin typeface="Arial"/>
                <a:ea typeface="Arial"/>
              </a:endParaRPr>
            </a:p>
          </p:txBody>
        </p:sp>
        <p:sp>
          <p:nvSpPr>
            <p:cNvPr id="117" name="Line 26"/>
            <p:cNvSpPr/>
            <p:nvPr/>
          </p:nvSpPr>
          <p:spPr>
            <a:xfrm flipV="1">
              <a:off x="6143040" y="3616200"/>
              <a:ext cx="360" cy="1529280"/>
            </a:xfrm>
            <a:prstGeom prst="line">
              <a:avLst/>
            </a:prstGeom>
            <a:ln w="9525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nb-NO" sz="1400" b="0" strike="noStrike" spc="-1">
                <a:solidFill>
                  <a:srgbClr val="000000"/>
                </a:solidFill>
                <a:latin typeface="Arial"/>
                <a:ea typeface="Arial"/>
              </a:endParaRPr>
            </a:p>
          </p:txBody>
        </p:sp>
        <p:sp>
          <p:nvSpPr>
            <p:cNvPr id="118" name="Line 27"/>
            <p:cNvSpPr/>
            <p:nvPr/>
          </p:nvSpPr>
          <p:spPr>
            <a:xfrm flipV="1">
              <a:off x="8316000" y="3544560"/>
              <a:ext cx="360" cy="465480"/>
            </a:xfrm>
            <a:prstGeom prst="line">
              <a:avLst/>
            </a:prstGeom>
            <a:ln w="9525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nb-NO" sz="1400" b="0" strike="noStrike" spc="-1">
                <a:solidFill>
                  <a:srgbClr val="000000"/>
                </a:solidFill>
                <a:latin typeface="Arial"/>
                <a:ea typeface="Arial"/>
              </a:endParaRPr>
            </a:p>
          </p:txBody>
        </p:sp>
        <p:sp>
          <p:nvSpPr>
            <p:cNvPr id="119" name="Line 28"/>
            <p:cNvSpPr/>
            <p:nvPr/>
          </p:nvSpPr>
          <p:spPr>
            <a:xfrm flipV="1">
              <a:off x="10394280" y="3555720"/>
              <a:ext cx="360" cy="554400"/>
            </a:xfrm>
            <a:prstGeom prst="line">
              <a:avLst/>
            </a:prstGeom>
            <a:ln w="9525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nb-NO" sz="1400" b="0" strike="noStrike" spc="-1">
                <a:solidFill>
                  <a:srgbClr val="000000"/>
                </a:solidFill>
                <a:latin typeface="Arial"/>
                <a:ea typeface="Arial"/>
              </a:endParaRPr>
            </a:p>
          </p:txBody>
        </p:sp>
        <p:sp>
          <p:nvSpPr>
            <p:cNvPr id="120" name="Line 23"/>
            <p:cNvSpPr/>
            <p:nvPr/>
          </p:nvSpPr>
          <p:spPr>
            <a:xfrm flipV="1">
              <a:off x="1797480" y="3544560"/>
              <a:ext cx="360" cy="465480"/>
            </a:xfrm>
            <a:prstGeom prst="line">
              <a:avLst/>
            </a:prstGeom>
            <a:ln w="9525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nb-NO" sz="1400" b="0" strike="noStrike" spc="-1">
                <a:solidFill>
                  <a:srgbClr val="000000"/>
                </a:solidFill>
                <a:latin typeface="Arial"/>
                <a:ea typeface="Arial"/>
              </a:endParaRPr>
            </a:p>
          </p:txBody>
        </p:sp>
        <p:sp>
          <p:nvSpPr>
            <p:cNvPr id="121" name="Line 15"/>
            <p:cNvSpPr/>
            <p:nvPr/>
          </p:nvSpPr>
          <p:spPr>
            <a:xfrm>
              <a:off x="3781440" y="1621080"/>
              <a:ext cx="360" cy="1263600"/>
            </a:xfrm>
            <a:prstGeom prst="line">
              <a:avLst/>
            </a:prstGeom>
            <a:ln w="9525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nb-NO" sz="1400" b="0" strike="noStrike" spc="-1">
                <a:solidFill>
                  <a:srgbClr val="000000"/>
                </a:solidFill>
                <a:latin typeface="Arial"/>
                <a:ea typeface="Arial"/>
              </a:endParaRPr>
            </a:p>
          </p:txBody>
        </p:sp>
        <p:sp>
          <p:nvSpPr>
            <p:cNvPr id="122" name="Rectangle 5"/>
            <p:cNvSpPr/>
            <p:nvPr/>
          </p:nvSpPr>
          <p:spPr>
            <a:xfrm>
              <a:off x="2130120" y="1139400"/>
              <a:ext cx="2501280" cy="465120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anchor="ctr">
              <a:noAutofit/>
            </a:bodyPr>
            <a:lstStyle/>
            <a:p>
              <a:pPr algn="ctr">
                <a:lnSpc>
                  <a:spcPct val="100000"/>
                </a:lnSpc>
              </a:pPr>
              <a:r>
                <a:rPr lang="nb-NO" sz="2400" b="0" strike="noStrike" spc="-1">
                  <a:solidFill>
                    <a:schemeClr val="lt1"/>
                  </a:solidFill>
                  <a:latin typeface="Times New Roman"/>
                  <a:ea typeface="Arial"/>
                </a:rPr>
                <a:t>Samferdselsdep.</a:t>
              </a:r>
              <a:endParaRPr lang="en-US" sz="24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23" name="Rectangle 6"/>
            <p:cNvSpPr/>
            <p:nvPr/>
          </p:nvSpPr>
          <p:spPr>
            <a:xfrm>
              <a:off x="7749360" y="1189080"/>
              <a:ext cx="1699920" cy="465120"/>
            </a:xfrm>
            <a:prstGeom prst="rect">
              <a:avLst/>
            </a:prstGeom>
            <a:solidFill>
              <a:srgbClr val="7030A0"/>
            </a:solidFill>
            <a:ln w="9525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</a:pPr>
              <a:r>
                <a:rPr lang="nb-NO" sz="2400" b="0" strike="noStrike" spc="-1">
                  <a:solidFill>
                    <a:schemeClr val="lt1"/>
                  </a:solidFill>
                  <a:latin typeface="Times New Roman"/>
                  <a:ea typeface="Arial"/>
                </a:rPr>
                <a:t>NIF/NOK</a:t>
              </a:r>
              <a:endParaRPr lang="en-US" sz="24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24" name="Rectangle 7"/>
            <p:cNvSpPr/>
            <p:nvPr/>
          </p:nvSpPr>
          <p:spPr>
            <a:xfrm>
              <a:off x="2147760" y="1937160"/>
              <a:ext cx="2491560" cy="465120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anchor="ctr">
              <a:noAutofit/>
            </a:bodyPr>
            <a:lstStyle/>
            <a:p>
              <a:pPr algn="ctr">
                <a:lnSpc>
                  <a:spcPct val="100000"/>
                </a:lnSpc>
              </a:pPr>
              <a:r>
                <a:rPr lang="nb-NO" sz="2400" b="0" strike="noStrike" spc="-1">
                  <a:solidFill>
                    <a:schemeClr val="lt1"/>
                  </a:solidFill>
                  <a:latin typeface="Times New Roman"/>
                  <a:ea typeface="Arial"/>
                </a:rPr>
                <a:t>Luftfartstilsynet</a:t>
              </a:r>
              <a:endParaRPr lang="en-US" sz="24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25" name="Rectangle 8"/>
            <p:cNvSpPr/>
            <p:nvPr/>
          </p:nvSpPr>
          <p:spPr>
            <a:xfrm>
              <a:off x="2931120" y="2602080"/>
              <a:ext cx="5573160" cy="46512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9525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</a:pPr>
              <a:r>
                <a:rPr lang="nb-NO" sz="2400" b="0" strike="noStrike" spc="-1">
                  <a:solidFill>
                    <a:schemeClr val="lt1"/>
                  </a:solidFill>
                  <a:latin typeface="Times New Roman"/>
                  <a:ea typeface="Arial"/>
                </a:rPr>
                <a:t>Norges Luftsportsforbund</a:t>
              </a:r>
              <a:endParaRPr lang="en-US" sz="24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26" name="Rectangle 13"/>
            <p:cNvSpPr/>
            <p:nvPr/>
          </p:nvSpPr>
          <p:spPr>
            <a:xfrm>
              <a:off x="8875080" y="2617560"/>
              <a:ext cx="1699920" cy="465120"/>
            </a:xfrm>
            <a:prstGeom prst="rect">
              <a:avLst/>
            </a:prstGeom>
            <a:solidFill>
              <a:srgbClr val="7030A0"/>
            </a:solidFill>
            <a:ln w="9525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</a:pPr>
              <a:r>
                <a:rPr lang="nb-NO" sz="2400" b="0" strike="noStrike" spc="-1">
                  <a:solidFill>
                    <a:schemeClr val="lt1"/>
                  </a:solidFill>
                  <a:latin typeface="Times New Roman"/>
                  <a:ea typeface="Arial"/>
                </a:rPr>
                <a:t>Idr. krets</a:t>
              </a:r>
              <a:endParaRPr lang="en-US" sz="24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27" name="Line 16"/>
            <p:cNvSpPr/>
            <p:nvPr/>
          </p:nvSpPr>
          <p:spPr>
            <a:xfrm>
              <a:off x="1797480" y="3549600"/>
              <a:ext cx="8596800" cy="360"/>
            </a:xfrm>
            <a:prstGeom prst="line">
              <a:avLst/>
            </a:prstGeom>
            <a:ln w="9525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-44640" rIns="90000" bIns="-44640" anchor="t">
              <a:noAutofit/>
            </a:bodyPr>
            <a:lstStyle/>
            <a:p>
              <a:endParaRPr lang="nb-NO" sz="1400" b="0" strike="noStrike" spc="-1">
                <a:solidFill>
                  <a:srgbClr val="000000"/>
                </a:solidFill>
                <a:latin typeface="Arial"/>
                <a:ea typeface="Arial"/>
              </a:endParaRPr>
            </a:p>
          </p:txBody>
        </p:sp>
        <p:sp>
          <p:nvSpPr>
            <p:cNvPr id="128" name="Rectangle 17"/>
            <p:cNvSpPr/>
            <p:nvPr/>
          </p:nvSpPr>
          <p:spPr>
            <a:xfrm>
              <a:off x="947520" y="3882240"/>
              <a:ext cx="1699920" cy="465120"/>
            </a:xfrm>
            <a:prstGeom prst="rect">
              <a:avLst/>
            </a:prstGeom>
            <a:solidFill>
              <a:srgbClr val="00B0F0"/>
            </a:solidFill>
            <a:ln w="9525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</a:pPr>
              <a:r>
                <a:rPr lang="nb-NO" sz="2400" b="0" strike="noStrike" spc="-1">
                  <a:solidFill>
                    <a:schemeClr val="lt1"/>
                  </a:solidFill>
                  <a:latin typeface="Times New Roman"/>
                  <a:ea typeface="Arial"/>
                </a:rPr>
                <a:t>Motor</a:t>
              </a:r>
              <a:endParaRPr lang="en-US" sz="24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29" name="Rectangle 18"/>
            <p:cNvSpPr/>
            <p:nvPr/>
          </p:nvSpPr>
          <p:spPr>
            <a:xfrm>
              <a:off x="3214800" y="3882240"/>
              <a:ext cx="1699920" cy="465120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</a:pPr>
              <a:r>
                <a:rPr lang="nb-NO" sz="2400" b="0" strike="noStrike" spc="-1">
                  <a:solidFill>
                    <a:schemeClr val="lt1"/>
                  </a:solidFill>
                  <a:latin typeface="Times New Roman"/>
                  <a:ea typeface="Arial"/>
                </a:rPr>
                <a:t>HG/PG</a:t>
              </a:r>
              <a:endParaRPr lang="en-US" sz="24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30" name="Rectangle 19"/>
            <p:cNvSpPr/>
            <p:nvPr/>
          </p:nvSpPr>
          <p:spPr>
            <a:xfrm>
              <a:off x="5387400" y="3882240"/>
              <a:ext cx="1699920" cy="46512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9525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</a:pPr>
              <a:r>
                <a:rPr lang="nb-NO" sz="2400" b="0" strike="noStrike" spc="-1">
                  <a:solidFill>
                    <a:schemeClr val="lt1"/>
                  </a:solidFill>
                  <a:latin typeface="Times New Roman"/>
                  <a:ea typeface="Arial"/>
                </a:rPr>
                <a:t>Fallskjerm</a:t>
              </a:r>
              <a:endParaRPr lang="en-US" sz="24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31" name="Rectangle 20"/>
            <p:cNvSpPr/>
            <p:nvPr/>
          </p:nvSpPr>
          <p:spPr>
            <a:xfrm>
              <a:off x="7465680" y="3882240"/>
              <a:ext cx="1699920" cy="46512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</a:pPr>
              <a:r>
                <a:rPr lang="nb-NO" sz="2400" b="0" strike="noStrike" spc="-1">
                  <a:solidFill>
                    <a:schemeClr val="lt1"/>
                  </a:solidFill>
                  <a:latin typeface="Times New Roman"/>
                  <a:ea typeface="Arial"/>
                </a:rPr>
                <a:t>Seilfly</a:t>
              </a:r>
              <a:endParaRPr lang="en-US" sz="24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32" name="Rectangle 21"/>
            <p:cNvSpPr/>
            <p:nvPr/>
          </p:nvSpPr>
          <p:spPr>
            <a:xfrm>
              <a:off x="9543960" y="3882240"/>
              <a:ext cx="1699920" cy="465120"/>
            </a:xfrm>
            <a:prstGeom prst="rect">
              <a:avLst/>
            </a:prstGeom>
            <a:solidFill>
              <a:srgbClr val="00B050"/>
            </a:solidFill>
            <a:ln w="9525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</a:pPr>
              <a:r>
                <a:rPr lang="nb-NO" sz="2000" b="0" strike="noStrike" spc="-1">
                  <a:solidFill>
                    <a:schemeClr val="lt1"/>
                  </a:solidFill>
                  <a:latin typeface="Times New Roman"/>
                  <a:ea typeface="Arial"/>
                </a:rPr>
                <a:t>Mi, Ba, Mo</a:t>
              </a:r>
              <a:endParaRPr lang="en-US" sz="20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33" name="Line 29"/>
            <p:cNvSpPr/>
            <p:nvPr/>
          </p:nvSpPr>
          <p:spPr>
            <a:xfrm>
              <a:off x="7363440" y="2136600"/>
              <a:ext cx="2361600" cy="360"/>
            </a:xfrm>
            <a:prstGeom prst="line">
              <a:avLst/>
            </a:prstGeom>
            <a:ln w="9525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-44640" rIns="90000" bIns="-44640" anchor="t">
              <a:noAutofit/>
            </a:bodyPr>
            <a:lstStyle/>
            <a:p>
              <a:endParaRPr lang="nb-NO" sz="1400" b="0" strike="noStrike" spc="-1">
                <a:solidFill>
                  <a:srgbClr val="000000"/>
                </a:solidFill>
                <a:latin typeface="Arial"/>
                <a:ea typeface="Arial"/>
              </a:endParaRPr>
            </a:p>
          </p:txBody>
        </p:sp>
        <p:sp>
          <p:nvSpPr>
            <p:cNvPr id="134" name="Rectangle 41"/>
            <p:cNvSpPr/>
            <p:nvPr/>
          </p:nvSpPr>
          <p:spPr>
            <a:xfrm>
              <a:off x="5482080" y="5012640"/>
              <a:ext cx="2462040" cy="465120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</a:pPr>
              <a:r>
                <a:rPr lang="nb-NO" sz="2400" b="0" strike="noStrike" spc="-1">
                  <a:solidFill>
                    <a:schemeClr val="lt1"/>
                  </a:solidFill>
                  <a:latin typeface="Times New Roman"/>
                  <a:ea typeface="Arial"/>
                </a:rPr>
                <a:t>FSK</a:t>
              </a:r>
              <a:endParaRPr lang="en-US" sz="24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35" name="Rectangle 42"/>
            <p:cNvSpPr/>
            <p:nvPr/>
          </p:nvSpPr>
          <p:spPr>
            <a:xfrm>
              <a:off x="5670720" y="5145840"/>
              <a:ext cx="2400480" cy="465120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</a:pPr>
              <a:r>
                <a:rPr lang="nb-NO" sz="2400" b="0" strike="noStrike" spc="-1">
                  <a:solidFill>
                    <a:schemeClr val="lt1"/>
                  </a:solidFill>
                  <a:latin typeface="Times New Roman"/>
                  <a:ea typeface="Arial"/>
                </a:rPr>
                <a:t>FSK</a:t>
              </a:r>
              <a:endParaRPr lang="en-US" sz="24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36" name="Rectangle 43"/>
            <p:cNvSpPr/>
            <p:nvPr/>
          </p:nvSpPr>
          <p:spPr>
            <a:xfrm>
              <a:off x="5859720" y="5278680"/>
              <a:ext cx="2318040" cy="465120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</a:pPr>
              <a:r>
                <a:rPr lang="nb-NO" sz="2400" b="0" strike="noStrike" spc="-1">
                  <a:solidFill>
                    <a:schemeClr val="lt1"/>
                  </a:solidFill>
                  <a:latin typeface="Times New Roman"/>
                  <a:ea typeface="Arial"/>
                </a:rPr>
                <a:t>FSK</a:t>
              </a:r>
              <a:endParaRPr lang="en-US" sz="24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37" name="Rectangle 45"/>
            <p:cNvSpPr/>
            <p:nvPr/>
          </p:nvSpPr>
          <p:spPr>
            <a:xfrm>
              <a:off x="6048720" y="5411880"/>
              <a:ext cx="2307600" cy="465120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anchor="ctr">
              <a:noAutofit/>
            </a:bodyPr>
            <a:lstStyle/>
            <a:p>
              <a:pPr algn="ctr">
                <a:lnSpc>
                  <a:spcPct val="100000"/>
                </a:lnSpc>
              </a:pPr>
              <a:r>
                <a:rPr lang="nb-NO" sz="2400" b="0" strike="noStrike" spc="-1">
                  <a:solidFill>
                    <a:schemeClr val="lt1"/>
                  </a:solidFill>
                  <a:latin typeface="Times New Roman"/>
                  <a:ea typeface="Arial"/>
                </a:rPr>
                <a:t>Fallskjermklubb</a:t>
              </a:r>
              <a:endParaRPr lang="en-US" sz="24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38" name="Rectangle 46"/>
            <p:cNvSpPr/>
            <p:nvPr/>
          </p:nvSpPr>
          <p:spPr>
            <a:xfrm>
              <a:off x="9052200" y="2754720"/>
              <a:ext cx="1699920" cy="465120"/>
            </a:xfrm>
            <a:prstGeom prst="rect">
              <a:avLst/>
            </a:prstGeom>
            <a:solidFill>
              <a:srgbClr val="7030A0"/>
            </a:solidFill>
            <a:ln w="9525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</a:pPr>
              <a:r>
                <a:rPr lang="nb-NO" sz="2400" b="0" strike="noStrike" spc="-1">
                  <a:solidFill>
                    <a:schemeClr val="lt1"/>
                  </a:solidFill>
                  <a:latin typeface="Times New Roman"/>
                  <a:ea typeface="Arial"/>
                </a:rPr>
                <a:t>Idr. krets</a:t>
              </a:r>
              <a:endParaRPr lang="en-US" sz="24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39" name="Rectangle 47"/>
            <p:cNvSpPr/>
            <p:nvPr/>
          </p:nvSpPr>
          <p:spPr>
            <a:xfrm>
              <a:off x="9260640" y="2882160"/>
              <a:ext cx="1699920" cy="465120"/>
            </a:xfrm>
            <a:prstGeom prst="rect">
              <a:avLst/>
            </a:prstGeom>
            <a:solidFill>
              <a:srgbClr val="7030A0"/>
            </a:solidFill>
            <a:ln w="9525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</a:pPr>
              <a:r>
                <a:rPr lang="nb-NO" sz="2400" b="0" strike="noStrike" spc="-1">
                  <a:solidFill>
                    <a:schemeClr val="lt1"/>
                  </a:solidFill>
                  <a:latin typeface="Times New Roman"/>
                  <a:ea typeface="Arial"/>
                </a:rPr>
                <a:t>Idr. krets</a:t>
              </a:r>
              <a:endParaRPr lang="en-US" sz="24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40" name="Rectangle 49"/>
            <p:cNvSpPr/>
            <p:nvPr/>
          </p:nvSpPr>
          <p:spPr>
            <a:xfrm>
              <a:off x="7499160" y="2165760"/>
              <a:ext cx="2117520" cy="344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anchor="ctr">
              <a:noAutofit/>
            </a:bodyPr>
            <a:lstStyle/>
            <a:p>
              <a:pPr algn="ctr">
                <a:lnSpc>
                  <a:spcPct val="100000"/>
                </a:lnSpc>
              </a:pPr>
              <a:r>
                <a:rPr lang="nb-NO" sz="2400" b="0" strike="noStrike" spc="-1">
                  <a:solidFill>
                    <a:srgbClr val="093039"/>
                  </a:solidFill>
                  <a:latin typeface="Times New Roman"/>
                  <a:ea typeface="Arial"/>
                </a:rPr>
                <a:t>NIFs reglement</a:t>
              </a:r>
              <a:endParaRPr lang="en-US" sz="24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41" name="Rectangle 50"/>
            <p:cNvSpPr/>
            <p:nvPr/>
          </p:nvSpPr>
          <p:spPr>
            <a:xfrm>
              <a:off x="6048720" y="3217320"/>
              <a:ext cx="2220480" cy="3322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anchor="ctr">
              <a:noAutofit/>
            </a:bodyPr>
            <a:lstStyle/>
            <a:p>
              <a:pPr algn="ctr">
                <a:lnSpc>
                  <a:spcPct val="100000"/>
                </a:lnSpc>
              </a:pPr>
              <a:r>
                <a:rPr lang="nb-NO" sz="2400" b="0" strike="noStrike" spc="-1">
                  <a:solidFill>
                    <a:srgbClr val="093039"/>
                  </a:solidFill>
                  <a:latin typeface="Times New Roman"/>
                  <a:ea typeface="Arial"/>
                </a:rPr>
                <a:t>NLFs reglement</a:t>
              </a:r>
              <a:endParaRPr lang="en-US" sz="24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42" name="Rectangle 52"/>
            <p:cNvSpPr/>
            <p:nvPr/>
          </p:nvSpPr>
          <p:spPr>
            <a:xfrm>
              <a:off x="6521040" y="4547160"/>
              <a:ext cx="2361240" cy="3322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</a:pPr>
              <a:r>
                <a:rPr lang="nb-NO" sz="2400" b="0" strike="noStrike" spc="-1">
                  <a:solidFill>
                    <a:srgbClr val="093039"/>
                  </a:solidFill>
                  <a:latin typeface="Times New Roman"/>
                  <a:ea typeface="Arial"/>
                </a:rPr>
                <a:t>HB, MHB, Standardiseringsdirektivet</a:t>
              </a:r>
              <a:endParaRPr lang="en-US" sz="24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cxnSp>
          <p:nvCxnSpPr>
            <p:cNvPr id="143" name="AutoShape 56"/>
            <p:cNvCxnSpPr>
              <a:stCxn id="139" idx="3"/>
              <a:endCxn id="137" idx="3"/>
            </p:cNvCxnSpPr>
            <p:nvPr/>
          </p:nvCxnSpPr>
          <p:spPr>
            <a:xfrm flipH="1">
              <a:off x="8356320" y="3114720"/>
              <a:ext cx="2604600" cy="2530080"/>
            </a:xfrm>
            <a:prstGeom prst="bentConnector3">
              <a:avLst>
                <a:gd name="adj1" fmla="val -8777"/>
              </a:avLst>
            </a:prstGeom>
            <a:ln w="9525">
              <a:solidFill>
                <a:srgbClr val="000000"/>
              </a:solidFill>
              <a:miter/>
            </a:ln>
          </p:spPr>
        </p:cxnSp>
        <p:sp>
          <p:nvSpPr>
            <p:cNvPr id="144" name="TekstSylinder 4"/>
            <p:cNvSpPr/>
            <p:nvPr/>
          </p:nvSpPr>
          <p:spPr>
            <a:xfrm>
              <a:off x="947520" y="1571400"/>
              <a:ext cx="1978560" cy="4554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nb-NO" sz="2400" b="0" strike="noStrike" spc="-1">
                  <a:solidFill>
                    <a:srgbClr val="093039"/>
                  </a:solidFill>
                  <a:latin typeface="Times New Roman"/>
                  <a:ea typeface="Arial"/>
                </a:rPr>
                <a:t>Luftfartsloven</a:t>
              </a:r>
              <a:endParaRPr lang="en-US" sz="24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ctr">
            <a:noAutofit/>
          </a:bodyPr>
          <a:lstStyle/>
          <a:p>
            <a:pPr indent="0" algn="ctr">
              <a:lnSpc>
                <a:spcPct val="90000"/>
              </a:lnSpc>
              <a:buNone/>
              <a:tabLst>
                <a:tab pos="0" algn="l"/>
              </a:tabLst>
            </a:pPr>
            <a:r>
              <a:rPr lang="nb-NO" sz="4800" b="0" strike="noStrike" spc="-1">
                <a:solidFill>
                  <a:srgbClr val="083039"/>
                </a:solidFill>
                <a:latin typeface="Arial Black"/>
                <a:ea typeface="Arial"/>
              </a:rPr>
              <a:t>Organisasjon og samfunn</a:t>
            </a:r>
            <a:endParaRPr lang="en-US" sz="4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6" name="Rektangel 1"/>
          <p:cNvSpPr/>
          <p:nvPr/>
        </p:nvSpPr>
        <p:spPr>
          <a:xfrm>
            <a:off x="4871880" y="1456200"/>
            <a:ext cx="1933200" cy="939600"/>
          </a:xfrm>
          <a:prstGeom prst="rect">
            <a:avLst/>
          </a:prstGeom>
          <a:solidFill>
            <a:srgbClr val="7030A0"/>
          </a:solidFill>
          <a:ln>
            <a:solidFill>
              <a:srgbClr val="43729D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nb-NO" sz="1600" b="0" strike="noStrike" spc="-1">
                <a:solidFill>
                  <a:schemeClr val="lt1"/>
                </a:solidFill>
                <a:latin typeface="Arial"/>
                <a:ea typeface="Arial"/>
              </a:rPr>
              <a:t>Norges idrettsforbund NIF/NOK</a:t>
            </a:r>
            <a:endParaRPr lang="en-US" sz="1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7" name="Rektangel 23"/>
          <p:cNvSpPr/>
          <p:nvPr/>
        </p:nvSpPr>
        <p:spPr>
          <a:xfrm>
            <a:off x="1190520" y="3213000"/>
            <a:ext cx="1715040" cy="1079640"/>
          </a:xfrm>
          <a:prstGeom prst="rect">
            <a:avLst/>
          </a:prstGeom>
          <a:solidFill>
            <a:srgbClr val="00B050"/>
          </a:solidFill>
          <a:ln>
            <a:solidFill>
              <a:srgbClr val="43729D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nb-NO" sz="1600" b="0" strike="noStrike" spc="-1">
                <a:solidFill>
                  <a:schemeClr val="lt1"/>
                </a:solidFill>
                <a:latin typeface="Arial"/>
                <a:ea typeface="Arial"/>
              </a:rPr>
              <a:t>Norges fotballforbund   NFF</a:t>
            </a:r>
            <a:endParaRPr lang="en-US" sz="1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8" name="Rektangel 9"/>
          <p:cNvSpPr/>
          <p:nvPr/>
        </p:nvSpPr>
        <p:spPr>
          <a:xfrm>
            <a:off x="3719880" y="3186000"/>
            <a:ext cx="1805760" cy="1107000"/>
          </a:xfrm>
          <a:prstGeom prst="rect">
            <a:avLst/>
          </a:prstGeom>
          <a:solidFill>
            <a:srgbClr val="0070C0"/>
          </a:solidFill>
          <a:ln>
            <a:solidFill>
              <a:srgbClr val="43729D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nb-NO" sz="1600" b="0" strike="noStrike" spc="-1">
                <a:solidFill>
                  <a:schemeClr val="lt1"/>
                </a:solidFill>
                <a:latin typeface="Arial"/>
                <a:ea typeface="Arial"/>
              </a:rPr>
              <a:t>Norges luftsportforbund  NLF</a:t>
            </a:r>
            <a:endParaRPr lang="en-US" sz="1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9" name="Rektangel 11"/>
          <p:cNvSpPr/>
          <p:nvPr/>
        </p:nvSpPr>
        <p:spPr>
          <a:xfrm>
            <a:off x="6339600" y="3186000"/>
            <a:ext cx="1844280" cy="1107000"/>
          </a:xfrm>
          <a:prstGeom prst="rect">
            <a:avLst/>
          </a:prstGeom>
          <a:solidFill>
            <a:srgbClr val="FF0000"/>
          </a:solidFill>
          <a:ln>
            <a:solidFill>
              <a:srgbClr val="43729D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nb-NO" sz="1600" b="0" strike="noStrike" spc="-1">
                <a:solidFill>
                  <a:schemeClr val="lt1"/>
                </a:solidFill>
                <a:latin typeface="Arial"/>
                <a:ea typeface="Arial"/>
              </a:rPr>
              <a:t>Norges skiforbund NSF</a:t>
            </a:r>
            <a:endParaRPr lang="en-US" sz="1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0" name="Rektangel 4"/>
          <p:cNvSpPr/>
          <p:nvPr/>
        </p:nvSpPr>
        <p:spPr>
          <a:xfrm>
            <a:off x="9419040" y="3721680"/>
            <a:ext cx="1882080" cy="93564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rgbClr val="43729D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nb-NO" sz="1600" b="0" strike="noStrike" spc="-1">
              <a:solidFill>
                <a:schemeClr val="lt1"/>
              </a:solidFill>
              <a:latin typeface="Arial"/>
              <a:ea typeface="Arial"/>
            </a:endParaRPr>
          </a:p>
        </p:txBody>
      </p:sp>
      <p:sp>
        <p:nvSpPr>
          <p:cNvPr id="151" name="Rektangel 27"/>
          <p:cNvSpPr/>
          <p:nvPr/>
        </p:nvSpPr>
        <p:spPr>
          <a:xfrm>
            <a:off x="9308160" y="3465720"/>
            <a:ext cx="1829520" cy="107964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rgbClr val="43729D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nb-NO" sz="1600" b="0" strike="noStrike" spc="-1">
              <a:solidFill>
                <a:schemeClr val="lt1"/>
              </a:solidFill>
              <a:latin typeface="Arial"/>
              <a:ea typeface="Arial"/>
            </a:endParaRPr>
          </a:p>
        </p:txBody>
      </p:sp>
      <p:sp>
        <p:nvSpPr>
          <p:cNvPr id="152" name="Rektangel 28"/>
          <p:cNvSpPr/>
          <p:nvPr/>
        </p:nvSpPr>
        <p:spPr>
          <a:xfrm>
            <a:off x="9180720" y="3319200"/>
            <a:ext cx="1769400" cy="11124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rgbClr val="43729D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nb-NO" sz="1600" b="0" strike="noStrike" spc="-1">
              <a:solidFill>
                <a:schemeClr val="lt1"/>
              </a:solidFill>
              <a:latin typeface="Arial"/>
              <a:ea typeface="Arial"/>
            </a:endParaRPr>
          </a:p>
        </p:txBody>
      </p:sp>
      <p:sp>
        <p:nvSpPr>
          <p:cNvPr id="153" name="Rektangel 10"/>
          <p:cNvSpPr/>
          <p:nvPr/>
        </p:nvSpPr>
        <p:spPr>
          <a:xfrm>
            <a:off x="8936280" y="3213000"/>
            <a:ext cx="1839960" cy="107964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rgbClr val="43729D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nb-NO" sz="1600" b="0" strike="noStrike" spc="-1">
                <a:solidFill>
                  <a:schemeClr val="lt1"/>
                </a:solidFill>
                <a:latin typeface="Arial"/>
                <a:ea typeface="Arial"/>
              </a:rPr>
              <a:t>Særforbund</a:t>
            </a:r>
            <a:endParaRPr lang="en-US" sz="1600" b="0" strike="noStrike" spc="-1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154" name="Rett linje 13"/>
          <p:cNvCxnSpPr/>
          <p:nvPr/>
        </p:nvCxnSpPr>
        <p:spPr>
          <a:xfrm>
            <a:off x="2048040" y="2780640"/>
            <a:ext cx="7808400" cy="360"/>
          </a:xfrm>
          <a:prstGeom prst="straightConnector1">
            <a:avLst/>
          </a:prstGeom>
          <a:ln>
            <a:solidFill>
              <a:srgbClr val="5597D3"/>
            </a:solidFill>
            <a:round/>
          </a:ln>
        </p:spPr>
      </p:cxnSp>
      <p:cxnSp>
        <p:nvCxnSpPr>
          <p:cNvPr id="155" name="Rett linje 15"/>
          <p:cNvCxnSpPr>
            <a:stCxn id="147" idx="0"/>
          </p:cNvCxnSpPr>
          <p:nvPr/>
        </p:nvCxnSpPr>
        <p:spPr>
          <a:xfrm flipV="1">
            <a:off x="2048040" y="2780640"/>
            <a:ext cx="360" cy="432720"/>
          </a:xfrm>
          <a:prstGeom prst="straightConnector1">
            <a:avLst/>
          </a:prstGeom>
          <a:ln>
            <a:solidFill>
              <a:srgbClr val="5597D3"/>
            </a:solidFill>
            <a:round/>
          </a:ln>
        </p:spPr>
      </p:cxnSp>
      <p:cxnSp>
        <p:nvCxnSpPr>
          <p:cNvPr id="156" name="Rett linje 17"/>
          <p:cNvCxnSpPr>
            <a:stCxn id="148" idx="0"/>
          </p:cNvCxnSpPr>
          <p:nvPr/>
        </p:nvCxnSpPr>
        <p:spPr>
          <a:xfrm flipV="1">
            <a:off x="4622760" y="2780640"/>
            <a:ext cx="360" cy="405720"/>
          </a:xfrm>
          <a:prstGeom prst="straightConnector1">
            <a:avLst/>
          </a:prstGeom>
          <a:ln>
            <a:solidFill>
              <a:srgbClr val="5597D3"/>
            </a:solidFill>
            <a:round/>
          </a:ln>
        </p:spPr>
      </p:cxnSp>
      <p:cxnSp>
        <p:nvCxnSpPr>
          <p:cNvPr id="157" name="Rett linje 19"/>
          <p:cNvCxnSpPr/>
          <p:nvPr/>
        </p:nvCxnSpPr>
        <p:spPr>
          <a:xfrm flipV="1">
            <a:off x="5952240" y="2396160"/>
            <a:ext cx="360" cy="384840"/>
          </a:xfrm>
          <a:prstGeom prst="straightConnector1">
            <a:avLst/>
          </a:prstGeom>
          <a:ln>
            <a:solidFill>
              <a:srgbClr val="5597D3"/>
            </a:solidFill>
            <a:round/>
          </a:ln>
        </p:spPr>
      </p:cxnSp>
      <p:cxnSp>
        <p:nvCxnSpPr>
          <p:cNvPr id="158" name="Rett linje 21"/>
          <p:cNvCxnSpPr>
            <a:stCxn id="149" idx="0"/>
          </p:cNvCxnSpPr>
          <p:nvPr/>
        </p:nvCxnSpPr>
        <p:spPr>
          <a:xfrm flipV="1">
            <a:off x="7261560" y="2780640"/>
            <a:ext cx="360" cy="405720"/>
          </a:xfrm>
          <a:prstGeom prst="straightConnector1">
            <a:avLst/>
          </a:prstGeom>
          <a:ln>
            <a:solidFill>
              <a:srgbClr val="5597D3"/>
            </a:solidFill>
            <a:round/>
          </a:ln>
        </p:spPr>
      </p:cxnSp>
      <p:cxnSp>
        <p:nvCxnSpPr>
          <p:cNvPr id="159" name="Rett linje 23"/>
          <p:cNvCxnSpPr>
            <a:stCxn id="153" idx="0"/>
          </p:cNvCxnSpPr>
          <p:nvPr/>
        </p:nvCxnSpPr>
        <p:spPr>
          <a:xfrm flipV="1">
            <a:off x="9856080" y="2780640"/>
            <a:ext cx="360" cy="432720"/>
          </a:xfrm>
          <a:prstGeom prst="straightConnector1">
            <a:avLst/>
          </a:prstGeom>
          <a:ln>
            <a:solidFill>
              <a:srgbClr val="5597D3"/>
            </a:solidFill>
            <a:round/>
          </a:ln>
        </p:spPr>
      </p:cxnSp>
      <p:sp>
        <p:nvSpPr>
          <p:cNvPr id="160" name="Rektangel 24"/>
          <p:cNvSpPr/>
          <p:nvPr/>
        </p:nvSpPr>
        <p:spPr>
          <a:xfrm>
            <a:off x="1186920" y="4670640"/>
            <a:ext cx="1706040" cy="914040"/>
          </a:xfrm>
          <a:prstGeom prst="rect">
            <a:avLst/>
          </a:prstGeom>
          <a:solidFill>
            <a:srgbClr val="92D050"/>
          </a:solidFill>
          <a:ln>
            <a:solidFill>
              <a:srgbClr val="43729D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nb-NO" sz="1600" b="0" strike="noStrike" spc="-1">
                <a:solidFill>
                  <a:schemeClr val="dk1"/>
                </a:solidFill>
                <a:latin typeface="Arial"/>
                <a:ea typeface="Arial"/>
              </a:rPr>
              <a:t>Fotballkrets</a:t>
            </a:r>
            <a:endParaRPr lang="en-US" sz="1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1" name="Rektangel 25"/>
          <p:cNvSpPr/>
          <p:nvPr/>
        </p:nvSpPr>
        <p:spPr>
          <a:xfrm>
            <a:off x="1260720" y="4763880"/>
            <a:ext cx="1706040" cy="939240"/>
          </a:xfrm>
          <a:prstGeom prst="rect">
            <a:avLst/>
          </a:prstGeom>
          <a:solidFill>
            <a:srgbClr val="92D050"/>
          </a:solidFill>
          <a:ln>
            <a:solidFill>
              <a:srgbClr val="43729D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nb-NO" sz="1600" b="0" strike="noStrike" spc="-1">
              <a:solidFill>
                <a:schemeClr val="lt1"/>
              </a:solidFill>
              <a:latin typeface="Arial"/>
              <a:ea typeface="Arial"/>
            </a:endParaRPr>
          </a:p>
        </p:txBody>
      </p:sp>
      <p:sp>
        <p:nvSpPr>
          <p:cNvPr id="162" name="Rektangel 26"/>
          <p:cNvSpPr/>
          <p:nvPr/>
        </p:nvSpPr>
        <p:spPr>
          <a:xfrm>
            <a:off x="1383480" y="4895280"/>
            <a:ext cx="1653480" cy="925920"/>
          </a:xfrm>
          <a:prstGeom prst="rect">
            <a:avLst/>
          </a:prstGeom>
          <a:solidFill>
            <a:srgbClr val="92D050"/>
          </a:solidFill>
          <a:ln>
            <a:solidFill>
              <a:srgbClr val="43729D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nb-NO" sz="1600" b="0" strike="noStrike" spc="-1">
                <a:solidFill>
                  <a:schemeClr val="dk1"/>
                </a:solidFill>
                <a:latin typeface="Arial"/>
                <a:ea typeface="Arial"/>
              </a:rPr>
              <a:t>Fotballkretser</a:t>
            </a:r>
            <a:endParaRPr lang="en-US" sz="1600" b="0" strike="noStrike" spc="-1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163" name="Rett linje 28"/>
          <p:cNvCxnSpPr>
            <a:stCxn id="147" idx="2"/>
            <a:endCxn id="160" idx="0"/>
          </p:cNvCxnSpPr>
          <p:nvPr/>
        </p:nvCxnSpPr>
        <p:spPr>
          <a:xfrm flipH="1">
            <a:off x="2039760" y="4292640"/>
            <a:ext cx="8640" cy="378360"/>
          </a:xfrm>
          <a:prstGeom prst="straightConnector1">
            <a:avLst/>
          </a:prstGeom>
          <a:ln>
            <a:solidFill>
              <a:srgbClr val="5597D3"/>
            </a:solidFill>
            <a:round/>
          </a:ln>
        </p:spPr>
      </p:cxnSp>
      <p:sp>
        <p:nvSpPr>
          <p:cNvPr id="164" name="Rektangel 29"/>
          <p:cNvSpPr/>
          <p:nvPr/>
        </p:nvSpPr>
        <p:spPr>
          <a:xfrm>
            <a:off x="3769920" y="4653000"/>
            <a:ext cx="1711080" cy="747000"/>
          </a:xfrm>
          <a:prstGeom prst="rect">
            <a:avLst/>
          </a:prstGeom>
          <a:solidFill>
            <a:srgbClr val="5B9BD5"/>
          </a:solidFill>
          <a:ln>
            <a:solidFill>
              <a:srgbClr val="43729D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nb-NO" sz="1600" b="0" strike="noStrike" spc="-1">
              <a:solidFill>
                <a:schemeClr val="lt1"/>
              </a:solidFill>
              <a:latin typeface="Arial"/>
              <a:ea typeface="Arial"/>
            </a:endParaRPr>
          </a:p>
        </p:txBody>
      </p:sp>
      <p:sp>
        <p:nvSpPr>
          <p:cNvPr id="165" name="Rektangel 30"/>
          <p:cNvSpPr/>
          <p:nvPr/>
        </p:nvSpPr>
        <p:spPr>
          <a:xfrm>
            <a:off x="3866040" y="4772520"/>
            <a:ext cx="1784880" cy="774000"/>
          </a:xfrm>
          <a:prstGeom prst="rect">
            <a:avLst/>
          </a:prstGeom>
          <a:solidFill>
            <a:srgbClr val="5B9BD5"/>
          </a:solidFill>
          <a:ln>
            <a:solidFill>
              <a:srgbClr val="43729D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nb-NO" sz="1600" b="0" strike="noStrike" spc="-1">
              <a:solidFill>
                <a:schemeClr val="lt1"/>
              </a:solidFill>
              <a:latin typeface="Arial"/>
              <a:ea typeface="Arial"/>
            </a:endParaRPr>
          </a:p>
        </p:txBody>
      </p:sp>
      <p:sp>
        <p:nvSpPr>
          <p:cNvPr id="166" name="Rektangel 159"/>
          <p:cNvSpPr/>
          <p:nvPr/>
        </p:nvSpPr>
        <p:spPr>
          <a:xfrm>
            <a:off x="3972240" y="4898880"/>
            <a:ext cx="1786320" cy="752760"/>
          </a:xfrm>
          <a:prstGeom prst="rect">
            <a:avLst/>
          </a:prstGeom>
          <a:solidFill>
            <a:srgbClr val="5B9BD5"/>
          </a:solidFill>
          <a:ln>
            <a:solidFill>
              <a:srgbClr val="43729D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nb-NO" sz="1600" b="0" strike="noStrike" spc="-1">
                <a:solidFill>
                  <a:schemeClr val="lt1"/>
                </a:solidFill>
                <a:latin typeface="Arial"/>
                <a:ea typeface="Arial"/>
              </a:rPr>
              <a:t>19 aktive Fallskjermklubber</a:t>
            </a:r>
            <a:endParaRPr lang="en-US" sz="1600" b="0" strike="noStrike" spc="-1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167" name="Rett linje 161"/>
          <p:cNvCxnSpPr>
            <a:stCxn id="148" idx="2"/>
          </p:cNvCxnSpPr>
          <p:nvPr/>
        </p:nvCxnSpPr>
        <p:spPr>
          <a:xfrm>
            <a:off x="4622760" y="4293000"/>
            <a:ext cx="360" cy="405000"/>
          </a:xfrm>
          <a:prstGeom prst="straightConnector1">
            <a:avLst/>
          </a:prstGeom>
          <a:ln>
            <a:solidFill>
              <a:srgbClr val="5597D3"/>
            </a:solidFill>
            <a:round/>
          </a:ln>
        </p:spPr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ctr">
            <a:noAutofit/>
          </a:bodyPr>
          <a:lstStyle/>
          <a:p>
            <a:pPr indent="0" algn="ctr">
              <a:lnSpc>
                <a:spcPct val="90000"/>
              </a:lnSpc>
              <a:buNone/>
              <a:tabLst>
                <a:tab pos="0" algn="l"/>
              </a:tabLst>
            </a:pPr>
            <a:r>
              <a:rPr lang="nb-NO" sz="4800" b="0" strike="noStrike" spc="-1">
                <a:solidFill>
                  <a:srgbClr val="083039"/>
                </a:solidFill>
                <a:latin typeface="Arial Black"/>
                <a:ea typeface="Arial"/>
              </a:rPr>
              <a:t>Organisasjon klubb</a:t>
            </a:r>
            <a:endParaRPr lang="en-US" sz="4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9" name="TekstSylinder 2"/>
          <p:cNvSpPr/>
          <p:nvPr/>
        </p:nvSpPr>
        <p:spPr>
          <a:xfrm>
            <a:off x="4871880" y="1690560"/>
            <a:ext cx="1728000" cy="363960"/>
          </a:xfrm>
          <a:prstGeom prst="rect">
            <a:avLst/>
          </a:prstGeom>
          <a:solidFill>
            <a:schemeClr val="bg1"/>
          </a:solidFill>
          <a:ln w="0">
            <a:solidFill>
              <a:srgbClr val="5B9BD5">
                <a:hueOff val="0"/>
                <a:satOff val="0"/>
                <a:lumOff val="0"/>
              </a:srgb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nb-NO" sz="1800" b="0" strike="noStrike" spc="-1">
                <a:solidFill>
                  <a:srgbClr val="000000"/>
                </a:solidFill>
                <a:latin typeface="Arial"/>
                <a:ea typeface="Arial"/>
              </a:rPr>
              <a:t>Årsmøte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0" name="TekstSylinder 4"/>
          <p:cNvSpPr/>
          <p:nvPr/>
        </p:nvSpPr>
        <p:spPr>
          <a:xfrm>
            <a:off x="4875840" y="2421000"/>
            <a:ext cx="1728000" cy="363960"/>
          </a:xfrm>
          <a:prstGeom prst="rect">
            <a:avLst/>
          </a:prstGeom>
          <a:solidFill>
            <a:schemeClr val="bg1"/>
          </a:solidFill>
          <a:ln w="0">
            <a:solidFill>
              <a:srgbClr val="5B9BD5">
                <a:hueOff val="0"/>
                <a:satOff val="0"/>
                <a:lumOff val="0"/>
              </a:srgb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nb-NO" sz="1800" b="0" strike="noStrike" spc="-1">
                <a:solidFill>
                  <a:srgbClr val="000000"/>
                </a:solidFill>
                <a:latin typeface="Arial"/>
                <a:ea typeface="Arial"/>
              </a:rPr>
              <a:t>Styret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1" name="TekstSylinder 5"/>
          <p:cNvSpPr/>
          <p:nvPr/>
        </p:nvSpPr>
        <p:spPr>
          <a:xfrm>
            <a:off x="4871880" y="3882960"/>
            <a:ext cx="1728000" cy="363960"/>
          </a:xfrm>
          <a:prstGeom prst="rect">
            <a:avLst/>
          </a:prstGeom>
          <a:solidFill>
            <a:schemeClr val="bg1"/>
          </a:solidFill>
          <a:ln w="0">
            <a:solidFill>
              <a:srgbClr val="5B9BD5">
                <a:hueOff val="0"/>
                <a:satOff val="0"/>
                <a:lumOff val="0"/>
              </a:srgb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nb-NO" sz="1800" b="0" strike="noStrike" spc="-1">
                <a:solidFill>
                  <a:srgbClr val="000000"/>
                </a:solidFill>
                <a:latin typeface="Arial"/>
                <a:ea typeface="Arial"/>
              </a:rPr>
              <a:t>Medlemmer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2" name="TekstSylinder 6"/>
          <p:cNvSpPr/>
          <p:nvPr/>
        </p:nvSpPr>
        <p:spPr>
          <a:xfrm>
            <a:off x="6960240" y="3882960"/>
            <a:ext cx="1728000" cy="363960"/>
          </a:xfrm>
          <a:prstGeom prst="rect">
            <a:avLst/>
          </a:prstGeom>
          <a:solidFill>
            <a:schemeClr val="bg1"/>
          </a:solidFill>
          <a:ln w="0">
            <a:solidFill>
              <a:srgbClr val="5B9BD5">
                <a:hueOff val="0"/>
                <a:satOff val="0"/>
                <a:lumOff val="0"/>
              </a:srgb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nb-NO" sz="1800" b="0" strike="noStrike" spc="-1">
                <a:solidFill>
                  <a:srgbClr val="000000"/>
                </a:solidFill>
                <a:latin typeface="Arial"/>
                <a:ea typeface="Arial"/>
              </a:rPr>
              <a:t>Medlemmer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3" name="TekstSylinder 7"/>
          <p:cNvSpPr/>
          <p:nvPr/>
        </p:nvSpPr>
        <p:spPr>
          <a:xfrm>
            <a:off x="2711520" y="3882960"/>
            <a:ext cx="1728000" cy="363960"/>
          </a:xfrm>
          <a:prstGeom prst="rect">
            <a:avLst/>
          </a:prstGeom>
          <a:solidFill>
            <a:schemeClr val="bg1"/>
          </a:solidFill>
          <a:ln w="0">
            <a:solidFill>
              <a:srgbClr val="5B9BD5">
                <a:hueOff val="0"/>
                <a:satOff val="0"/>
                <a:lumOff val="0"/>
              </a:srgb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nb-NO" sz="1800" b="0" strike="noStrike" spc="-1">
                <a:solidFill>
                  <a:srgbClr val="000000"/>
                </a:solidFill>
                <a:latin typeface="Arial"/>
                <a:ea typeface="Arial"/>
              </a:rPr>
              <a:t>Medlemmer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4" name="TekstSylinder 8"/>
          <p:cNvSpPr/>
          <p:nvPr/>
        </p:nvSpPr>
        <p:spPr>
          <a:xfrm>
            <a:off x="3575880" y="3064680"/>
            <a:ext cx="1800000" cy="363960"/>
          </a:xfrm>
          <a:prstGeom prst="rect">
            <a:avLst/>
          </a:prstGeom>
          <a:solidFill>
            <a:schemeClr val="bg1"/>
          </a:solidFill>
          <a:ln w="0">
            <a:solidFill>
              <a:srgbClr val="5B9BD5">
                <a:hueOff val="0"/>
                <a:satOff val="0"/>
                <a:lumOff val="0"/>
              </a:srgb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nb-NO" sz="1800" b="0" strike="noStrike" spc="-1">
                <a:solidFill>
                  <a:srgbClr val="000000"/>
                </a:solidFill>
                <a:latin typeface="Arial"/>
                <a:ea typeface="Arial"/>
              </a:rPr>
              <a:t>Hovedinstruktør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5" name="TekstSylinder 9"/>
          <p:cNvSpPr/>
          <p:nvPr/>
        </p:nvSpPr>
        <p:spPr>
          <a:xfrm>
            <a:off x="6099840" y="3064680"/>
            <a:ext cx="1728000" cy="363960"/>
          </a:xfrm>
          <a:prstGeom prst="rect">
            <a:avLst/>
          </a:prstGeom>
          <a:solidFill>
            <a:schemeClr val="bg1"/>
          </a:solidFill>
          <a:ln w="0">
            <a:solidFill>
              <a:srgbClr val="5B9BD5">
                <a:hueOff val="0"/>
                <a:satOff val="0"/>
                <a:lumOff val="0"/>
              </a:srgb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nb-NO" sz="1800" b="0" strike="noStrike" spc="-1">
                <a:solidFill>
                  <a:srgbClr val="000000"/>
                </a:solidFill>
                <a:latin typeface="Arial"/>
                <a:ea typeface="Arial"/>
              </a:rPr>
              <a:t>Kasserer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176" name="Rett linje 11"/>
          <p:cNvCxnSpPr>
            <a:stCxn id="169" idx="2"/>
            <a:endCxn id="170" idx="0"/>
          </p:cNvCxnSpPr>
          <p:nvPr/>
        </p:nvCxnSpPr>
        <p:spPr>
          <a:xfrm>
            <a:off x="5735880" y="2054520"/>
            <a:ext cx="4320" cy="366840"/>
          </a:xfrm>
          <a:prstGeom prst="straightConnector1">
            <a:avLst/>
          </a:prstGeom>
          <a:ln>
            <a:solidFill>
              <a:srgbClr val="5597D3"/>
            </a:solidFill>
            <a:round/>
          </a:ln>
        </p:spPr>
      </p:cxnSp>
      <p:cxnSp>
        <p:nvCxnSpPr>
          <p:cNvPr id="177" name="Rett linje 13"/>
          <p:cNvCxnSpPr>
            <a:stCxn id="170" idx="2"/>
            <a:endCxn id="171" idx="0"/>
          </p:cNvCxnSpPr>
          <p:nvPr/>
        </p:nvCxnSpPr>
        <p:spPr>
          <a:xfrm flipH="1">
            <a:off x="5735880" y="2784960"/>
            <a:ext cx="4320" cy="1098360"/>
          </a:xfrm>
          <a:prstGeom prst="straightConnector1">
            <a:avLst/>
          </a:prstGeom>
          <a:ln>
            <a:solidFill>
              <a:srgbClr val="5597D3"/>
            </a:solidFill>
            <a:round/>
          </a:ln>
        </p:spPr>
      </p:cxnSp>
      <p:cxnSp>
        <p:nvCxnSpPr>
          <p:cNvPr id="178" name="Rett linje 15"/>
          <p:cNvCxnSpPr>
            <a:stCxn id="174" idx="3"/>
            <a:endCxn id="175" idx="1"/>
          </p:cNvCxnSpPr>
          <p:nvPr/>
        </p:nvCxnSpPr>
        <p:spPr>
          <a:xfrm>
            <a:off x="5375880" y="3246480"/>
            <a:ext cx="724320" cy="360"/>
          </a:xfrm>
          <a:prstGeom prst="straightConnector1">
            <a:avLst/>
          </a:prstGeom>
          <a:ln>
            <a:solidFill>
              <a:srgbClr val="5597D3"/>
            </a:solidFill>
            <a:round/>
          </a:ln>
        </p:spPr>
      </p:cxnSp>
      <p:cxnSp>
        <p:nvCxnSpPr>
          <p:cNvPr id="179" name="Rett linje 17"/>
          <p:cNvCxnSpPr>
            <a:stCxn id="173" idx="3"/>
            <a:endCxn id="171" idx="1"/>
          </p:cNvCxnSpPr>
          <p:nvPr/>
        </p:nvCxnSpPr>
        <p:spPr>
          <a:xfrm>
            <a:off x="4439520" y="4064760"/>
            <a:ext cx="432720" cy="360"/>
          </a:xfrm>
          <a:prstGeom prst="straightConnector1">
            <a:avLst/>
          </a:prstGeom>
          <a:ln>
            <a:solidFill>
              <a:srgbClr val="5597D3"/>
            </a:solidFill>
            <a:round/>
          </a:ln>
        </p:spPr>
      </p:cxnSp>
      <p:cxnSp>
        <p:nvCxnSpPr>
          <p:cNvPr id="180" name="Rett linje 19"/>
          <p:cNvCxnSpPr>
            <a:stCxn id="171" idx="3"/>
            <a:endCxn id="172" idx="1"/>
          </p:cNvCxnSpPr>
          <p:nvPr/>
        </p:nvCxnSpPr>
        <p:spPr>
          <a:xfrm>
            <a:off x="6599880" y="4064760"/>
            <a:ext cx="360720" cy="360"/>
          </a:xfrm>
          <a:prstGeom prst="straightConnector1">
            <a:avLst/>
          </a:prstGeom>
          <a:ln>
            <a:solidFill>
              <a:srgbClr val="5597D3"/>
            </a:solidFill>
            <a:round/>
          </a:ln>
        </p:spPr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219"/>
          <p:cNvSpPr/>
          <p:nvPr/>
        </p:nvSpPr>
        <p:spPr>
          <a:xfrm>
            <a:off x="521280" y="685800"/>
            <a:ext cx="11529720" cy="5077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>
              <a:lnSpc>
                <a:spcPct val="150000"/>
              </a:lnSpc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50000"/>
              </a:lnSpc>
            </a:pPr>
            <a:r>
              <a:rPr lang="x-none" sz="2800" b="0" strike="noStrike" spc="-1">
                <a:solidFill>
                  <a:srgbClr val="093039"/>
                </a:solidFill>
                <a:latin typeface="Calibri"/>
                <a:ea typeface="Calibri"/>
              </a:rPr>
              <a:t>Hovedinstruktør (HI) - ansvar for operativ drift i klubben. Utpekes av styret.</a:t>
            </a: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50000"/>
              </a:lnSpc>
            </a:pPr>
            <a:r>
              <a:rPr lang="x-none" sz="2800" b="0" strike="noStrike" spc="-1">
                <a:solidFill>
                  <a:srgbClr val="093039"/>
                </a:solidFill>
                <a:latin typeface="Calibri"/>
                <a:ea typeface="Calibri"/>
              </a:rPr>
              <a:t>Hoppleder (HL) - ansvar på feltet et gitt tidsrom</a:t>
            </a: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50000"/>
              </a:lnSpc>
            </a:pPr>
            <a:r>
              <a:rPr lang="x-none" sz="2800" b="0" strike="noStrike" spc="-1">
                <a:solidFill>
                  <a:srgbClr val="093039"/>
                </a:solidFill>
                <a:latin typeface="Calibri"/>
                <a:ea typeface="Calibri"/>
              </a:rPr>
              <a:t>Hoppfeltleder (HFL) - administrerer, organiserer og overvåker feltet</a:t>
            </a: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50000"/>
              </a:lnSpc>
            </a:pPr>
            <a:r>
              <a:rPr lang="x-none" sz="2800" b="0" strike="noStrike" spc="-1">
                <a:solidFill>
                  <a:srgbClr val="093039"/>
                </a:solidFill>
                <a:latin typeface="Calibri"/>
                <a:ea typeface="Calibri"/>
              </a:rPr>
              <a:t>Hoppmester (HM) - ansvar for innlasting, flytur og utsprang. </a:t>
            </a: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50000"/>
              </a:lnSpc>
            </a:pPr>
            <a:r>
              <a:rPr lang="x-none" sz="2800" b="0" strike="noStrike" spc="-1">
                <a:solidFill>
                  <a:srgbClr val="093039"/>
                </a:solidFill>
                <a:latin typeface="Calibri"/>
                <a:ea typeface="Calibri"/>
              </a:rPr>
              <a:t>Flygeren er fartøysjef</a:t>
            </a: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50000"/>
              </a:lnSpc>
            </a:pPr>
            <a:r>
              <a:rPr lang="x-none" sz="2800" b="0" strike="noStrike" spc="-1">
                <a:solidFill>
                  <a:srgbClr val="093039"/>
                </a:solidFill>
                <a:latin typeface="Calibri"/>
                <a:ea typeface="Calibri"/>
              </a:rPr>
              <a:t>Håndboken og lokale instrukser</a:t>
            </a: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2" name="Tittel 1"/>
          <p:cNvSpPr/>
          <p:nvPr/>
        </p:nvSpPr>
        <p:spPr>
          <a:xfrm>
            <a:off x="2145960" y="186840"/>
            <a:ext cx="8280720" cy="997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</a:pPr>
            <a:r>
              <a:rPr lang="nb-NO" sz="4800" b="0" strike="noStrike" spc="-1">
                <a:solidFill>
                  <a:srgbClr val="083039"/>
                </a:solidFill>
                <a:latin typeface="Arial Black"/>
                <a:ea typeface="Arial Black"/>
              </a:rPr>
              <a:t>Organisasjon operativt</a:t>
            </a:r>
            <a:endParaRPr lang="en-US" sz="4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229"/>
          <p:cNvSpPr/>
          <p:nvPr/>
        </p:nvSpPr>
        <p:spPr>
          <a:xfrm>
            <a:off x="828360" y="1371240"/>
            <a:ext cx="9792720" cy="3464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nb-NO" sz="2800" b="0" strike="noStrike" spc="-1">
                <a:solidFill>
                  <a:srgbClr val="093039"/>
                </a:solidFill>
                <a:latin typeface="Calibri"/>
                <a:ea typeface="Arial"/>
              </a:rPr>
              <a:t> </a:t>
            </a:r>
            <a:br>
              <a:rPr sz="2800"/>
            </a:b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4" name="Tittel 1"/>
          <p:cNvSpPr/>
          <p:nvPr/>
        </p:nvSpPr>
        <p:spPr>
          <a:xfrm>
            <a:off x="1483200" y="186840"/>
            <a:ext cx="9606600" cy="997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</a:pPr>
            <a:r>
              <a:rPr lang="nb-NO" sz="4800" b="0" strike="noStrike" spc="-1">
                <a:solidFill>
                  <a:srgbClr val="083039"/>
                </a:solidFill>
                <a:latin typeface="Arial Black"/>
                <a:ea typeface="Arial Black"/>
              </a:rPr>
              <a:t>Fra elev- til sportsutstyr</a:t>
            </a:r>
            <a:endParaRPr lang="en-US" sz="4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5" name="TekstSylinder 1"/>
          <p:cNvSpPr/>
          <p:nvPr/>
        </p:nvSpPr>
        <p:spPr>
          <a:xfrm>
            <a:off x="1287720" y="1369440"/>
            <a:ext cx="9621360" cy="4480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horzOverflow="overflow" numCol="1" spcCol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nb-NO" sz="4800" b="0" strike="noStrike" spc="-1">
                <a:solidFill>
                  <a:srgbClr val="083039"/>
                </a:solidFill>
                <a:latin typeface="Arial Black"/>
                <a:ea typeface="Arial"/>
              </a:rPr>
              <a:t>Felles gjennomgang av sportsutstyr </a:t>
            </a:r>
            <a:endParaRPr lang="en-US" sz="48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48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nb-NO" sz="4800" b="0" strike="noStrike" spc="-1">
                <a:solidFill>
                  <a:srgbClr val="083039"/>
                </a:solidFill>
                <a:latin typeface="Arial Black"/>
                <a:ea typeface="Arial"/>
              </a:rPr>
              <a:t> 20 minutter</a:t>
            </a:r>
            <a:endParaRPr lang="en-US" sz="48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48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nb-NO" sz="4800" b="0" strike="noStrike" spc="-1">
                <a:solidFill>
                  <a:srgbClr val="083039"/>
                </a:solidFill>
                <a:latin typeface="Arial Black"/>
                <a:ea typeface="Arial"/>
              </a:rPr>
              <a:t>Demo med rigg</a:t>
            </a:r>
            <a:endParaRPr lang="en-US" sz="4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229"/>
          <p:cNvSpPr/>
          <p:nvPr/>
        </p:nvSpPr>
        <p:spPr>
          <a:xfrm>
            <a:off x="30960" y="994680"/>
            <a:ext cx="12288240" cy="5551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nb-NO" sz="2800" b="1" strike="noStrike" spc="-1">
                <a:solidFill>
                  <a:srgbClr val="093039"/>
                </a:solidFill>
                <a:latin typeface="Calibri"/>
                <a:ea typeface="Arial"/>
              </a:rPr>
              <a:t>Kollapsbar pilot: </a:t>
            </a:r>
            <a:r>
              <a:rPr lang="nb-NO" sz="2800" b="0" strike="noStrike" spc="-1">
                <a:solidFill>
                  <a:srgbClr val="093039"/>
                </a:solidFill>
                <a:latin typeface="Calibri"/>
                <a:ea typeface="Arial"/>
              </a:rPr>
              <a:t>Det er nødvendig å «cocke» piloten. Sjekk at kill-line henger slakt inne i piloten, og at vinduet ved pinnen får farge</a:t>
            </a: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nb-NO" sz="2800" b="1" strike="noStrike" spc="-1">
                <a:solidFill>
                  <a:srgbClr val="093039"/>
                </a:solidFill>
                <a:latin typeface="Calibri"/>
                <a:ea typeface="Arial"/>
              </a:rPr>
              <a:t>Åpne slider: </a:t>
            </a:r>
            <a:r>
              <a:rPr lang="nb-NO" sz="2800" b="0" strike="noStrike" spc="-1">
                <a:solidFill>
                  <a:srgbClr val="093039"/>
                </a:solidFill>
                <a:latin typeface="Calibri"/>
                <a:ea typeface="Arial"/>
              </a:rPr>
              <a:t>Sportsutstyr har mulighet til å kollapse slider. Denne må åpnes igjen før pakking</a:t>
            </a: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nb-NO" sz="2800" b="1" strike="noStrike" spc="-1">
                <a:solidFill>
                  <a:srgbClr val="093039"/>
                </a:solidFill>
                <a:latin typeface="Calibri"/>
                <a:ea typeface="Arial"/>
              </a:rPr>
              <a:t>Bremsesetting: </a:t>
            </a:r>
            <a:r>
              <a:rPr lang="nb-NO" sz="2800" b="0" strike="noStrike" spc="-1">
                <a:solidFill>
                  <a:srgbClr val="093039"/>
                </a:solidFill>
                <a:latin typeface="Calibri"/>
                <a:ea typeface="Arial"/>
              </a:rPr>
              <a:t>Flere variasjoner – må gjøres rett</a:t>
            </a: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nb-NO" sz="2800" b="1" strike="noStrike" spc="-1">
                <a:solidFill>
                  <a:srgbClr val="093039"/>
                </a:solidFill>
                <a:latin typeface="Calibri"/>
                <a:ea typeface="Arial"/>
              </a:rPr>
              <a:t>Lukkerekkefølge: </a:t>
            </a:r>
            <a:r>
              <a:rPr lang="nb-NO" sz="2800" b="0" strike="noStrike" spc="-1">
                <a:solidFill>
                  <a:srgbClr val="093039"/>
                </a:solidFill>
                <a:latin typeface="Calibri"/>
                <a:ea typeface="Arial"/>
              </a:rPr>
              <a:t>Flere variasjoner – må gjøres rett</a:t>
            </a: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nb-NO" sz="2800" b="0" strike="noStrike" spc="-1">
                <a:solidFill>
                  <a:srgbClr val="093039"/>
                </a:solidFill>
                <a:latin typeface="Calibri"/>
                <a:ea typeface="Arial"/>
              </a:rPr>
              <a:t> </a:t>
            </a:r>
            <a:br>
              <a:rPr sz="2800"/>
            </a:b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7" name="Tittel 1"/>
          <p:cNvSpPr/>
          <p:nvPr/>
        </p:nvSpPr>
        <p:spPr>
          <a:xfrm>
            <a:off x="1483200" y="186840"/>
            <a:ext cx="9606600" cy="997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</a:pPr>
            <a:r>
              <a:rPr lang="nb-NO" sz="4800" b="0" strike="noStrike" spc="-1">
                <a:solidFill>
                  <a:srgbClr val="083039"/>
                </a:solidFill>
                <a:latin typeface="Arial Black"/>
                <a:ea typeface="Arial Black"/>
              </a:rPr>
              <a:t>Fra elev- til sportsutstyr</a:t>
            </a:r>
            <a:endParaRPr lang="en-US" sz="4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8" name="TekstSylinder 1"/>
          <p:cNvSpPr/>
          <p:nvPr/>
        </p:nvSpPr>
        <p:spPr>
          <a:xfrm>
            <a:off x="11139480" y="5640840"/>
            <a:ext cx="2742840" cy="36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horzOverflow="overflow" numCol="1" spc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nb-NO" sz="1800" b="0" strike="noStrike" spc="-1">
                <a:solidFill>
                  <a:srgbClr val="000000"/>
                </a:solidFill>
                <a:latin typeface="Calibri"/>
                <a:ea typeface="Arial"/>
              </a:rPr>
              <a:t>1 av 2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229"/>
          <p:cNvSpPr/>
          <p:nvPr/>
        </p:nvSpPr>
        <p:spPr>
          <a:xfrm>
            <a:off x="0" y="685800"/>
            <a:ext cx="12288240" cy="5551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nb-NO" sz="2800" b="1" strike="noStrike" spc="-1" dirty="0">
                <a:solidFill>
                  <a:srgbClr val="093039"/>
                </a:solidFill>
                <a:latin typeface="Calibri"/>
                <a:ea typeface="Arial"/>
              </a:rPr>
              <a:t>Riser-cover: </a:t>
            </a:r>
            <a:r>
              <a:rPr lang="nb-NO" sz="2800" b="0" strike="noStrike" spc="-1" dirty="0">
                <a:solidFill>
                  <a:srgbClr val="093039"/>
                </a:solidFill>
                <a:latin typeface="Calibri"/>
                <a:ea typeface="Arial"/>
              </a:rPr>
              <a:t>Flere variasjoner – må gjøres rett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nb-NO" sz="2800" b="1" strike="noStrike" spc="-1" dirty="0" err="1">
                <a:solidFill>
                  <a:srgbClr val="FF0000"/>
                </a:solidFill>
                <a:latin typeface="Calibri"/>
                <a:ea typeface="Arial"/>
              </a:rPr>
              <a:t>Freefly</a:t>
            </a:r>
            <a:r>
              <a:rPr lang="nb-NO" sz="2800" b="1" strike="noStrike" spc="-1" dirty="0">
                <a:solidFill>
                  <a:srgbClr val="FF0000"/>
                </a:solidFill>
                <a:latin typeface="Calibri"/>
                <a:ea typeface="Arial"/>
              </a:rPr>
              <a:t>-tab: </a:t>
            </a:r>
            <a:r>
              <a:rPr lang="nb-NO" sz="2800" b="0" strike="noStrike" spc="-1" dirty="0">
                <a:solidFill>
                  <a:srgbClr val="FF0000"/>
                </a:solidFill>
                <a:latin typeface="Calibri"/>
                <a:ea typeface="Arial"/>
              </a:rPr>
              <a:t>Vil gjøre selve trekk av hovedskjerm annerledes, og må pakkes rett. Skal testes på bakken før hopping.</a:t>
            </a:r>
            <a:endParaRPr lang="en-US" sz="2800" b="0" strike="noStrike" spc="-1" dirty="0">
              <a:solidFill>
                <a:srgbClr val="FF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nb-NO" sz="2800" b="1" strike="noStrike" spc="-1" dirty="0">
                <a:solidFill>
                  <a:srgbClr val="093039"/>
                </a:solidFill>
                <a:latin typeface="Calibri"/>
                <a:ea typeface="Arial"/>
              </a:rPr>
              <a:t>Pute som reservehåndtak: </a:t>
            </a:r>
            <a:r>
              <a:rPr lang="nb-NO" sz="2800" b="0" strike="noStrike" spc="-1" dirty="0">
                <a:solidFill>
                  <a:srgbClr val="093039"/>
                </a:solidFill>
                <a:latin typeface="Calibri"/>
                <a:ea typeface="Arial"/>
              </a:rPr>
              <a:t>Må du endre </a:t>
            </a:r>
            <a:r>
              <a:rPr lang="nb-NO" sz="2800" b="0" strike="noStrike" spc="-1" dirty="0" err="1">
                <a:solidFill>
                  <a:srgbClr val="093039"/>
                </a:solidFill>
                <a:latin typeface="Calibri"/>
                <a:ea typeface="Arial"/>
              </a:rPr>
              <a:t>nødprosedyre</a:t>
            </a:r>
            <a:r>
              <a:rPr lang="nb-NO" sz="2800" b="0" strike="noStrike" spc="-1" dirty="0">
                <a:solidFill>
                  <a:srgbClr val="093039"/>
                </a:solidFill>
                <a:latin typeface="Calibri"/>
                <a:ea typeface="Arial"/>
              </a:rPr>
              <a:t>? 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nb-NO" sz="2800" b="1" strike="noStrike" spc="-1" dirty="0" err="1">
                <a:solidFill>
                  <a:srgbClr val="093039"/>
                </a:solidFill>
                <a:latin typeface="Calibri"/>
                <a:ea typeface="Arial"/>
              </a:rPr>
              <a:t>Nødåpner</a:t>
            </a:r>
            <a:r>
              <a:rPr lang="nb-NO" sz="2800" b="1" strike="noStrike" spc="-1" dirty="0">
                <a:solidFill>
                  <a:srgbClr val="093039"/>
                </a:solidFill>
                <a:latin typeface="Calibri"/>
                <a:ea typeface="Arial"/>
              </a:rPr>
              <a:t>: </a:t>
            </a:r>
            <a:r>
              <a:rPr lang="nb-NO" sz="2800" b="0" strike="noStrike" spc="-1" dirty="0">
                <a:solidFill>
                  <a:srgbClr val="093039"/>
                </a:solidFill>
                <a:latin typeface="Calibri"/>
                <a:ea typeface="Arial"/>
              </a:rPr>
              <a:t>Nye parametere for armering, aktivering og desarmering. 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nb-NO" sz="2800" b="1" strike="noStrike" spc="-1" dirty="0">
                <a:solidFill>
                  <a:srgbClr val="093039"/>
                </a:solidFill>
                <a:latin typeface="Calibri"/>
                <a:ea typeface="Arial"/>
              </a:rPr>
              <a:t>MARD systemer: </a:t>
            </a:r>
            <a:r>
              <a:rPr lang="nb-NO" sz="2800" b="0" strike="noStrike" spc="-1" dirty="0">
                <a:solidFill>
                  <a:srgbClr val="093039"/>
                </a:solidFill>
                <a:latin typeface="Calibri"/>
                <a:ea typeface="Arial"/>
              </a:rPr>
              <a:t>Skyhook, </a:t>
            </a:r>
            <a:r>
              <a:rPr lang="nb-NO" sz="2800" b="0" strike="noStrike" spc="-1" dirty="0" err="1">
                <a:solidFill>
                  <a:srgbClr val="093039"/>
                </a:solidFill>
                <a:latin typeface="Calibri"/>
                <a:ea typeface="Arial"/>
              </a:rPr>
              <a:t>Reserveboost</a:t>
            </a:r>
            <a:r>
              <a:rPr lang="nb-NO" sz="2800" b="0" strike="noStrike" spc="-1" dirty="0">
                <a:solidFill>
                  <a:srgbClr val="093039"/>
                </a:solidFill>
                <a:latin typeface="Calibri"/>
                <a:ea typeface="Arial"/>
              </a:rPr>
              <a:t>, </a:t>
            </a:r>
            <a:r>
              <a:rPr lang="nb-NO" sz="2800" b="0" strike="noStrike" spc="-1" dirty="0" err="1">
                <a:solidFill>
                  <a:srgbClr val="093039"/>
                </a:solidFill>
                <a:latin typeface="Calibri"/>
                <a:ea typeface="Arial"/>
              </a:rPr>
              <a:t>trap</a:t>
            </a:r>
            <a:r>
              <a:rPr lang="nb-NO" sz="2800" b="0" strike="noStrike" spc="-1" dirty="0">
                <a:solidFill>
                  <a:srgbClr val="093039"/>
                </a:solidFill>
                <a:latin typeface="Calibri"/>
                <a:ea typeface="Arial"/>
              </a:rPr>
              <a:t>-system </a:t>
            </a:r>
            <a:br>
              <a:rPr sz="2800" dirty="0"/>
            </a:b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0" name="Tittel 1"/>
          <p:cNvSpPr/>
          <p:nvPr/>
        </p:nvSpPr>
        <p:spPr>
          <a:xfrm>
            <a:off x="1483200" y="186840"/>
            <a:ext cx="9606600" cy="997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</a:pPr>
            <a:r>
              <a:rPr lang="nb-NO" sz="4800" b="0" strike="noStrike" spc="-1">
                <a:solidFill>
                  <a:srgbClr val="083039"/>
                </a:solidFill>
                <a:latin typeface="Arial Black"/>
                <a:ea typeface="Arial Black"/>
              </a:rPr>
              <a:t>Fra elev- til sportsutstyr</a:t>
            </a:r>
            <a:endParaRPr lang="en-US" sz="4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1" name="TekstSylinder 1"/>
          <p:cNvSpPr/>
          <p:nvPr/>
        </p:nvSpPr>
        <p:spPr>
          <a:xfrm>
            <a:off x="11139480" y="5640840"/>
            <a:ext cx="2742840" cy="36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horzOverflow="overflow" numCol="1" spc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nb-NO" sz="1800" b="0" strike="noStrike" spc="-1">
                <a:solidFill>
                  <a:srgbClr val="000000"/>
                </a:solidFill>
                <a:latin typeface="Calibri"/>
                <a:ea typeface="Arial"/>
              </a:rPr>
              <a:t>2 av 2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224"/>
          <p:cNvSpPr/>
          <p:nvPr/>
        </p:nvSpPr>
        <p:spPr>
          <a:xfrm>
            <a:off x="748080" y="1436400"/>
            <a:ext cx="10191240" cy="5447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>
              <a:lnSpc>
                <a:spcPct val="150000"/>
              </a:lnSpc>
            </a:pPr>
            <a:r>
              <a:rPr lang="nb-NO" sz="2400" b="0" strike="noStrike" spc="-1">
                <a:solidFill>
                  <a:srgbClr val="093039"/>
                </a:solidFill>
                <a:latin typeface="Calibri"/>
                <a:ea typeface="Arial"/>
              </a:rPr>
              <a:t>Freeflysikkert utstyr har risercover (dekklaffer) som sitter stramt og godt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50000"/>
              </a:lnSpc>
            </a:pPr>
            <a:r>
              <a:rPr lang="nb-NO" sz="2400" b="0" strike="noStrike" spc="-1">
                <a:solidFill>
                  <a:srgbClr val="093039"/>
                </a:solidFill>
                <a:latin typeface="Calibri"/>
                <a:ea typeface="Arial"/>
              </a:rPr>
              <a:t>Skjult pilotbånd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50000"/>
              </a:lnSpc>
            </a:pPr>
            <a:r>
              <a:rPr lang="x-none" sz="2400" b="0" strike="noStrike" spc="-1">
                <a:solidFill>
                  <a:srgbClr val="093039"/>
                </a:solidFill>
                <a:latin typeface="Calibri"/>
                <a:ea typeface="Arial"/>
              </a:rPr>
              <a:t>Pris - mulighet for å selge igjen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50000"/>
              </a:lnSpc>
            </a:pPr>
            <a:r>
              <a:rPr lang="x-none" sz="2400" b="0" strike="noStrike" spc="-1">
                <a:solidFill>
                  <a:srgbClr val="093039"/>
                </a:solidFill>
                <a:latin typeface="Calibri"/>
                <a:ea typeface="Arial"/>
              </a:rPr>
              <a:t>Hovedskjerm - type duk, slitasje og størrelse</a:t>
            </a:r>
            <a:r>
              <a:rPr lang="nb-NO" sz="2400" b="0" strike="noStrike" spc="-1">
                <a:solidFill>
                  <a:srgbClr val="093039"/>
                </a:solidFill>
                <a:latin typeface="Calibri"/>
                <a:ea typeface="Arial"/>
              </a:rPr>
              <a:t>. Linebytte kan være aktuelt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50000"/>
              </a:lnSpc>
            </a:pPr>
            <a:r>
              <a:rPr lang="x-none" sz="2400" b="0" strike="noStrike" spc="-1">
                <a:solidFill>
                  <a:srgbClr val="093039"/>
                </a:solidFill>
                <a:latin typeface="Calibri"/>
                <a:ea typeface="Arial"/>
              </a:rPr>
              <a:t>Riggen - passer den? + valg av tilleggsutstyr 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50000"/>
              </a:lnSpc>
            </a:pPr>
            <a:r>
              <a:rPr lang="nb-NO" sz="2400" b="0" strike="noStrike" spc="-1">
                <a:solidFill>
                  <a:srgbClr val="093039"/>
                </a:solidFill>
                <a:latin typeface="Calibri"/>
                <a:ea typeface="Arial"/>
              </a:rPr>
              <a:t>Sjekk at utstyr er typegodkjent i Norge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50000"/>
              </a:lnSpc>
            </a:pPr>
            <a:r>
              <a:rPr lang="nb-NO" sz="2400" b="0" strike="noStrike" spc="-1">
                <a:solidFill>
                  <a:srgbClr val="093039"/>
                </a:solidFill>
                <a:latin typeface="Calibri"/>
                <a:ea typeface="Arial"/>
              </a:rPr>
              <a:t>Spør en MK/Instruktør om hjelp til vurderingen. </a:t>
            </a:r>
            <a:r>
              <a:rPr lang="x-none" sz="2400" b="0" strike="noStrike" spc="-1">
                <a:solidFill>
                  <a:srgbClr val="093039"/>
                </a:solidFill>
                <a:latin typeface="Calibri"/>
                <a:ea typeface="Arial"/>
              </a:rPr>
              <a:t>Prøvehopp før du kjøper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50000"/>
              </a:lnSpc>
            </a:pP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3" name="Tittel 1"/>
          <p:cNvSpPr/>
          <p:nvPr/>
        </p:nvSpPr>
        <p:spPr>
          <a:xfrm>
            <a:off x="2423520" y="190080"/>
            <a:ext cx="6840360" cy="997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</a:pPr>
            <a:r>
              <a:rPr lang="nb-NO" sz="4800" b="0" strike="noStrike" spc="-1">
                <a:solidFill>
                  <a:srgbClr val="083039"/>
                </a:solidFill>
                <a:latin typeface="Arial Black"/>
                <a:ea typeface="Arial Black"/>
              </a:rPr>
              <a:t>Kjøp av eget utstyr</a:t>
            </a:r>
            <a:endParaRPr lang="en-US" sz="4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hlinkClick r:id="rId2"/>
            <a:extLst>
              <a:ext uri="{FF2B5EF4-FFF2-40B4-BE49-F238E27FC236}">
                <a16:creationId xmlns:a16="http://schemas.microsoft.com/office/drawing/2014/main" id="{E86A9218-8189-48D5-B685-F885763F13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5810" y="578942"/>
            <a:ext cx="7409468" cy="5931542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91"/>
          <p:cNvSpPr/>
          <p:nvPr/>
        </p:nvSpPr>
        <p:spPr>
          <a:xfrm>
            <a:off x="50040" y="2183400"/>
            <a:ext cx="12097080" cy="2037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x-none" sz="4000" b="0" strike="noStrike" spc="-1">
                <a:solidFill>
                  <a:srgbClr val="083039"/>
                </a:solidFill>
                <a:latin typeface="Calibri"/>
                <a:ea typeface="Calibri"/>
              </a:rPr>
              <a:t>Hovedmålet med kurset er en</a:t>
            </a: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x-none" sz="4000" b="0" strike="noStrike" spc="-1">
                <a:solidFill>
                  <a:srgbClr val="083039"/>
                </a:solidFill>
                <a:latin typeface="Calibri"/>
                <a:ea typeface="Calibri"/>
              </a:rPr>
              <a:t>bevisstgjøring av samspillet mellom </a:t>
            </a: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x-none" sz="4000" b="1" strike="noStrike" spc="-1">
                <a:solidFill>
                  <a:srgbClr val="083039"/>
                </a:solidFill>
                <a:latin typeface="Calibri"/>
                <a:ea typeface="Calibri"/>
              </a:rPr>
              <a:t>kunnskap</a:t>
            </a:r>
            <a:r>
              <a:rPr lang="x-none" sz="4000" b="0" strike="noStrike" spc="-1">
                <a:solidFill>
                  <a:srgbClr val="083039"/>
                </a:solidFill>
                <a:latin typeface="Calibri"/>
                <a:ea typeface="Calibri"/>
              </a:rPr>
              <a:t>, </a:t>
            </a:r>
            <a:r>
              <a:rPr lang="x-none" sz="4000" b="1" strike="noStrike" spc="-1">
                <a:solidFill>
                  <a:srgbClr val="083039"/>
                </a:solidFill>
                <a:latin typeface="Calibri"/>
                <a:ea typeface="Calibri"/>
              </a:rPr>
              <a:t>ferdigheter</a:t>
            </a:r>
            <a:r>
              <a:rPr lang="x-none" sz="4000" b="0" strike="noStrike" spc="-1">
                <a:solidFill>
                  <a:srgbClr val="083039"/>
                </a:solidFill>
                <a:latin typeface="Calibri"/>
                <a:ea typeface="Calibri"/>
              </a:rPr>
              <a:t> og </a:t>
            </a:r>
            <a:r>
              <a:rPr lang="x-none" sz="4000" b="1" strike="noStrike" spc="-1">
                <a:solidFill>
                  <a:srgbClr val="083039"/>
                </a:solidFill>
                <a:latin typeface="Calibri"/>
                <a:ea typeface="Calibri"/>
              </a:rPr>
              <a:t>holdninger</a:t>
            </a:r>
            <a:r>
              <a:rPr lang="x-none" sz="4000" b="0" strike="noStrike" spc="-1">
                <a:solidFill>
                  <a:srgbClr val="083039"/>
                </a:solidFill>
                <a:latin typeface="Calibri"/>
                <a:ea typeface="Calibri"/>
              </a:rPr>
              <a:t> </a:t>
            </a: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x-none" sz="4000" b="0" strike="noStrike" spc="-1">
                <a:solidFill>
                  <a:srgbClr val="083039"/>
                </a:solidFill>
                <a:latin typeface="Calibri"/>
                <a:ea typeface="Calibri"/>
              </a:rPr>
              <a:t>i forhold til sikkerheten rundt </a:t>
            </a:r>
            <a:r>
              <a:rPr lang="x-none" sz="4000" b="0" strike="noStrike" spc="-1">
                <a:solidFill>
                  <a:srgbClr val="083039"/>
                </a:solidFill>
                <a:latin typeface="Calibri"/>
                <a:ea typeface="Arial"/>
              </a:rPr>
              <a:t>fallskjermhopping</a:t>
            </a:r>
            <a:r>
              <a:rPr lang="x-none" sz="4000" b="0" strike="noStrike" spc="-1">
                <a:solidFill>
                  <a:srgbClr val="083039"/>
                </a:solidFill>
                <a:latin typeface="Calibri"/>
                <a:ea typeface="Calibri"/>
              </a:rPr>
              <a:t>.</a:t>
            </a: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" name="TekstSylinder 3"/>
          <p:cNvSpPr/>
          <p:nvPr/>
        </p:nvSpPr>
        <p:spPr>
          <a:xfrm>
            <a:off x="4303800" y="908640"/>
            <a:ext cx="3643560" cy="912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nb-NO" sz="5400" b="1" strike="noStrike" spc="-1">
                <a:solidFill>
                  <a:srgbClr val="083039"/>
                </a:solidFill>
                <a:latin typeface="Arial Black"/>
                <a:ea typeface="Arial Black"/>
              </a:rPr>
              <a:t>Hovedmål</a:t>
            </a:r>
            <a:endParaRPr lang="en-US" sz="5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240"/>
          <p:cNvSpPr/>
          <p:nvPr/>
        </p:nvSpPr>
        <p:spPr>
          <a:xfrm>
            <a:off x="515520" y="1007280"/>
            <a:ext cx="11536920" cy="5172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>
              <a:lnSpc>
                <a:spcPct val="150000"/>
              </a:lnSpc>
            </a:pPr>
            <a:r>
              <a:rPr lang="x-none" sz="2800" b="0" strike="noStrike" spc="-1">
                <a:solidFill>
                  <a:srgbClr val="093039"/>
                </a:solidFill>
                <a:latin typeface="Calibri"/>
                <a:ea typeface="Calibri"/>
              </a:rPr>
              <a:t>Sjekk alltid </a:t>
            </a:r>
            <a:r>
              <a:rPr lang="nb-NO" sz="2800" b="0" strike="noStrike" spc="-1">
                <a:solidFill>
                  <a:srgbClr val="093039"/>
                </a:solidFill>
                <a:latin typeface="Calibri"/>
                <a:ea typeface="Calibri"/>
              </a:rPr>
              <a:t>riggen </a:t>
            </a:r>
            <a:r>
              <a:rPr lang="x-none" sz="2800" b="0" strike="noStrike" spc="-1">
                <a:solidFill>
                  <a:srgbClr val="093039"/>
                </a:solidFill>
                <a:latin typeface="Calibri"/>
                <a:ea typeface="Calibri"/>
              </a:rPr>
              <a:t>etter bruk/under pakking</a:t>
            </a: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50000"/>
              </a:lnSpc>
            </a:pPr>
            <a:r>
              <a:rPr lang="x-none" sz="2800" b="0" strike="noStrike" spc="-1">
                <a:solidFill>
                  <a:srgbClr val="093039"/>
                </a:solidFill>
                <a:latin typeface="Calibri"/>
                <a:ea typeface="Calibri"/>
              </a:rPr>
              <a:t>Hovedkontroll (HK) innen 12 måneder siden siste HK</a:t>
            </a: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50000"/>
              </a:lnSpc>
            </a:pPr>
            <a:r>
              <a:rPr lang="x-none" sz="2800" b="0" strike="noStrike" spc="-1">
                <a:solidFill>
                  <a:srgbClr val="093039"/>
                </a:solidFill>
                <a:latin typeface="Calibri"/>
                <a:ea typeface="Calibri"/>
              </a:rPr>
              <a:t>Lagres i 15 – 20</a:t>
            </a:r>
            <a:r>
              <a:rPr lang="nb-NO" sz="2800" b="0" strike="noStrike" spc="-1">
                <a:solidFill>
                  <a:srgbClr val="093039"/>
                </a:solidFill>
                <a:latin typeface="Calibri"/>
                <a:ea typeface="Calibri"/>
              </a:rPr>
              <a:t> </a:t>
            </a:r>
            <a:r>
              <a:rPr lang="x-none" sz="2800" b="0" strike="noStrike" spc="-1">
                <a:solidFill>
                  <a:srgbClr val="093039"/>
                </a:solidFill>
                <a:latin typeface="Calibri"/>
                <a:ea typeface="Calibri"/>
              </a:rPr>
              <a:t>ºC og under 60% luftfuktighet</a:t>
            </a: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50000"/>
              </a:lnSpc>
            </a:pPr>
            <a:r>
              <a:rPr lang="x-none" sz="2800" b="0" strike="noStrike" spc="-1">
                <a:solidFill>
                  <a:srgbClr val="093039"/>
                </a:solidFill>
                <a:latin typeface="Calibri"/>
                <a:ea typeface="Calibri"/>
              </a:rPr>
              <a:t>Transport i egnet emballasje (gearbag)</a:t>
            </a: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50000"/>
              </a:lnSpc>
            </a:pPr>
            <a:r>
              <a:rPr lang="x-none" sz="2800" b="0" strike="noStrike" spc="-1">
                <a:solidFill>
                  <a:srgbClr val="093039"/>
                </a:solidFill>
                <a:latin typeface="Calibri"/>
                <a:ea typeface="Calibri"/>
              </a:rPr>
              <a:t>Unngå kjemikalier (olje, bensin etc)</a:t>
            </a: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50000"/>
              </a:lnSpc>
            </a:pPr>
            <a:r>
              <a:rPr lang="x-none" sz="2800" b="1" strike="noStrike" spc="-1">
                <a:solidFill>
                  <a:srgbClr val="093039"/>
                </a:solidFill>
                <a:latin typeface="Calibri"/>
                <a:ea typeface="Calibri"/>
              </a:rPr>
              <a:t>Du er </a:t>
            </a:r>
            <a:r>
              <a:rPr lang="nb-NO" sz="2800" b="1" strike="noStrike" spc="-1">
                <a:solidFill>
                  <a:srgbClr val="093039"/>
                </a:solidFill>
                <a:latin typeface="Calibri"/>
                <a:ea typeface="Calibri"/>
              </a:rPr>
              <a:t>som selvstendig hopper </a:t>
            </a:r>
            <a:r>
              <a:rPr lang="x-none" sz="2800" b="1" strike="noStrike" spc="-1">
                <a:solidFill>
                  <a:srgbClr val="093039"/>
                </a:solidFill>
                <a:latin typeface="Calibri"/>
                <a:ea typeface="Calibri"/>
              </a:rPr>
              <a:t>din egen mater</a:t>
            </a:r>
            <a:r>
              <a:rPr lang="nb-NO" sz="2800" b="1" strike="noStrike" spc="-1">
                <a:solidFill>
                  <a:srgbClr val="093039"/>
                </a:solidFill>
                <a:latin typeface="Calibri"/>
                <a:ea typeface="Calibri"/>
              </a:rPr>
              <a:t>iell</a:t>
            </a:r>
            <a:r>
              <a:rPr lang="x-none" sz="2800" b="1" strike="noStrike" spc="-1">
                <a:solidFill>
                  <a:srgbClr val="093039"/>
                </a:solidFill>
                <a:latin typeface="Calibri"/>
                <a:ea typeface="Calibri"/>
              </a:rPr>
              <a:t>forvalter</a:t>
            </a: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50000"/>
              </a:lnSpc>
            </a:pPr>
            <a:r>
              <a:rPr lang="x-none" sz="2800" b="1" strike="noStrike" spc="-1">
                <a:solidFill>
                  <a:srgbClr val="093039"/>
                </a:solidFill>
                <a:latin typeface="Calibri"/>
                <a:ea typeface="Calibri"/>
              </a:rPr>
              <a:t>Bruker du ofte pakker må du fremdeles holde kontroll på utstyrets slitasje</a:t>
            </a:r>
            <a:r>
              <a:rPr lang="x-none" sz="2800" b="0" strike="noStrike" spc="-1">
                <a:solidFill>
                  <a:srgbClr val="093039"/>
                </a:solidFill>
                <a:latin typeface="Calibri"/>
                <a:ea typeface="Calibri"/>
              </a:rPr>
              <a:t> </a:t>
            </a: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6" name="Tittel 1"/>
          <p:cNvSpPr/>
          <p:nvPr/>
        </p:nvSpPr>
        <p:spPr>
          <a:xfrm>
            <a:off x="2099520" y="186840"/>
            <a:ext cx="7992360" cy="997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</a:pPr>
            <a:r>
              <a:rPr lang="nb-NO" sz="4800" b="0" strike="noStrike" spc="-1">
                <a:solidFill>
                  <a:srgbClr val="083039"/>
                </a:solidFill>
                <a:latin typeface="Arial Black"/>
                <a:ea typeface="Arial Black"/>
              </a:rPr>
              <a:t>Vedlikehold og ansvar</a:t>
            </a:r>
            <a:endParaRPr lang="en-US" sz="4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ctr">
            <a:noAutofit/>
          </a:bodyPr>
          <a:lstStyle/>
          <a:p>
            <a:pPr indent="0" algn="ctr">
              <a:lnSpc>
                <a:spcPct val="90000"/>
              </a:lnSpc>
              <a:buNone/>
              <a:tabLst>
                <a:tab pos="0" algn="l"/>
              </a:tabLst>
            </a:pPr>
            <a:r>
              <a:rPr lang="nb-NO" sz="4800" b="0" strike="noStrike" spc="-1">
                <a:solidFill>
                  <a:srgbClr val="083039"/>
                </a:solidFill>
                <a:latin typeface="Arial Black"/>
                <a:ea typeface="Arial"/>
              </a:rPr>
              <a:t>Veien videre</a:t>
            </a:r>
            <a:endParaRPr lang="en-US" sz="4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8" name="TekstSylinder 4"/>
          <p:cNvSpPr/>
          <p:nvPr/>
        </p:nvSpPr>
        <p:spPr>
          <a:xfrm>
            <a:off x="4871880" y="1367640"/>
            <a:ext cx="1728000" cy="516600"/>
          </a:xfrm>
          <a:prstGeom prst="rect">
            <a:avLst/>
          </a:prstGeom>
          <a:solidFill>
            <a:schemeClr val="bg1"/>
          </a:solidFill>
          <a:ln w="0">
            <a:solidFill>
              <a:srgbClr val="5B9BD5">
                <a:hueOff val="0"/>
                <a:satOff val="0"/>
                <a:lumOff val="0"/>
              </a:srgb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nb-NO" sz="1400" b="0" strike="noStrike" spc="-1">
                <a:solidFill>
                  <a:srgbClr val="000000"/>
                </a:solidFill>
                <a:latin typeface="Arial"/>
                <a:ea typeface="Arial"/>
              </a:rPr>
              <a:t>A-lisens</a:t>
            </a: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nb-NO" sz="1400" b="0" strike="noStrike" spc="-1">
                <a:solidFill>
                  <a:srgbClr val="000000"/>
                </a:solidFill>
                <a:latin typeface="Arial"/>
                <a:ea typeface="Arial"/>
              </a:rPr>
              <a:t>[20 FF]</a:t>
            </a: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9" name="TekstSylinder 5"/>
          <p:cNvSpPr/>
          <p:nvPr/>
        </p:nvSpPr>
        <p:spPr>
          <a:xfrm>
            <a:off x="4875840" y="2211840"/>
            <a:ext cx="1728000" cy="516600"/>
          </a:xfrm>
          <a:prstGeom prst="rect">
            <a:avLst/>
          </a:prstGeom>
          <a:solidFill>
            <a:schemeClr val="bg1"/>
          </a:solidFill>
          <a:ln w="0">
            <a:solidFill>
              <a:srgbClr val="5B9BD5">
                <a:hueOff val="0"/>
                <a:satOff val="0"/>
                <a:lumOff val="0"/>
              </a:srgb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nb-NO" sz="1400" b="0" strike="noStrike" spc="-1">
                <a:solidFill>
                  <a:srgbClr val="000000"/>
                </a:solidFill>
                <a:latin typeface="Arial"/>
                <a:ea typeface="Arial"/>
              </a:rPr>
              <a:t>B-lisens</a:t>
            </a: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nb-NO" sz="1400" b="0" strike="noStrike" spc="-1">
                <a:solidFill>
                  <a:srgbClr val="000000"/>
                </a:solidFill>
                <a:latin typeface="Arial"/>
                <a:ea typeface="Arial"/>
              </a:rPr>
              <a:t>[50 FF]</a:t>
            </a: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0" name="TekstSylinder 6"/>
          <p:cNvSpPr/>
          <p:nvPr/>
        </p:nvSpPr>
        <p:spPr>
          <a:xfrm>
            <a:off x="4871880" y="2833200"/>
            <a:ext cx="1728000" cy="516600"/>
          </a:xfrm>
          <a:prstGeom prst="rect">
            <a:avLst/>
          </a:prstGeom>
          <a:solidFill>
            <a:schemeClr val="bg1"/>
          </a:solidFill>
          <a:ln w="0">
            <a:solidFill>
              <a:srgbClr val="5B9BD5">
                <a:hueOff val="0"/>
                <a:satOff val="0"/>
                <a:lumOff val="0"/>
              </a:srgb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nb-NO" sz="1400" b="0" strike="noStrike" spc="-1">
                <a:solidFill>
                  <a:srgbClr val="000000"/>
                </a:solidFill>
                <a:latin typeface="Arial"/>
                <a:ea typeface="Arial"/>
              </a:rPr>
              <a:t>C-lisens</a:t>
            </a: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nb-NO" sz="1400" b="0" strike="noStrike" spc="-1">
                <a:solidFill>
                  <a:srgbClr val="000000"/>
                </a:solidFill>
                <a:latin typeface="Arial"/>
                <a:ea typeface="Arial"/>
              </a:rPr>
              <a:t>[200 FF]</a:t>
            </a: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1" name="TekstSylinder 7"/>
          <p:cNvSpPr/>
          <p:nvPr/>
        </p:nvSpPr>
        <p:spPr>
          <a:xfrm>
            <a:off x="754200" y="2350080"/>
            <a:ext cx="1728000" cy="516600"/>
          </a:xfrm>
          <a:prstGeom prst="rect">
            <a:avLst/>
          </a:prstGeom>
          <a:solidFill>
            <a:schemeClr val="bg1"/>
          </a:solidFill>
          <a:ln w="0">
            <a:solidFill>
              <a:srgbClr val="5B9BD5">
                <a:hueOff val="0"/>
                <a:satOff val="0"/>
                <a:lumOff val="0"/>
              </a:srgb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nb-NO" sz="1400" b="0" strike="noStrike" spc="-1">
                <a:solidFill>
                  <a:srgbClr val="000000"/>
                </a:solidFill>
                <a:latin typeface="Arial"/>
                <a:ea typeface="Arial"/>
              </a:rPr>
              <a:t>Materiellkontrollør</a:t>
            </a: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nb-NO" sz="1400" b="0" strike="noStrike" spc="-1">
                <a:solidFill>
                  <a:srgbClr val="000000"/>
                </a:solidFill>
                <a:latin typeface="Arial"/>
                <a:ea typeface="Arial"/>
              </a:rPr>
              <a:t>[2 + 1 år erfaring]</a:t>
            </a: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2" name="TekstSylinder 8"/>
          <p:cNvSpPr/>
          <p:nvPr/>
        </p:nvSpPr>
        <p:spPr>
          <a:xfrm>
            <a:off x="214200" y="2989800"/>
            <a:ext cx="1079640" cy="303120"/>
          </a:xfrm>
          <a:prstGeom prst="rect">
            <a:avLst/>
          </a:prstGeom>
          <a:solidFill>
            <a:schemeClr val="bg1"/>
          </a:solidFill>
          <a:ln w="0">
            <a:solidFill>
              <a:srgbClr val="5B9BD5">
                <a:hueOff val="0"/>
                <a:satOff val="0"/>
                <a:lumOff val="0"/>
              </a:srgb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nb-NO" sz="1400" b="0" strike="noStrike" spc="-1">
                <a:solidFill>
                  <a:srgbClr val="000000"/>
                </a:solidFill>
                <a:latin typeface="Arial"/>
                <a:ea typeface="Arial"/>
              </a:rPr>
              <a:t>MK-R</a:t>
            </a: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3" name="TekstSylinder 9"/>
          <p:cNvSpPr/>
          <p:nvPr/>
        </p:nvSpPr>
        <p:spPr>
          <a:xfrm>
            <a:off x="1877040" y="2989800"/>
            <a:ext cx="1079640" cy="303120"/>
          </a:xfrm>
          <a:prstGeom prst="rect">
            <a:avLst/>
          </a:prstGeom>
          <a:solidFill>
            <a:schemeClr val="bg1"/>
          </a:solidFill>
          <a:ln w="0">
            <a:solidFill>
              <a:srgbClr val="5B9BD5">
                <a:hueOff val="0"/>
                <a:satOff val="0"/>
                <a:lumOff val="0"/>
              </a:srgb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nb-NO" sz="1400" b="0" strike="noStrike" spc="-1">
                <a:solidFill>
                  <a:srgbClr val="000000"/>
                </a:solidFill>
                <a:latin typeface="Arial"/>
                <a:ea typeface="Arial"/>
              </a:rPr>
              <a:t>MK-T</a:t>
            </a: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4" name="TekstSylinder 11"/>
          <p:cNvSpPr/>
          <p:nvPr/>
        </p:nvSpPr>
        <p:spPr>
          <a:xfrm>
            <a:off x="754200" y="3477600"/>
            <a:ext cx="1728000" cy="304560"/>
          </a:xfrm>
          <a:prstGeom prst="rect">
            <a:avLst/>
          </a:prstGeom>
          <a:solidFill>
            <a:schemeClr val="bg1"/>
          </a:solidFill>
          <a:ln w="0">
            <a:solidFill>
              <a:srgbClr val="5B9BD5">
                <a:hueOff val="0"/>
                <a:satOff val="0"/>
                <a:lumOff val="0"/>
              </a:srgb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nb-NO" sz="1400" b="0" strike="noStrike" spc="-1">
                <a:solidFill>
                  <a:srgbClr val="000000"/>
                </a:solidFill>
                <a:latin typeface="Arial"/>
                <a:ea typeface="Arial"/>
              </a:rPr>
              <a:t>Materiellreparatør</a:t>
            </a: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5" name="TekstSylinder 12"/>
          <p:cNvSpPr/>
          <p:nvPr/>
        </p:nvSpPr>
        <p:spPr>
          <a:xfrm>
            <a:off x="2913840" y="3625560"/>
            <a:ext cx="1728000" cy="303120"/>
          </a:xfrm>
          <a:prstGeom prst="rect">
            <a:avLst/>
          </a:prstGeom>
          <a:solidFill>
            <a:schemeClr val="bg1"/>
          </a:solidFill>
          <a:ln w="0">
            <a:solidFill>
              <a:srgbClr val="5B9BD5">
                <a:hueOff val="0"/>
                <a:satOff val="0"/>
                <a:lumOff val="0"/>
              </a:srgb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nb-NO" sz="1400" b="0" strike="noStrike" spc="-1">
                <a:solidFill>
                  <a:srgbClr val="000000"/>
                </a:solidFill>
                <a:latin typeface="Arial"/>
                <a:ea typeface="Arial"/>
              </a:rPr>
              <a:t>Demolisens II</a:t>
            </a: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6" name="TekstSylinder 13"/>
          <p:cNvSpPr/>
          <p:nvPr/>
        </p:nvSpPr>
        <p:spPr>
          <a:xfrm>
            <a:off x="2913840" y="4392000"/>
            <a:ext cx="1728000" cy="303120"/>
          </a:xfrm>
          <a:prstGeom prst="rect">
            <a:avLst/>
          </a:prstGeom>
          <a:solidFill>
            <a:schemeClr val="bg1"/>
          </a:solidFill>
          <a:ln w="0">
            <a:solidFill>
              <a:srgbClr val="5B9BD5">
                <a:hueOff val="0"/>
                <a:satOff val="0"/>
                <a:lumOff val="0"/>
              </a:srgb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nb-NO" sz="1400" b="0" strike="noStrike" spc="-1">
                <a:solidFill>
                  <a:srgbClr val="000000"/>
                </a:solidFill>
                <a:latin typeface="Arial"/>
                <a:ea typeface="Arial"/>
              </a:rPr>
              <a:t>Demolisens I</a:t>
            </a: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7" name="TekstSylinder 14"/>
          <p:cNvSpPr/>
          <p:nvPr/>
        </p:nvSpPr>
        <p:spPr>
          <a:xfrm>
            <a:off x="7968240" y="3609000"/>
            <a:ext cx="1728000" cy="303120"/>
          </a:xfrm>
          <a:prstGeom prst="rect">
            <a:avLst/>
          </a:prstGeom>
          <a:solidFill>
            <a:schemeClr val="bg1"/>
          </a:solidFill>
          <a:ln w="0">
            <a:solidFill>
              <a:srgbClr val="5B9BD5">
                <a:hueOff val="0"/>
                <a:satOff val="0"/>
                <a:lumOff val="0"/>
              </a:srgb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nb-NO" sz="1400" b="0" strike="noStrike" spc="-1">
                <a:solidFill>
                  <a:srgbClr val="000000"/>
                </a:solidFill>
                <a:latin typeface="Arial"/>
                <a:ea typeface="Arial"/>
              </a:rPr>
              <a:t>Instruktør 3</a:t>
            </a: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8" name="TekstSylinder 15"/>
          <p:cNvSpPr/>
          <p:nvPr/>
        </p:nvSpPr>
        <p:spPr>
          <a:xfrm>
            <a:off x="7968240" y="4559760"/>
            <a:ext cx="1728000" cy="303120"/>
          </a:xfrm>
          <a:prstGeom prst="rect">
            <a:avLst/>
          </a:prstGeom>
          <a:solidFill>
            <a:schemeClr val="bg1"/>
          </a:solidFill>
          <a:ln w="0">
            <a:solidFill>
              <a:srgbClr val="5B9BD5">
                <a:hueOff val="0"/>
                <a:satOff val="0"/>
                <a:lumOff val="0"/>
              </a:srgb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nb-NO" sz="1400" b="0" strike="noStrike" spc="-1">
                <a:solidFill>
                  <a:srgbClr val="000000"/>
                </a:solidFill>
                <a:latin typeface="Arial"/>
                <a:ea typeface="Arial"/>
              </a:rPr>
              <a:t>Instruktør 2</a:t>
            </a: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9" name="TekstSylinder 16"/>
          <p:cNvSpPr/>
          <p:nvPr/>
        </p:nvSpPr>
        <p:spPr>
          <a:xfrm>
            <a:off x="7968240" y="5500080"/>
            <a:ext cx="1728000" cy="303120"/>
          </a:xfrm>
          <a:prstGeom prst="rect">
            <a:avLst/>
          </a:prstGeom>
          <a:solidFill>
            <a:schemeClr val="bg1"/>
          </a:solidFill>
          <a:ln w="0">
            <a:solidFill>
              <a:srgbClr val="5B9BD5">
                <a:hueOff val="0"/>
                <a:satOff val="0"/>
                <a:lumOff val="0"/>
              </a:srgb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nb-NO" sz="1400" b="0" strike="noStrike" spc="-1">
                <a:solidFill>
                  <a:srgbClr val="000000"/>
                </a:solidFill>
                <a:latin typeface="Arial"/>
                <a:ea typeface="Arial"/>
              </a:rPr>
              <a:t>Instruktør 1</a:t>
            </a: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0" name="TekstSylinder 17"/>
          <p:cNvSpPr/>
          <p:nvPr/>
        </p:nvSpPr>
        <p:spPr>
          <a:xfrm>
            <a:off x="6599880" y="5121000"/>
            <a:ext cx="1728000" cy="303120"/>
          </a:xfrm>
          <a:prstGeom prst="rect">
            <a:avLst/>
          </a:prstGeom>
          <a:solidFill>
            <a:schemeClr val="bg1"/>
          </a:solidFill>
          <a:ln w="0">
            <a:solidFill>
              <a:srgbClr val="5B9BD5">
                <a:hueOff val="0"/>
                <a:satOff val="0"/>
                <a:lumOff val="0"/>
              </a:srgb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nb-NO" sz="1400" b="0" strike="noStrike" spc="-1">
                <a:solidFill>
                  <a:srgbClr val="000000"/>
                </a:solidFill>
                <a:latin typeface="Arial"/>
                <a:ea typeface="Arial"/>
              </a:rPr>
              <a:t>Instruktør 2 / AFF</a:t>
            </a: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1" name="TekstSylinder 18"/>
          <p:cNvSpPr/>
          <p:nvPr/>
        </p:nvSpPr>
        <p:spPr>
          <a:xfrm>
            <a:off x="9189720" y="4152600"/>
            <a:ext cx="1944000" cy="303120"/>
          </a:xfrm>
          <a:prstGeom prst="rect">
            <a:avLst/>
          </a:prstGeom>
          <a:solidFill>
            <a:schemeClr val="bg1"/>
          </a:solidFill>
          <a:ln w="0">
            <a:solidFill>
              <a:srgbClr val="5B9BD5">
                <a:hueOff val="0"/>
                <a:satOff val="0"/>
                <a:lumOff val="0"/>
              </a:srgb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nb-NO" sz="1400" b="0" strike="noStrike" spc="-1">
                <a:solidFill>
                  <a:srgbClr val="000000"/>
                </a:solidFill>
                <a:latin typeface="Arial"/>
                <a:ea typeface="Arial"/>
              </a:rPr>
              <a:t>Instruktør 3 / Tandem</a:t>
            </a: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212" name="Rett linje 19"/>
          <p:cNvCxnSpPr>
            <a:stCxn id="198" idx="2"/>
            <a:endCxn id="199" idx="0"/>
          </p:cNvCxnSpPr>
          <p:nvPr/>
        </p:nvCxnSpPr>
        <p:spPr>
          <a:xfrm>
            <a:off x="5735880" y="1884240"/>
            <a:ext cx="4320" cy="327960"/>
          </a:xfrm>
          <a:prstGeom prst="straightConnector1">
            <a:avLst/>
          </a:prstGeom>
          <a:ln>
            <a:solidFill>
              <a:srgbClr val="5597D3"/>
            </a:solidFill>
            <a:round/>
          </a:ln>
        </p:spPr>
      </p:cxnSp>
      <p:cxnSp>
        <p:nvCxnSpPr>
          <p:cNvPr id="213" name="Rett linje 21"/>
          <p:cNvCxnSpPr>
            <a:stCxn id="199" idx="2"/>
            <a:endCxn id="200" idx="0"/>
          </p:cNvCxnSpPr>
          <p:nvPr/>
        </p:nvCxnSpPr>
        <p:spPr>
          <a:xfrm flipH="1">
            <a:off x="5735880" y="2728440"/>
            <a:ext cx="4320" cy="105120"/>
          </a:xfrm>
          <a:prstGeom prst="straightConnector1">
            <a:avLst/>
          </a:prstGeom>
          <a:ln>
            <a:solidFill>
              <a:srgbClr val="5597D3"/>
            </a:solidFill>
            <a:round/>
          </a:ln>
        </p:spPr>
      </p:cxnSp>
      <p:cxnSp>
        <p:nvCxnSpPr>
          <p:cNvPr id="214" name="Rett linje 23"/>
          <p:cNvCxnSpPr>
            <a:stCxn id="200" idx="2"/>
            <a:endCxn id="205" idx="0"/>
          </p:cNvCxnSpPr>
          <p:nvPr/>
        </p:nvCxnSpPr>
        <p:spPr>
          <a:xfrm flipH="1">
            <a:off x="3777840" y="3349800"/>
            <a:ext cx="1958400" cy="276120"/>
          </a:xfrm>
          <a:prstGeom prst="straightConnector1">
            <a:avLst/>
          </a:prstGeom>
          <a:ln>
            <a:solidFill>
              <a:srgbClr val="5597D3"/>
            </a:solidFill>
            <a:round/>
          </a:ln>
        </p:spPr>
      </p:cxnSp>
      <p:cxnSp>
        <p:nvCxnSpPr>
          <p:cNvPr id="215" name="Rett linje 25"/>
          <p:cNvCxnSpPr>
            <a:stCxn id="200" idx="2"/>
            <a:endCxn id="207" idx="0"/>
          </p:cNvCxnSpPr>
          <p:nvPr/>
        </p:nvCxnSpPr>
        <p:spPr>
          <a:xfrm>
            <a:off x="5735880" y="3349800"/>
            <a:ext cx="3096720" cy="259560"/>
          </a:xfrm>
          <a:prstGeom prst="straightConnector1">
            <a:avLst/>
          </a:prstGeom>
          <a:ln>
            <a:solidFill>
              <a:srgbClr val="5597D3"/>
            </a:solidFill>
            <a:round/>
          </a:ln>
        </p:spPr>
      </p:cxnSp>
      <p:cxnSp>
        <p:nvCxnSpPr>
          <p:cNvPr id="216" name="Rett linje 27"/>
          <p:cNvCxnSpPr>
            <a:stCxn id="205" idx="2"/>
            <a:endCxn id="206" idx="0"/>
          </p:cNvCxnSpPr>
          <p:nvPr/>
        </p:nvCxnSpPr>
        <p:spPr>
          <a:xfrm>
            <a:off x="3777840" y="3928680"/>
            <a:ext cx="360" cy="463680"/>
          </a:xfrm>
          <a:prstGeom prst="straightConnector1">
            <a:avLst/>
          </a:prstGeom>
          <a:ln>
            <a:solidFill>
              <a:srgbClr val="5597D3"/>
            </a:solidFill>
            <a:round/>
          </a:ln>
        </p:spPr>
      </p:cxnSp>
      <p:cxnSp>
        <p:nvCxnSpPr>
          <p:cNvPr id="217" name="Rett linje 29"/>
          <p:cNvCxnSpPr>
            <a:stCxn id="207" idx="2"/>
            <a:endCxn id="208" idx="0"/>
          </p:cNvCxnSpPr>
          <p:nvPr/>
        </p:nvCxnSpPr>
        <p:spPr>
          <a:xfrm>
            <a:off x="8832240" y="3912120"/>
            <a:ext cx="360" cy="648000"/>
          </a:xfrm>
          <a:prstGeom prst="straightConnector1">
            <a:avLst/>
          </a:prstGeom>
          <a:ln>
            <a:solidFill>
              <a:srgbClr val="5597D3"/>
            </a:solidFill>
            <a:round/>
          </a:ln>
        </p:spPr>
      </p:cxnSp>
      <p:cxnSp>
        <p:nvCxnSpPr>
          <p:cNvPr id="218" name="Rett linje 31"/>
          <p:cNvCxnSpPr>
            <a:stCxn id="208" idx="2"/>
            <a:endCxn id="210" idx="0"/>
          </p:cNvCxnSpPr>
          <p:nvPr/>
        </p:nvCxnSpPr>
        <p:spPr>
          <a:xfrm flipH="1">
            <a:off x="7463880" y="4862880"/>
            <a:ext cx="1368720" cy="258480"/>
          </a:xfrm>
          <a:prstGeom prst="straightConnector1">
            <a:avLst/>
          </a:prstGeom>
          <a:ln>
            <a:solidFill>
              <a:srgbClr val="5597D3"/>
            </a:solidFill>
            <a:round/>
          </a:ln>
        </p:spPr>
      </p:cxnSp>
      <p:cxnSp>
        <p:nvCxnSpPr>
          <p:cNvPr id="219" name="Rett linje 33"/>
          <p:cNvCxnSpPr>
            <a:stCxn id="207" idx="2"/>
            <a:endCxn id="211" idx="0"/>
          </p:cNvCxnSpPr>
          <p:nvPr/>
        </p:nvCxnSpPr>
        <p:spPr>
          <a:xfrm>
            <a:off x="8832240" y="3912120"/>
            <a:ext cx="1329840" cy="240840"/>
          </a:xfrm>
          <a:prstGeom prst="straightConnector1">
            <a:avLst/>
          </a:prstGeom>
          <a:ln>
            <a:solidFill>
              <a:srgbClr val="5597D3"/>
            </a:solidFill>
            <a:round/>
          </a:ln>
        </p:spPr>
      </p:cxnSp>
      <p:cxnSp>
        <p:nvCxnSpPr>
          <p:cNvPr id="220" name="Rett linje 35"/>
          <p:cNvCxnSpPr>
            <a:stCxn id="208" idx="2"/>
            <a:endCxn id="209" idx="0"/>
          </p:cNvCxnSpPr>
          <p:nvPr/>
        </p:nvCxnSpPr>
        <p:spPr>
          <a:xfrm>
            <a:off x="8832240" y="4862880"/>
            <a:ext cx="360" cy="637560"/>
          </a:xfrm>
          <a:prstGeom prst="straightConnector1">
            <a:avLst/>
          </a:prstGeom>
          <a:ln>
            <a:solidFill>
              <a:srgbClr val="5597D3"/>
            </a:solidFill>
            <a:round/>
          </a:ln>
        </p:spPr>
      </p:cxnSp>
      <p:cxnSp>
        <p:nvCxnSpPr>
          <p:cNvPr id="221" name="Rett linje 37"/>
          <p:cNvCxnSpPr>
            <a:stCxn id="198" idx="2"/>
            <a:endCxn id="201" idx="0"/>
          </p:cNvCxnSpPr>
          <p:nvPr/>
        </p:nvCxnSpPr>
        <p:spPr>
          <a:xfrm flipH="1">
            <a:off x="1618200" y="1884240"/>
            <a:ext cx="4118040" cy="466200"/>
          </a:xfrm>
          <a:prstGeom prst="straightConnector1">
            <a:avLst/>
          </a:prstGeom>
          <a:ln>
            <a:solidFill>
              <a:srgbClr val="5597D3"/>
            </a:solidFill>
            <a:round/>
          </a:ln>
        </p:spPr>
      </p:cxnSp>
      <p:cxnSp>
        <p:nvCxnSpPr>
          <p:cNvPr id="222" name="Rett linje 39"/>
          <p:cNvCxnSpPr>
            <a:stCxn id="201" idx="2"/>
            <a:endCxn id="202" idx="0"/>
          </p:cNvCxnSpPr>
          <p:nvPr/>
        </p:nvCxnSpPr>
        <p:spPr>
          <a:xfrm flipH="1">
            <a:off x="753840" y="2866680"/>
            <a:ext cx="864720" cy="123480"/>
          </a:xfrm>
          <a:prstGeom prst="straightConnector1">
            <a:avLst/>
          </a:prstGeom>
          <a:ln>
            <a:solidFill>
              <a:srgbClr val="5597D3"/>
            </a:solidFill>
            <a:round/>
          </a:ln>
        </p:spPr>
      </p:cxnSp>
      <p:cxnSp>
        <p:nvCxnSpPr>
          <p:cNvPr id="223" name="Rett linje 41"/>
          <p:cNvCxnSpPr>
            <a:stCxn id="201" idx="2"/>
            <a:endCxn id="203" idx="0"/>
          </p:cNvCxnSpPr>
          <p:nvPr/>
        </p:nvCxnSpPr>
        <p:spPr>
          <a:xfrm>
            <a:off x="1618200" y="2866680"/>
            <a:ext cx="798840" cy="123480"/>
          </a:xfrm>
          <a:prstGeom prst="straightConnector1">
            <a:avLst/>
          </a:prstGeom>
          <a:ln>
            <a:solidFill>
              <a:srgbClr val="5597D3"/>
            </a:solidFill>
            <a:round/>
          </a:ln>
        </p:spPr>
      </p:cxnSp>
      <p:cxnSp>
        <p:nvCxnSpPr>
          <p:cNvPr id="224" name="Rett linje 43"/>
          <p:cNvCxnSpPr>
            <a:stCxn id="201" idx="2"/>
            <a:endCxn id="204" idx="0"/>
          </p:cNvCxnSpPr>
          <p:nvPr/>
        </p:nvCxnSpPr>
        <p:spPr>
          <a:xfrm>
            <a:off x="1618200" y="2866680"/>
            <a:ext cx="360" cy="611280"/>
          </a:xfrm>
          <a:prstGeom prst="straightConnector1">
            <a:avLst/>
          </a:prstGeom>
          <a:ln>
            <a:solidFill>
              <a:srgbClr val="5597D3"/>
            </a:solidFill>
            <a:round/>
          </a:ln>
        </p:spPr>
      </p:cxnSp>
      <p:sp>
        <p:nvSpPr>
          <p:cNvPr id="225" name="TekstSylinder 48"/>
          <p:cNvSpPr/>
          <p:nvPr/>
        </p:nvSpPr>
        <p:spPr>
          <a:xfrm>
            <a:off x="4935600" y="4170240"/>
            <a:ext cx="1728000" cy="516600"/>
          </a:xfrm>
          <a:prstGeom prst="rect">
            <a:avLst/>
          </a:prstGeom>
          <a:solidFill>
            <a:schemeClr val="bg1"/>
          </a:solidFill>
          <a:ln w="0">
            <a:solidFill>
              <a:srgbClr val="5B9BD5">
                <a:hueOff val="0"/>
                <a:satOff val="0"/>
                <a:lumOff val="0"/>
              </a:srgb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nb-NO" sz="1400" b="0" strike="noStrike" spc="-1">
                <a:solidFill>
                  <a:srgbClr val="000000"/>
                </a:solidFill>
                <a:latin typeface="Arial"/>
                <a:ea typeface="Arial"/>
              </a:rPr>
              <a:t>D-lisens</a:t>
            </a: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nb-NO" sz="1400" b="0" strike="noStrike" spc="-1">
                <a:solidFill>
                  <a:srgbClr val="000000"/>
                </a:solidFill>
                <a:latin typeface="Arial"/>
                <a:ea typeface="Arial"/>
              </a:rPr>
              <a:t>[500 FF]</a:t>
            </a: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226" name="Rett linje 52"/>
          <p:cNvCxnSpPr>
            <a:stCxn id="207" idx="2"/>
            <a:endCxn id="225" idx="0"/>
          </p:cNvCxnSpPr>
          <p:nvPr/>
        </p:nvCxnSpPr>
        <p:spPr>
          <a:xfrm flipH="1">
            <a:off x="5799600" y="3912120"/>
            <a:ext cx="3033000" cy="258480"/>
          </a:xfrm>
          <a:prstGeom prst="straightConnector1">
            <a:avLst/>
          </a:prstGeom>
          <a:ln>
            <a:solidFill>
              <a:srgbClr val="5597D3"/>
            </a:solidFill>
            <a:round/>
          </a:ln>
        </p:spPr>
      </p:cxn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40"/>
          <p:cNvSpPr/>
          <p:nvPr/>
        </p:nvSpPr>
        <p:spPr>
          <a:xfrm>
            <a:off x="551520" y="1217520"/>
            <a:ext cx="10293840" cy="4731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>
              <a:lnSpc>
                <a:spcPct val="150000"/>
              </a:lnSpc>
            </a:pPr>
            <a:endParaRPr lang="x-none" sz="2800" b="0" strike="noStrike" spc="-1">
              <a:solidFill>
                <a:srgbClr val="093039"/>
              </a:solidFill>
              <a:latin typeface="Calibri"/>
              <a:ea typeface="Calibri"/>
            </a:endParaRPr>
          </a:p>
        </p:txBody>
      </p:sp>
      <p:sp>
        <p:nvSpPr>
          <p:cNvPr id="228" name="Tittel 1"/>
          <p:cNvSpPr/>
          <p:nvPr/>
        </p:nvSpPr>
        <p:spPr>
          <a:xfrm>
            <a:off x="2099520" y="186840"/>
            <a:ext cx="7992360" cy="997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</a:pPr>
            <a:r>
              <a:rPr lang="nb-NO" sz="4800" b="0" strike="noStrike" spc="-1">
                <a:solidFill>
                  <a:srgbClr val="083039"/>
                </a:solidFill>
                <a:latin typeface="Arial Black"/>
                <a:ea typeface="Arial Black"/>
              </a:rPr>
              <a:t>Skjermflyving</a:t>
            </a:r>
            <a:endParaRPr lang="en-US" sz="4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9" name="TekstSylinder 1"/>
          <p:cNvSpPr/>
          <p:nvPr/>
        </p:nvSpPr>
        <p:spPr>
          <a:xfrm>
            <a:off x="948960" y="1217520"/>
            <a:ext cx="10293840" cy="4480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spAutoFit/>
          </a:bodyPr>
          <a:lstStyle/>
          <a:p>
            <a:pPr>
              <a:lnSpc>
                <a:spcPct val="100000"/>
              </a:lnSpc>
            </a:pPr>
            <a:r>
              <a:rPr lang="nb-NO" sz="2400" b="0" strike="noStrike" spc="-1">
                <a:solidFill>
                  <a:srgbClr val="083039"/>
                </a:solidFill>
                <a:latin typeface="Calibri"/>
                <a:ea typeface="Arial"/>
              </a:rPr>
              <a:t>Fly på tvers av run til du ser gruppene før/etter deg – Potensielt veldig farlig å sette kursen rett mot feltet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nb-NO" sz="2400" b="0" strike="noStrike" spc="-1">
                <a:solidFill>
                  <a:srgbClr val="083039"/>
                </a:solidFill>
                <a:latin typeface="Calibri"/>
                <a:ea typeface="Arial"/>
              </a:rPr>
              <a:t>Fly forutsigbart, ikke skru deg ned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nb-NO" sz="2400" b="0" strike="noStrike" spc="-1">
                <a:solidFill>
                  <a:srgbClr val="083039"/>
                </a:solidFill>
                <a:latin typeface="Calibri"/>
                <a:ea typeface="Arial"/>
              </a:rPr>
              <a:t>Fortsett med innflyvingsmønster, gjerne 8-900’ – 5-600’ – 2-300’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nb-NO" sz="2400" b="0" strike="noStrike" spc="-1">
                <a:solidFill>
                  <a:srgbClr val="083039"/>
                </a:solidFill>
                <a:latin typeface="Calibri"/>
                <a:ea typeface="Arial"/>
              </a:rPr>
              <a:t>Bestem deg tidlig, og husk landingsprioriteringene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nb-NO" sz="2400" b="0" strike="noStrike" spc="-1">
                <a:solidFill>
                  <a:srgbClr val="083039"/>
                </a:solidFill>
                <a:latin typeface="Calibri"/>
                <a:ea typeface="Arial"/>
              </a:rPr>
              <a:t>	1 – Lande på åpent område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nb-NO" sz="2400" b="0" strike="noStrike" spc="-1">
                <a:solidFill>
                  <a:srgbClr val="083039"/>
                </a:solidFill>
                <a:latin typeface="Calibri"/>
                <a:ea typeface="Arial"/>
              </a:rPr>
              <a:t>	2 – Stoppe vertikal bevegelse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nb-NO" sz="2400" b="0" strike="noStrike" spc="-1">
                <a:solidFill>
                  <a:srgbClr val="083039"/>
                </a:solidFill>
                <a:latin typeface="Calibri"/>
                <a:ea typeface="Arial"/>
              </a:rPr>
              <a:t>	3 – Lande i riktig retning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171"/>
          <p:cNvSpPr/>
          <p:nvPr/>
        </p:nvSpPr>
        <p:spPr>
          <a:xfrm>
            <a:off x="1190520" y="666720"/>
            <a:ext cx="10191240" cy="5077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50000"/>
              </a:lnSpc>
              <a:tabLst>
                <a:tab pos="0" algn="l"/>
              </a:tabLst>
            </a:pPr>
            <a:br>
              <a:rPr sz="3200"/>
            </a:b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1" name="Tittel 1"/>
          <p:cNvSpPr/>
          <p:nvPr/>
        </p:nvSpPr>
        <p:spPr>
          <a:xfrm>
            <a:off x="1960920" y="217440"/>
            <a:ext cx="8732160" cy="997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 algn="ctr">
              <a:lnSpc>
                <a:spcPct val="100000"/>
              </a:lnSpc>
            </a:pPr>
            <a:r>
              <a:rPr lang="nb-NO" sz="4800" b="0" strike="noStrike" spc="-1">
                <a:solidFill>
                  <a:srgbClr val="083039"/>
                </a:solidFill>
                <a:latin typeface="Arial Black"/>
                <a:ea typeface="Arial Black"/>
              </a:rPr>
              <a:t>Hopping på nye hoppfelt</a:t>
            </a:r>
            <a:endParaRPr lang="en-US" sz="4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2" name="TekstSylinder 1"/>
          <p:cNvSpPr/>
          <p:nvPr/>
        </p:nvSpPr>
        <p:spPr>
          <a:xfrm>
            <a:off x="1249920" y="1621800"/>
            <a:ext cx="8243640" cy="3748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horzOverflow="overflow" numCol="1" spcCol="0" anchor="t">
            <a:spAutoFit/>
          </a:bodyPr>
          <a:lstStyle/>
          <a:p>
            <a:pPr marL="343080" lvl="1" indent="-343080">
              <a:lnSpc>
                <a:spcPct val="100000"/>
              </a:lnSpc>
              <a:buClr>
                <a:srgbClr val="083039"/>
              </a:buClr>
              <a:buFont typeface="Arial"/>
              <a:buChar char="•"/>
            </a:pPr>
            <a:r>
              <a:rPr lang="en-US" sz="2400" b="0" strike="noStrike" spc="-1">
                <a:solidFill>
                  <a:srgbClr val="083039"/>
                </a:solidFill>
                <a:latin typeface="Calibri"/>
                <a:ea typeface="Arial"/>
              </a:rPr>
              <a:t>Finn ut om lokale rutiner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buClr>
                <a:srgbClr val="083039"/>
              </a:buClr>
              <a:buFont typeface="Arial"/>
              <a:buChar char="•"/>
            </a:pPr>
            <a:r>
              <a:rPr lang="en-US" sz="2400" b="0" strike="noStrike" spc="-1">
                <a:solidFill>
                  <a:srgbClr val="083039"/>
                </a:solidFill>
                <a:latin typeface="Calibri"/>
                <a:ea typeface="Arial"/>
              </a:rPr>
              <a:t>Se det første løftet fra bakken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buClr>
                <a:srgbClr val="083039"/>
              </a:buClr>
              <a:buFont typeface="Arial"/>
              <a:buChar char="•"/>
            </a:pPr>
            <a:r>
              <a:rPr lang="x-none" sz="2400" b="0" strike="noStrike" spc="-1">
                <a:solidFill>
                  <a:srgbClr val="083039"/>
                </a:solidFill>
                <a:latin typeface="Calibri"/>
                <a:ea typeface="Arial"/>
              </a:rPr>
              <a:t>Planlegg frittfall og skjermtur - ha oversikt før du går i flyet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3" name="TekstSylinder 2"/>
          <p:cNvSpPr/>
          <p:nvPr/>
        </p:nvSpPr>
        <p:spPr>
          <a:xfrm>
            <a:off x="2233800" y="2276280"/>
            <a:ext cx="8352000" cy="1554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horzOverflow="overflow" numCol="1" spc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 b="0" strike="noStrike" spc="-1">
                <a:solidFill>
                  <a:srgbClr val="083039"/>
                </a:solidFill>
                <a:latin typeface="Calibri"/>
                <a:ea typeface="Segoe UI"/>
              </a:rPr>
              <a:t>Motta hoppfeltbrief av lokal instruktør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2400" b="0" strike="noStrike" spc="-1">
                <a:solidFill>
                  <a:srgbClr val="083039"/>
                </a:solidFill>
                <a:latin typeface="Calibri"/>
                <a:ea typeface="Segoe UI"/>
              </a:rPr>
              <a:t>Innflyvingsmønster</a:t>
            </a:r>
            <a:r>
              <a:rPr lang="en-US" sz="2400" b="0" strike="noStrike" spc="-1">
                <a:solidFill>
                  <a:srgbClr val="000000"/>
                </a:solidFill>
                <a:latin typeface="Calibri"/>
                <a:ea typeface="Segoe UI"/>
              </a:rPr>
              <a:t>​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2400" b="0" strike="noStrike" spc="-1">
                <a:solidFill>
                  <a:srgbClr val="083039"/>
                </a:solidFill>
                <a:latin typeface="Calibri"/>
                <a:ea typeface="Segoe UI"/>
              </a:rPr>
              <a:t>Utelandingsmuligheter</a:t>
            </a:r>
            <a:r>
              <a:rPr lang="en-US" sz="2400" b="0" strike="noStrike" spc="-1">
                <a:solidFill>
                  <a:srgbClr val="000000"/>
                </a:solidFill>
                <a:latin typeface="Calibri"/>
                <a:ea typeface="Segoe UI"/>
              </a:rPr>
              <a:t>​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2400" b="0" strike="noStrike" spc="-1">
                <a:solidFill>
                  <a:srgbClr val="083039"/>
                </a:solidFill>
                <a:latin typeface="Calibri"/>
                <a:ea typeface="Segoe UI"/>
              </a:rPr>
              <a:t>Spesielle farer (feks. høyspent, toglinjer, modellfly-områder osv)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Rectangle 2"/>
          <p:cNvSpPr/>
          <p:nvPr/>
        </p:nvSpPr>
        <p:spPr>
          <a:xfrm>
            <a:off x="299520" y="1340640"/>
            <a:ext cx="11593080" cy="461160"/>
          </a:xfrm>
          <a:prstGeom prst="rect">
            <a:avLst/>
          </a:prstGeom>
          <a:noFill/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numCol="1" spcCol="0" anchor="ctr">
            <a:spAutoFit/>
          </a:bodyPr>
          <a:lstStyle/>
          <a:p>
            <a:pPr defTabSz="914400">
              <a:lnSpc>
                <a:spcPct val="100000"/>
              </a:lnSpc>
              <a:tabLst>
                <a:tab pos="449280" algn="l"/>
              </a:tabLst>
            </a:pPr>
            <a:endParaRPr lang="nb-NO" sz="2400" b="0" strike="noStrike" spc="-1">
              <a:solidFill>
                <a:srgbClr val="083039"/>
              </a:solidFill>
              <a:latin typeface="Calibri"/>
              <a:ea typeface="Calibri"/>
            </a:endParaRPr>
          </a:p>
        </p:txBody>
      </p:sp>
      <p:sp>
        <p:nvSpPr>
          <p:cNvPr id="235" name="Tittel 1"/>
          <p:cNvSpPr/>
          <p:nvPr/>
        </p:nvSpPr>
        <p:spPr>
          <a:xfrm>
            <a:off x="2423520" y="190080"/>
            <a:ext cx="5613120" cy="997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 algn="ctr">
              <a:lnSpc>
                <a:spcPct val="100000"/>
              </a:lnSpc>
            </a:pPr>
            <a:r>
              <a:rPr lang="nb-NO" sz="4800" b="0" strike="noStrike" spc="-1">
                <a:solidFill>
                  <a:srgbClr val="083039"/>
                </a:solidFill>
                <a:latin typeface="Arial Black"/>
                <a:ea typeface="Arial Black"/>
              </a:rPr>
              <a:t>Intro Hendelser</a:t>
            </a:r>
            <a:endParaRPr lang="en-US" sz="4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6" name="TekstSylinder 2"/>
          <p:cNvSpPr/>
          <p:nvPr/>
        </p:nvSpPr>
        <p:spPr>
          <a:xfrm>
            <a:off x="299520" y="1341000"/>
            <a:ext cx="11552400" cy="4693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spAutoFit/>
          </a:bodyPr>
          <a:lstStyle/>
          <a:p>
            <a:pPr>
              <a:lnSpc>
                <a:spcPct val="100000"/>
              </a:lnSpc>
            </a:pPr>
            <a:r>
              <a:rPr lang="nb-NO" sz="2400" b="0" strike="noStrike" spc="-1">
                <a:solidFill>
                  <a:srgbClr val="083039"/>
                </a:solidFill>
                <a:latin typeface="Calibri"/>
                <a:ea typeface="Arial"/>
              </a:rPr>
              <a:t>Vi skal nå gå igjennom 7 hendelser fra ORS for å legge til rette for læring.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nb-NO" sz="2400" b="0" strike="noStrike" spc="-1">
                <a:solidFill>
                  <a:srgbClr val="083039"/>
                </a:solidFill>
                <a:latin typeface="Calibri"/>
                <a:ea typeface="Arial"/>
              </a:rPr>
              <a:t>Felles for alle hopperne, er at inntil hendelsen var et faktum hadde de ingen anelse om hva som var i ferd med å skje. 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nb-NO" sz="2400" b="0" strike="noStrike" spc="-1">
                <a:solidFill>
                  <a:srgbClr val="083039"/>
                </a:solidFill>
                <a:latin typeface="Calibri"/>
                <a:ea typeface="Arial"/>
              </a:rPr>
              <a:t>Det som virker åpenbart for oss i ettertid, er ikke like enkelt å se midt i en krevende situasjon. 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nb-NO" sz="2400" b="0" strike="noStrike" spc="-1">
                <a:solidFill>
                  <a:srgbClr val="083039"/>
                </a:solidFill>
                <a:latin typeface="Calibri"/>
                <a:ea typeface="Arial"/>
              </a:rPr>
              <a:t>Man bør forsøke å forstå hvorfor valg og handlinger virket fornuftig for de som var i situasjonen.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nb-NO" sz="2400" b="0" strike="noStrike" spc="-1">
                <a:solidFill>
                  <a:srgbClr val="083039"/>
                </a:solidFill>
                <a:latin typeface="Calibri"/>
                <a:ea typeface="Arial"/>
              </a:rPr>
              <a:t>Ha dette i bakhodet når dere diskuter hva dere selv kan gjøre for å unngå lignende hendelser.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Rectangle 2"/>
          <p:cNvSpPr/>
          <p:nvPr/>
        </p:nvSpPr>
        <p:spPr>
          <a:xfrm>
            <a:off x="299520" y="1342800"/>
            <a:ext cx="11593080" cy="456480"/>
          </a:xfrm>
          <a:prstGeom prst="rect">
            <a:avLst/>
          </a:prstGeom>
          <a:noFill/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numCol="1" spcCol="0" anchor="ctr">
            <a:spAutoFit/>
          </a:bodyPr>
          <a:lstStyle/>
          <a:p>
            <a:pPr defTabSz="914400">
              <a:lnSpc>
                <a:spcPct val="100000"/>
              </a:lnSpc>
              <a:tabLst>
                <a:tab pos="449280" algn="l"/>
              </a:tabLst>
            </a:pPr>
            <a:r>
              <a:rPr lang="nb-NO" sz="2400" b="1" strike="noStrike" spc="-1">
                <a:solidFill>
                  <a:srgbClr val="083039"/>
                </a:solidFill>
                <a:latin typeface="Calibri"/>
                <a:ea typeface="Calibri"/>
              </a:rPr>
              <a:t>Stress / glemt å skru på nødåpner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8" name="Tittel 1"/>
          <p:cNvSpPr/>
          <p:nvPr/>
        </p:nvSpPr>
        <p:spPr>
          <a:xfrm>
            <a:off x="2423520" y="190080"/>
            <a:ext cx="5040360" cy="997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</a:pPr>
            <a:r>
              <a:rPr lang="nb-NO" sz="4800" b="0" strike="noStrike" spc="-1">
                <a:solidFill>
                  <a:srgbClr val="083039"/>
                </a:solidFill>
                <a:latin typeface="Arial Black"/>
                <a:ea typeface="Arial Black"/>
              </a:rPr>
              <a:t>Hendelser</a:t>
            </a:r>
            <a:endParaRPr lang="en-US" sz="4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9" name="TekstSylinder 2"/>
          <p:cNvSpPr/>
          <p:nvPr/>
        </p:nvSpPr>
        <p:spPr>
          <a:xfrm>
            <a:off x="299520" y="2061000"/>
            <a:ext cx="7543080" cy="2651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spAutoFit/>
          </a:bodyPr>
          <a:lstStyle/>
          <a:p>
            <a:pPr>
              <a:lnSpc>
                <a:spcPct val="100000"/>
              </a:lnSpc>
            </a:pPr>
            <a:r>
              <a:rPr lang="nb-NO" sz="2400" b="0" strike="noStrike" spc="-1">
                <a:solidFill>
                  <a:srgbClr val="083039"/>
                </a:solidFill>
                <a:latin typeface="Calibri"/>
                <a:ea typeface="Arial"/>
              </a:rPr>
              <a:t>Hopperen er på en kort call tidlig på morgenen og haster til flyet. Ved ombordstigning kommer hopper på at nødåpner ikke er slått på for dagen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nb-NO" sz="2400" b="0" strike="noStrike" spc="-1">
                <a:solidFill>
                  <a:srgbClr val="083039"/>
                </a:solidFill>
                <a:latin typeface="Calibri"/>
                <a:ea typeface="Arial"/>
              </a:rPr>
              <a:t>Hopper melder selv fra om episoden til HL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nb-NO" sz="2400" b="0" strike="noStrike" spc="-1">
                <a:solidFill>
                  <a:srgbClr val="083039"/>
                </a:solidFill>
                <a:latin typeface="Calibri"/>
                <a:ea typeface="Arial"/>
              </a:rPr>
              <a:t>580 hopp, 5 år i sporten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0" name="TekstSylinder 1"/>
          <p:cNvSpPr/>
          <p:nvPr/>
        </p:nvSpPr>
        <p:spPr>
          <a:xfrm>
            <a:off x="333720" y="5504400"/>
            <a:ext cx="6897600" cy="456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horzOverflow="overflow" numCol="1" spc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nb-NO" sz="2400" b="0" i="1" strike="noStrike" spc="-1">
                <a:solidFill>
                  <a:srgbClr val="000000"/>
                </a:solidFill>
                <a:latin typeface="Calibri"/>
                <a:ea typeface="Arial"/>
              </a:rPr>
              <a:t>Kunnskaper, ferdigheter eller holdninger?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Rectangle 2"/>
          <p:cNvSpPr/>
          <p:nvPr/>
        </p:nvSpPr>
        <p:spPr>
          <a:xfrm>
            <a:off x="299520" y="1342800"/>
            <a:ext cx="11593080" cy="456480"/>
          </a:xfrm>
          <a:prstGeom prst="rect">
            <a:avLst/>
          </a:prstGeom>
          <a:noFill/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numCol="1" spcCol="0" anchor="ctr">
            <a:spAutoFit/>
          </a:bodyPr>
          <a:lstStyle/>
          <a:p>
            <a:pPr defTabSz="914400">
              <a:lnSpc>
                <a:spcPct val="100000"/>
              </a:lnSpc>
              <a:tabLst>
                <a:tab pos="449280" algn="l"/>
              </a:tabLst>
            </a:pPr>
            <a:r>
              <a:rPr lang="nb-NO" sz="2400" b="1" strike="noStrike" spc="-1">
                <a:solidFill>
                  <a:srgbClr val="083039"/>
                </a:solidFill>
                <a:latin typeface="Calibri"/>
                <a:ea typeface="Calibri"/>
              </a:rPr>
              <a:t>Innstilling av nødåpner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2" name="Tittel 1"/>
          <p:cNvSpPr/>
          <p:nvPr/>
        </p:nvSpPr>
        <p:spPr>
          <a:xfrm>
            <a:off x="2423520" y="190080"/>
            <a:ext cx="5040360" cy="997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</a:pPr>
            <a:r>
              <a:rPr lang="nb-NO" sz="4800" b="0" strike="noStrike" spc="-1">
                <a:solidFill>
                  <a:srgbClr val="083039"/>
                </a:solidFill>
                <a:latin typeface="Arial Black"/>
                <a:ea typeface="Arial Black"/>
              </a:rPr>
              <a:t>Hendelser</a:t>
            </a:r>
            <a:endParaRPr lang="en-US" sz="4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3" name="TekstSylinder 2"/>
          <p:cNvSpPr/>
          <p:nvPr/>
        </p:nvSpPr>
        <p:spPr>
          <a:xfrm>
            <a:off x="299520" y="1942920"/>
            <a:ext cx="7543080" cy="4480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spAutoFit/>
          </a:bodyPr>
          <a:lstStyle/>
          <a:p>
            <a:pPr>
              <a:lnSpc>
                <a:spcPct val="100000"/>
              </a:lnSpc>
            </a:pPr>
            <a:r>
              <a:rPr lang="nb-NO" sz="2400" b="0" strike="noStrike" spc="-1">
                <a:solidFill>
                  <a:srgbClr val="083039"/>
                </a:solidFill>
                <a:latin typeface="Calibri"/>
                <a:ea typeface="Arial"/>
              </a:rPr>
              <a:t>1 måned etter et innhopp der Vigil (nødåpner) har vært stilt opp 3750 fot, er hopperen tilbake på sitt hjemme-felt.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nb-NO" sz="2400" b="0" strike="noStrike" spc="-1">
                <a:solidFill>
                  <a:srgbClr val="083039"/>
                </a:solidFill>
                <a:latin typeface="Calibri"/>
                <a:ea typeface="Arial"/>
              </a:rPr>
              <a:t>Hopperen gjennomfører et vanlig hopp med trekk i god høyde. Nødåpneren aktiverer samtidig som hovedskjermen trekkes og hopperen får 2 skjermer ute.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nb-NO" sz="2400" b="0" strike="noStrike" spc="-1">
                <a:solidFill>
                  <a:srgbClr val="083039"/>
                </a:solidFill>
                <a:latin typeface="Calibri"/>
                <a:ea typeface="Arial"/>
              </a:rPr>
              <a:t>Hopperen lander under 2 skjermer.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nb-NO" sz="2400" b="0" strike="noStrike" spc="-1">
                <a:solidFill>
                  <a:srgbClr val="083039"/>
                </a:solidFill>
                <a:latin typeface="Calibri"/>
                <a:ea typeface="Arial"/>
              </a:rPr>
              <a:t>530 hopp, 3 år i sporten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nb-NO" sz="2400" b="0" strike="noStrike" spc="-1">
                <a:solidFill>
                  <a:srgbClr val="083039"/>
                </a:solidFill>
                <a:latin typeface="Calibri"/>
                <a:ea typeface="Arial"/>
              </a:rPr>
              <a:t>FU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44" name="Bilde 3"/>
          <p:cNvPicPr/>
          <p:nvPr/>
        </p:nvPicPr>
        <p:blipFill>
          <a:blip r:embed="rId3"/>
          <a:stretch/>
        </p:blipFill>
        <p:spPr>
          <a:xfrm>
            <a:off x="8007480" y="968040"/>
            <a:ext cx="2894760" cy="2511000"/>
          </a:xfrm>
          <a:prstGeom prst="rect">
            <a:avLst/>
          </a:prstGeom>
          <a:ln w="0">
            <a:noFill/>
          </a:ln>
        </p:spPr>
      </p:pic>
      <p:pic>
        <p:nvPicPr>
          <p:cNvPr id="245" name="Bilde 4"/>
          <p:cNvPicPr/>
          <p:nvPr/>
        </p:nvPicPr>
        <p:blipFill>
          <a:blip r:embed="rId4"/>
          <a:stretch/>
        </p:blipFill>
        <p:spPr>
          <a:xfrm>
            <a:off x="8007480" y="3492720"/>
            <a:ext cx="4097520" cy="2383200"/>
          </a:xfrm>
          <a:prstGeom prst="rect">
            <a:avLst/>
          </a:prstGeom>
          <a:ln w="0">
            <a:noFill/>
          </a:ln>
        </p:spPr>
      </p:pic>
      <p:sp>
        <p:nvSpPr>
          <p:cNvPr id="246" name="TekstSylinder 1"/>
          <p:cNvSpPr/>
          <p:nvPr/>
        </p:nvSpPr>
        <p:spPr>
          <a:xfrm>
            <a:off x="207000" y="5622480"/>
            <a:ext cx="6897600" cy="456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horzOverflow="overflow" numCol="1" spc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nb-NO" sz="2400" b="0" i="1" strike="noStrike" spc="-1">
                <a:solidFill>
                  <a:srgbClr val="000000"/>
                </a:solidFill>
                <a:latin typeface="Calibri"/>
                <a:ea typeface="Arial"/>
              </a:rPr>
              <a:t>Kunnskaper, ferdigheter eller holdninger?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Rectangle 2"/>
          <p:cNvSpPr/>
          <p:nvPr/>
        </p:nvSpPr>
        <p:spPr>
          <a:xfrm>
            <a:off x="299520" y="1342800"/>
            <a:ext cx="11593080" cy="456480"/>
          </a:xfrm>
          <a:prstGeom prst="rect">
            <a:avLst/>
          </a:prstGeom>
          <a:noFill/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numCol="1" spcCol="0" anchor="ctr">
            <a:spAutoFit/>
          </a:bodyPr>
          <a:lstStyle/>
          <a:p>
            <a:pPr defTabSz="914400">
              <a:lnSpc>
                <a:spcPct val="100000"/>
              </a:lnSpc>
              <a:tabLst>
                <a:tab pos="449280" algn="l"/>
              </a:tabLst>
            </a:pPr>
            <a:r>
              <a:rPr lang="nb-NO" sz="2400" b="1" strike="noStrike" spc="-1">
                <a:solidFill>
                  <a:srgbClr val="083039"/>
                </a:solidFill>
                <a:latin typeface="Calibri"/>
                <a:ea typeface="Calibri"/>
              </a:rPr>
              <a:t>Slapp BOC og utilsiktet skjermåpning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8" name="Tittel 1"/>
          <p:cNvSpPr/>
          <p:nvPr/>
        </p:nvSpPr>
        <p:spPr>
          <a:xfrm>
            <a:off x="2423520" y="190080"/>
            <a:ext cx="5040360" cy="997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</a:pPr>
            <a:r>
              <a:rPr lang="nb-NO" sz="4800" b="0" strike="noStrike" spc="-1">
                <a:solidFill>
                  <a:srgbClr val="083039"/>
                </a:solidFill>
                <a:latin typeface="Arial Black"/>
                <a:ea typeface="Arial Black"/>
              </a:rPr>
              <a:t>Hendelser</a:t>
            </a:r>
            <a:endParaRPr lang="en-US" sz="4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49" name="Bilde 6"/>
          <p:cNvPicPr/>
          <p:nvPr/>
        </p:nvPicPr>
        <p:blipFill>
          <a:blip r:embed="rId3"/>
          <a:stretch/>
        </p:blipFill>
        <p:spPr>
          <a:xfrm>
            <a:off x="8924400" y="1284480"/>
            <a:ext cx="3198600" cy="2399040"/>
          </a:xfrm>
          <a:prstGeom prst="rect">
            <a:avLst/>
          </a:prstGeom>
          <a:ln w="0">
            <a:noFill/>
          </a:ln>
        </p:spPr>
      </p:pic>
      <p:pic>
        <p:nvPicPr>
          <p:cNvPr id="250" name="Bilde 7"/>
          <p:cNvPicPr/>
          <p:nvPr/>
        </p:nvPicPr>
        <p:blipFill>
          <a:blip r:embed="rId4"/>
          <a:stretch/>
        </p:blipFill>
        <p:spPr>
          <a:xfrm>
            <a:off x="9219240" y="3740040"/>
            <a:ext cx="2927520" cy="2260800"/>
          </a:xfrm>
          <a:prstGeom prst="rect">
            <a:avLst/>
          </a:prstGeom>
          <a:ln w="0">
            <a:noFill/>
          </a:ln>
        </p:spPr>
      </p:pic>
      <p:sp>
        <p:nvSpPr>
          <p:cNvPr id="251" name="TekstSylinder 8"/>
          <p:cNvSpPr/>
          <p:nvPr/>
        </p:nvSpPr>
        <p:spPr>
          <a:xfrm>
            <a:off x="299520" y="1974960"/>
            <a:ext cx="8244720" cy="3748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spAutoFit/>
          </a:bodyPr>
          <a:lstStyle/>
          <a:p>
            <a:pPr>
              <a:lnSpc>
                <a:spcPct val="100000"/>
              </a:lnSpc>
            </a:pPr>
            <a:r>
              <a:rPr lang="nb-NO" sz="2400" b="0" strike="noStrike" spc="-1">
                <a:solidFill>
                  <a:srgbClr val="083039"/>
                </a:solidFill>
                <a:latin typeface="Calibri"/>
                <a:ea typeface="Arial"/>
              </a:rPr>
              <a:t>Hopperen vet på forhånd at BOC er løs og at pilotskjermen holdes dårlig på plass. 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nb-NO" sz="2400" b="0" strike="noStrike" spc="-1">
                <a:solidFill>
                  <a:srgbClr val="083039"/>
                </a:solidFill>
                <a:latin typeface="Calibri"/>
                <a:ea typeface="Arial"/>
              </a:rPr>
              <a:t>Hopperen utfører et solo FF hopp, gjør en baklengs salto og får en utilsiktet skjermåpning. I åpningen river liner og risere reservecontaineren delvis av riggen.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nb-NO" sz="2400" b="0" strike="noStrike" spc="-1">
                <a:solidFill>
                  <a:srgbClr val="083039"/>
                </a:solidFill>
                <a:latin typeface="Calibri"/>
                <a:ea typeface="Arial"/>
              </a:rPr>
              <a:t>Hopperen får vondt i nakken og riggen må kasseres.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nb-NO" sz="2400" b="0" strike="noStrike" spc="-1">
                <a:solidFill>
                  <a:srgbClr val="083039"/>
                </a:solidFill>
                <a:latin typeface="Calibri"/>
                <a:ea typeface="Arial"/>
              </a:rPr>
              <a:t>590 hopp, 10 år i sporten 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2" name="TekstSylinder 1"/>
          <p:cNvSpPr/>
          <p:nvPr/>
        </p:nvSpPr>
        <p:spPr>
          <a:xfrm>
            <a:off x="225000" y="5649840"/>
            <a:ext cx="6897600" cy="456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horzOverflow="overflow" numCol="1" spc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nb-NO" sz="2400" b="0" i="1" strike="noStrike" spc="-1">
                <a:solidFill>
                  <a:srgbClr val="000000"/>
                </a:solidFill>
                <a:latin typeface="Calibri"/>
                <a:ea typeface="Arial"/>
              </a:rPr>
              <a:t>Kunnskaper, ferdigheter eller holdninger?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Rectangle 2"/>
          <p:cNvSpPr/>
          <p:nvPr/>
        </p:nvSpPr>
        <p:spPr>
          <a:xfrm>
            <a:off x="263520" y="1355400"/>
            <a:ext cx="5472360" cy="4845600"/>
          </a:xfrm>
          <a:prstGeom prst="rect">
            <a:avLst/>
          </a:prstGeom>
          <a:noFill/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numCol="1" spcCol="0" anchor="ctr">
            <a:spAutoFit/>
          </a:bodyPr>
          <a:lstStyle/>
          <a:p>
            <a:pPr defTabSz="914400">
              <a:lnSpc>
                <a:spcPct val="100000"/>
              </a:lnSpc>
              <a:tabLst>
                <a:tab pos="449280" algn="l"/>
              </a:tabLst>
            </a:pPr>
            <a:r>
              <a:rPr lang="nb-NO" sz="2400" b="1" strike="noStrike" spc="-1" dirty="0" err="1">
                <a:solidFill>
                  <a:srgbClr val="083039"/>
                </a:solidFill>
                <a:latin typeface="Calibri"/>
                <a:ea typeface="Calibri"/>
              </a:rPr>
              <a:t>Innflyving</a:t>
            </a:r>
            <a:r>
              <a:rPr lang="nb-NO" sz="2400" b="1" strike="noStrike" spc="-1" dirty="0">
                <a:solidFill>
                  <a:srgbClr val="083039"/>
                </a:solidFill>
                <a:latin typeface="Calibri"/>
                <a:ea typeface="Calibri"/>
              </a:rPr>
              <a:t>, </a:t>
            </a:r>
            <a:r>
              <a:rPr lang="nb-NO" sz="2400" b="1" strike="noStrike" spc="-1" dirty="0" err="1">
                <a:solidFill>
                  <a:srgbClr val="083039"/>
                </a:solidFill>
                <a:latin typeface="Calibri"/>
                <a:ea typeface="Calibri"/>
              </a:rPr>
              <a:t>høydebevisthet</a:t>
            </a:r>
            <a:r>
              <a:rPr lang="nb-NO" sz="2400" b="1" strike="noStrike" spc="-1" dirty="0">
                <a:solidFill>
                  <a:srgbClr val="083039"/>
                </a:solidFill>
                <a:latin typeface="Calibri"/>
                <a:ea typeface="Calibri"/>
              </a:rPr>
              <a:t>, </a:t>
            </a:r>
            <a:r>
              <a:rPr lang="nb-NO" sz="2400" b="1" strike="noStrike" spc="-1" dirty="0" err="1">
                <a:solidFill>
                  <a:srgbClr val="083039"/>
                </a:solidFill>
                <a:latin typeface="Calibri"/>
                <a:ea typeface="Calibri"/>
              </a:rPr>
              <a:t>avbryting</a:t>
            </a:r>
            <a:r>
              <a:rPr lang="nb-NO" sz="2400" b="1" strike="noStrike" spc="-1" dirty="0">
                <a:solidFill>
                  <a:srgbClr val="083039"/>
                </a:solidFill>
                <a:latin typeface="Calibri"/>
                <a:ea typeface="Calibri"/>
              </a:rPr>
              <a:t> av lav sving / flare</a:t>
            </a:r>
            <a:endParaRPr lang="en-US" sz="2400" b="0" strike="noStrike" spc="-1" dirty="0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pos="449280" algn="l"/>
              </a:tabLst>
            </a:pPr>
            <a:endParaRPr lang="en-US" sz="2400" b="0" strike="noStrike" spc="-1" dirty="0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pos="449280" algn="l"/>
              </a:tabLst>
            </a:pPr>
            <a:r>
              <a:rPr lang="nb-NO" sz="2400" b="0" strike="noStrike" spc="-1" dirty="0">
                <a:solidFill>
                  <a:srgbClr val="083039"/>
                </a:solidFill>
                <a:latin typeface="Calibri"/>
                <a:ea typeface="Calibri"/>
              </a:rPr>
              <a:t>Under et innhopp kommer hopperen for lavt inn i </a:t>
            </a:r>
            <a:r>
              <a:rPr lang="nb-NO" sz="2400" b="0" strike="noStrike" spc="-1" dirty="0" err="1">
                <a:solidFill>
                  <a:srgbClr val="083039"/>
                </a:solidFill>
                <a:latin typeface="Calibri"/>
                <a:ea typeface="Calibri"/>
              </a:rPr>
              <a:t>innflyvingsmønsteret</a:t>
            </a:r>
            <a:r>
              <a:rPr lang="nb-NO" sz="2400" b="0" strike="noStrike" spc="-1" dirty="0">
                <a:solidFill>
                  <a:srgbClr val="083039"/>
                </a:solidFill>
                <a:latin typeface="Calibri"/>
                <a:ea typeface="Calibri"/>
              </a:rPr>
              <a:t>. Hopperen svinger 90 grader inn for landing i </a:t>
            </a:r>
            <a:r>
              <a:rPr lang="nb-NO" sz="2400" b="0" strike="noStrike" spc="-1" dirty="0" err="1">
                <a:solidFill>
                  <a:srgbClr val="083039"/>
                </a:solidFill>
                <a:latin typeface="Calibri"/>
                <a:ea typeface="Calibri"/>
              </a:rPr>
              <a:t>ca</a:t>
            </a:r>
            <a:r>
              <a:rPr lang="nb-NO" sz="2400" b="0" strike="noStrike" spc="-1" dirty="0">
                <a:solidFill>
                  <a:srgbClr val="083039"/>
                </a:solidFill>
                <a:latin typeface="Calibri"/>
                <a:ea typeface="Calibri"/>
              </a:rPr>
              <a:t> 60 fots høyde. Hopperen treffer vannet nesten horisontalt med kroppen.</a:t>
            </a:r>
            <a:endParaRPr lang="en-US" sz="2400" b="0" strike="noStrike" spc="-1" dirty="0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pos="449280" algn="l"/>
              </a:tabLst>
            </a:pPr>
            <a:endParaRPr lang="en-US" sz="2400" b="0" strike="noStrike" spc="-1" dirty="0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pos="449280" algn="l"/>
              </a:tabLst>
            </a:pPr>
            <a:r>
              <a:rPr lang="nb-NO" sz="2400" b="0" strike="noStrike" spc="-1" dirty="0">
                <a:solidFill>
                  <a:srgbClr val="083039"/>
                </a:solidFill>
                <a:latin typeface="Calibri"/>
                <a:ea typeface="Calibri"/>
              </a:rPr>
              <a:t>Hopperen brakk to ribbein og ble hentet av ambulanse.</a:t>
            </a:r>
            <a:endParaRPr lang="en-US" sz="2400" b="0" strike="noStrike" spc="-1" dirty="0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pos="449280" algn="l"/>
              </a:tabLst>
            </a:pPr>
            <a:endParaRPr lang="en-US" sz="2400" b="0" strike="noStrike" spc="-1" dirty="0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pos="449280" algn="l"/>
              </a:tabLst>
            </a:pPr>
            <a:endParaRPr lang="en-US" sz="24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4" name="Tittel 1"/>
          <p:cNvSpPr/>
          <p:nvPr/>
        </p:nvSpPr>
        <p:spPr>
          <a:xfrm>
            <a:off x="2423520" y="190080"/>
            <a:ext cx="5040360" cy="997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</a:pPr>
            <a:r>
              <a:rPr lang="nb-NO" sz="4800" b="0" strike="noStrike" spc="-1">
                <a:solidFill>
                  <a:srgbClr val="083039"/>
                </a:solidFill>
                <a:latin typeface="Arial Black"/>
                <a:ea typeface="Arial Black"/>
              </a:rPr>
              <a:t>Hendelser</a:t>
            </a:r>
            <a:endParaRPr lang="en-US" sz="4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6" name="TekstSylinder 1"/>
          <p:cNvSpPr/>
          <p:nvPr/>
        </p:nvSpPr>
        <p:spPr>
          <a:xfrm>
            <a:off x="6095880" y="5314090"/>
            <a:ext cx="5250600" cy="30777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horzOverflow="overflow" numCol="1" spc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nb-NO" sz="1400" b="0" strike="noStrike" spc="-1" dirty="0">
                <a:solidFill>
                  <a:srgbClr val="000000"/>
                </a:solidFill>
                <a:latin typeface="Arial"/>
                <a:ea typeface="Arial"/>
                <a:hlinkClick r:id="rId3"/>
              </a:rPr>
              <a:t>Video – trykk her </a:t>
            </a:r>
            <a:endParaRPr lang="en-US" sz="14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7" name="TekstSylinder 3"/>
          <p:cNvSpPr/>
          <p:nvPr/>
        </p:nvSpPr>
        <p:spPr>
          <a:xfrm>
            <a:off x="309960" y="5564160"/>
            <a:ext cx="6897600" cy="456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horzOverflow="overflow" numCol="1" spc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nb-NO" sz="2400" b="0" i="1" strike="noStrike" spc="-1">
                <a:solidFill>
                  <a:srgbClr val="000000"/>
                </a:solidFill>
                <a:latin typeface="Calibri"/>
                <a:ea typeface="Arial"/>
              </a:rPr>
              <a:t>Kunnskaper, ferdigheter eller holdninger?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" name="Bilde 2">
            <a:hlinkClick r:id="rId3"/>
            <a:extLst>
              <a:ext uri="{FF2B5EF4-FFF2-40B4-BE49-F238E27FC236}">
                <a16:creationId xmlns:a16="http://schemas.microsoft.com/office/drawing/2014/main" id="{92480E8B-FAEE-A009-6710-4A894B3A5E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2480" y="1637587"/>
            <a:ext cx="6096000" cy="3476625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Tittel 1"/>
          <p:cNvSpPr/>
          <p:nvPr/>
        </p:nvSpPr>
        <p:spPr>
          <a:xfrm>
            <a:off x="2423520" y="190080"/>
            <a:ext cx="5040360" cy="997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</a:pPr>
            <a:r>
              <a:rPr lang="nb-NO" sz="4800" b="0" strike="noStrike" spc="-1">
                <a:solidFill>
                  <a:srgbClr val="083039"/>
                </a:solidFill>
                <a:latin typeface="Arial Black"/>
                <a:ea typeface="Arial Black"/>
              </a:rPr>
              <a:t>Hendelser</a:t>
            </a:r>
            <a:endParaRPr lang="en-US" sz="4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9" name="Rectangle 2"/>
          <p:cNvSpPr/>
          <p:nvPr/>
        </p:nvSpPr>
        <p:spPr>
          <a:xfrm>
            <a:off x="299520" y="1342800"/>
            <a:ext cx="11593080" cy="456480"/>
          </a:xfrm>
          <a:prstGeom prst="rect">
            <a:avLst/>
          </a:prstGeom>
          <a:noFill/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numCol="1" spcCol="0" anchor="ctr">
            <a:spAutoFit/>
          </a:bodyPr>
          <a:lstStyle/>
          <a:p>
            <a:pPr defTabSz="914400">
              <a:lnSpc>
                <a:spcPct val="100000"/>
              </a:lnSpc>
              <a:tabLst>
                <a:tab pos="449280" algn="l"/>
              </a:tabLst>
            </a:pPr>
            <a:r>
              <a:rPr lang="nb-NO" sz="2400" b="1" strike="noStrike" spc="-1">
                <a:solidFill>
                  <a:srgbClr val="083039"/>
                </a:solidFill>
                <a:latin typeface="Calibri"/>
                <a:ea typeface="Calibri"/>
              </a:rPr>
              <a:t>Trekkhøyde + regelverk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0" name="TekstSylinder 3"/>
          <p:cNvSpPr/>
          <p:nvPr/>
        </p:nvSpPr>
        <p:spPr>
          <a:xfrm>
            <a:off x="315000" y="1802520"/>
            <a:ext cx="10685520" cy="4113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nb-NO" sz="2400" b="0" strike="noStrike" spc="-1">
                <a:solidFill>
                  <a:srgbClr val="000000"/>
                </a:solidFill>
                <a:latin typeface="Arial"/>
                <a:ea typeface="Arial"/>
              </a:rPr>
              <a:t>Under en FS-utsjekk er hopperen ikke høydebevisst og trekker hovedskjerm i 2300 fot. I samtale med vedkommende etter hoppet viser hopperen liten forståelse for alvoret i situasjonen og argumenterer for at dette er en ok handling. 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nb-NO" sz="2400" b="0" strike="noStrike" spc="-1">
                <a:solidFill>
                  <a:srgbClr val="000000"/>
                </a:solidFill>
                <a:latin typeface="Arial"/>
                <a:ea typeface="Arial"/>
              </a:rPr>
              <a:t>Tidligere i uken har hopperen forsøkt å unnlate påbudt bruk av flytevest og egnet bekledning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nb-NO" sz="2400" b="0" strike="noStrike" spc="-1">
                <a:solidFill>
                  <a:srgbClr val="000000"/>
                </a:solidFill>
                <a:latin typeface="Arial"/>
                <a:ea typeface="Arial"/>
              </a:rPr>
              <a:t>50 hopp, 3 år i sporten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nb-NO" sz="2400" b="0" strike="noStrike" spc="-1">
                <a:solidFill>
                  <a:srgbClr val="000000"/>
                </a:solidFill>
                <a:latin typeface="Arial"/>
                <a:ea typeface="Arial"/>
              </a:rPr>
              <a:t>FU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1" name="TekstSylinder 1"/>
          <p:cNvSpPr/>
          <p:nvPr/>
        </p:nvSpPr>
        <p:spPr>
          <a:xfrm>
            <a:off x="6711120" y="5577120"/>
            <a:ext cx="6897600" cy="456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horzOverflow="overflow" numCol="1" spc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nb-NO" sz="2400" b="0" i="1" strike="noStrike" spc="-1">
                <a:solidFill>
                  <a:srgbClr val="000000"/>
                </a:solidFill>
                <a:latin typeface="Calibri"/>
                <a:ea typeface="Arial"/>
              </a:rPr>
              <a:t>Kunnskaper, ferdigheter eller holdninger?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3143520" y="689400"/>
            <a:ext cx="5040360" cy="99756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ctr">
            <a:noAutofit/>
          </a:bodyPr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nb-NO" sz="4800" b="0" strike="noStrike" spc="-1">
                <a:solidFill>
                  <a:srgbClr val="083039"/>
                </a:solidFill>
                <a:latin typeface="Arial Black"/>
                <a:ea typeface="Arial Black"/>
              </a:rPr>
              <a:t>Innhold</a:t>
            </a:r>
            <a:endParaRPr lang="en-US" sz="4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1" name="PlaceHolder 2"/>
          <p:cNvSpPr>
            <a:spLocks noGrp="1"/>
          </p:cNvSpPr>
          <p:nvPr>
            <p:ph/>
          </p:nvPr>
        </p:nvSpPr>
        <p:spPr>
          <a:xfrm>
            <a:off x="1703520" y="1845000"/>
            <a:ext cx="6985080" cy="411588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nb-NO" sz="2800" b="0" strike="noStrike" spc="-1">
                <a:solidFill>
                  <a:srgbClr val="083039"/>
                </a:solidFill>
                <a:latin typeface="Calibri"/>
                <a:ea typeface="Calibri"/>
              </a:rPr>
              <a:t>Krav, plikter og rettigheter</a:t>
            </a: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nb-NO" sz="2800" b="0" strike="noStrike" spc="-1">
                <a:solidFill>
                  <a:srgbClr val="083039"/>
                </a:solidFill>
                <a:latin typeface="Calibri"/>
                <a:ea typeface="Calibri"/>
              </a:rPr>
              <a:t>Sikkerhet</a:t>
            </a: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nb-NO" sz="2800" b="0" strike="noStrike" spc="-1">
                <a:solidFill>
                  <a:srgbClr val="083039"/>
                </a:solidFill>
                <a:latin typeface="Calibri"/>
                <a:ea typeface="Calibri"/>
              </a:rPr>
              <a:t>Organisasjon</a:t>
            </a: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nb-NO" sz="2800" b="0" strike="noStrike" spc="-1">
                <a:solidFill>
                  <a:srgbClr val="083039"/>
                </a:solidFill>
                <a:latin typeface="Calibri"/>
                <a:ea typeface="Calibri"/>
              </a:rPr>
              <a:t>Utstyr m/demonstrasjon </a:t>
            </a: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nb-NO" sz="2800" b="0" strike="noStrike" spc="-1">
                <a:solidFill>
                  <a:srgbClr val="083039"/>
                </a:solidFill>
                <a:latin typeface="Calibri"/>
                <a:ea typeface="Calibri"/>
              </a:rPr>
              <a:t>Veien videre</a:t>
            </a: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nb-NO" sz="2800" b="0" strike="noStrike" spc="-1">
                <a:solidFill>
                  <a:srgbClr val="083039"/>
                </a:solidFill>
                <a:latin typeface="Calibri"/>
                <a:ea typeface="Calibri"/>
              </a:rPr>
              <a:t>Skjermflyving</a:t>
            </a: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nb-NO" sz="2800" b="0" strike="noStrike" spc="-1">
                <a:solidFill>
                  <a:srgbClr val="083039"/>
                </a:solidFill>
                <a:latin typeface="Calibri"/>
                <a:ea typeface="Calibri"/>
              </a:rPr>
              <a:t>Hendelser og diskusjon</a:t>
            </a: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Rectangle 4"/>
          <p:cNvSpPr/>
          <p:nvPr/>
        </p:nvSpPr>
        <p:spPr>
          <a:xfrm>
            <a:off x="119160" y="1105200"/>
            <a:ext cx="10440720" cy="4968000"/>
          </a:xfrm>
          <a:prstGeom prst="rect">
            <a:avLst/>
          </a:prstGeom>
          <a:noFill/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numCol="1" spcCol="0" anchor="ctr">
            <a:spAutoFit/>
          </a:bodyPr>
          <a:lstStyle/>
          <a:p>
            <a:pPr defTabSz="914400">
              <a:lnSpc>
                <a:spcPct val="100000"/>
              </a:lnSpc>
              <a:tabLst>
                <a:tab pos="449280" algn="l"/>
              </a:tabLst>
            </a:pPr>
            <a:r>
              <a:rPr lang="nb-NO" sz="2800" b="1" strike="noStrike" spc="-1" dirty="0">
                <a:solidFill>
                  <a:srgbClr val="083039"/>
                </a:solidFill>
                <a:latin typeface="Calibri"/>
                <a:ea typeface="Calibri"/>
              </a:rPr>
              <a:t>Høydebevissthet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pos="449280" algn="l"/>
              </a:tabLst>
            </a:pPr>
            <a:endParaRPr lang="en-US" sz="2000" b="0" strike="noStrike" spc="-1" dirty="0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pos="449280" algn="l"/>
              </a:tabLst>
            </a:pPr>
            <a:r>
              <a:rPr lang="nb-NO" sz="2400" b="0" strike="noStrike" spc="-1" dirty="0">
                <a:solidFill>
                  <a:srgbClr val="083039"/>
                </a:solidFill>
                <a:latin typeface="Calibri"/>
                <a:ea typeface="Calibri"/>
              </a:rPr>
              <a:t>3 hoppere i </a:t>
            </a:r>
            <a:r>
              <a:rPr lang="nb-NO" sz="2400" b="0" strike="noStrike" spc="-1" dirty="0" err="1">
                <a:solidFill>
                  <a:srgbClr val="083039"/>
                </a:solidFill>
                <a:latin typeface="Calibri"/>
                <a:ea typeface="Calibri"/>
              </a:rPr>
              <a:t>tracking</a:t>
            </a:r>
            <a:r>
              <a:rPr lang="nb-NO" sz="2400" b="0" strike="noStrike" spc="-1" dirty="0">
                <a:solidFill>
                  <a:srgbClr val="083039"/>
                </a:solidFill>
                <a:latin typeface="Calibri"/>
                <a:ea typeface="Calibri"/>
              </a:rPr>
              <a:t>-gruppe. Den ene benytter lånt hjelm uten dytter. Hopper 1 separerer og trekker i riktig høyde. Hopper 2 og 3 fortsetter </a:t>
            </a:r>
            <a:r>
              <a:rPr lang="nb-NO" sz="2400" b="0" strike="noStrike" spc="-1" dirty="0" err="1">
                <a:solidFill>
                  <a:srgbClr val="083039"/>
                </a:solidFill>
                <a:latin typeface="Calibri"/>
                <a:ea typeface="Calibri"/>
              </a:rPr>
              <a:t>frittfallet</a:t>
            </a:r>
            <a:r>
              <a:rPr lang="nb-NO" sz="2400" b="0" strike="noStrike" spc="-1" dirty="0">
                <a:solidFill>
                  <a:srgbClr val="083039"/>
                </a:solidFill>
                <a:latin typeface="Calibri"/>
                <a:ea typeface="Calibri"/>
              </a:rPr>
              <a:t>. Hopperen med dytter hører den ikke på grunn av høy hastighet. Ingen av de 2 hopperne følger med på høyden. Begge trekker hovedskjerm altfor lavt. Begge hoppere får to skjermer ute. Hos den ene vikler reserven seg inn i hovedskjerm og den andre hopperen får </a:t>
            </a:r>
            <a:r>
              <a:rPr lang="nb-NO" sz="2400" b="0" strike="noStrike" spc="-1" dirty="0" err="1">
                <a:solidFill>
                  <a:srgbClr val="083039"/>
                </a:solidFill>
                <a:latin typeface="Calibri"/>
                <a:ea typeface="Calibri"/>
              </a:rPr>
              <a:t>downplane</a:t>
            </a:r>
            <a:r>
              <a:rPr lang="nb-NO" sz="2400" b="0" strike="noStrike" spc="-1" dirty="0">
                <a:solidFill>
                  <a:srgbClr val="083039"/>
                </a:solidFill>
                <a:latin typeface="Calibri"/>
                <a:ea typeface="Calibri"/>
              </a:rPr>
              <a:t> like over bakken. Begge reddes av trær, med kun mindre skader.</a:t>
            </a:r>
            <a:endParaRPr lang="en-US" sz="2400" b="0" strike="noStrike" spc="-1" dirty="0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pos="449280" algn="l"/>
              </a:tabLst>
            </a:pPr>
            <a:endParaRPr lang="en-US" sz="2400" b="0" strike="noStrike" spc="-1" dirty="0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pos="449280" algn="l"/>
              </a:tabLst>
            </a:pPr>
            <a:r>
              <a:rPr lang="nb-NO" sz="2400" b="0" strike="noStrike" spc="-1" dirty="0" err="1">
                <a:solidFill>
                  <a:srgbClr val="083039"/>
                </a:solidFill>
                <a:latin typeface="Calibri"/>
                <a:ea typeface="Calibri"/>
              </a:rPr>
              <a:t>Cypress</a:t>
            </a:r>
            <a:r>
              <a:rPr lang="nb-NO" sz="2400" b="0" strike="noStrike" spc="-1" dirty="0">
                <a:solidFill>
                  <a:srgbClr val="083039"/>
                </a:solidFill>
                <a:latin typeface="Calibri"/>
                <a:ea typeface="Calibri"/>
              </a:rPr>
              <a:t>-fyring og FU</a:t>
            </a:r>
            <a:endParaRPr lang="en-US" sz="2400" b="0" strike="noStrike" spc="-1" dirty="0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50000"/>
              </a:lnSpc>
              <a:tabLst>
                <a:tab pos="449280" algn="l"/>
              </a:tabLst>
            </a:pPr>
            <a:r>
              <a:rPr lang="nb-NO" sz="2400" b="0" strike="noStrike" spc="-1" dirty="0">
                <a:solidFill>
                  <a:srgbClr val="083039"/>
                </a:solidFill>
                <a:latin typeface="Calibri"/>
                <a:ea typeface="Calibri"/>
              </a:rPr>
              <a:t>Begge hoppere har flere enn 1000 hopp.</a:t>
            </a:r>
            <a:endParaRPr lang="en-US" sz="2400" b="0" strike="noStrike" spc="-1" dirty="0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pos="449280" algn="l"/>
              </a:tabLst>
            </a:pPr>
            <a:endParaRPr lang="en-US" sz="20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3" name="Tittel 1"/>
          <p:cNvSpPr/>
          <p:nvPr/>
        </p:nvSpPr>
        <p:spPr>
          <a:xfrm>
            <a:off x="2423520" y="190080"/>
            <a:ext cx="5040360" cy="997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</a:pPr>
            <a:r>
              <a:rPr lang="nb-NO" sz="4800" b="0" strike="noStrike" spc="-1">
                <a:solidFill>
                  <a:srgbClr val="083039"/>
                </a:solidFill>
                <a:latin typeface="Arial Black"/>
                <a:ea typeface="Arial Black"/>
              </a:rPr>
              <a:t>Hendelser</a:t>
            </a:r>
            <a:endParaRPr lang="en-US" sz="4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5" name="TekstSylinder 1"/>
          <p:cNvSpPr/>
          <p:nvPr/>
        </p:nvSpPr>
        <p:spPr>
          <a:xfrm>
            <a:off x="70920" y="5631480"/>
            <a:ext cx="6897600" cy="456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horzOverflow="overflow" numCol="1" spc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nb-NO" sz="2400" b="0" i="1" strike="noStrike" spc="-1">
                <a:solidFill>
                  <a:srgbClr val="000000"/>
                </a:solidFill>
                <a:latin typeface="Calibri"/>
                <a:ea typeface="Arial"/>
              </a:rPr>
              <a:t>Kunnskaper, ferdigheter eller holdninger?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6" name="TekstSylinder 4"/>
          <p:cNvSpPr/>
          <p:nvPr/>
        </p:nvSpPr>
        <p:spPr>
          <a:xfrm>
            <a:off x="5693790" y="4713709"/>
            <a:ext cx="1622008" cy="27554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nb-NO" sz="1200" b="0" strike="noStrike" spc="-1" dirty="0">
                <a:solidFill>
                  <a:srgbClr val="000000"/>
                </a:solidFill>
                <a:latin typeface="Arial"/>
                <a:ea typeface="Arial"/>
                <a:hlinkClick r:id="rId2"/>
              </a:rPr>
              <a:t>Video – trykk her</a:t>
            </a:r>
            <a:endParaRPr lang="en-US" sz="12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" name="Bilde 2">
            <a:hlinkClick r:id="rId2"/>
            <a:extLst>
              <a:ext uri="{FF2B5EF4-FFF2-40B4-BE49-F238E27FC236}">
                <a16:creationId xmlns:a16="http://schemas.microsoft.com/office/drawing/2014/main" id="{BC9AE54D-FD5C-FAF5-860C-2B1FAC6CD7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4038" y="4135875"/>
            <a:ext cx="3057525" cy="1724025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Rectangle 4"/>
          <p:cNvSpPr/>
          <p:nvPr/>
        </p:nvSpPr>
        <p:spPr>
          <a:xfrm>
            <a:off x="331920" y="1483560"/>
            <a:ext cx="12072240" cy="456480"/>
          </a:xfrm>
          <a:prstGeom prst="rect">
            <a:avLst/>
          </a:prstGeom>
          <a:noFill/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numCol="1" spcCol="0" anchor="ctr">
            <a:spAutoFit/>
          </a:bodyPr>
          <a:lstStyle/>
          <a:p>
            <a:pPr defTabSz="914400">
              <a:lnSpc>
                <a:spcPct val="100000"/>
              </a:lnSpc>
              <a:tabLst>
                <a:tab pos="449280" algn="l"/>
              </a:tabLst>
            </a:pPr>
            <a:r>
              <a:rPr lang="nb-NO" sz="2400" b="1" strike="noStrike" spc="-1">
                <a:solidFill>
                  <a:srgbClr val="000000"/>
                </a:solidFill>
                <a:latin typeface="Arial"/>
                <a:ea typeface="Arial"/>
              </a:rPr>
              <a:t>Feil lukking av container, ikke fullført nødprosedyre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8" name="Tittel 1"/>
          <p:cNvSpPr/>
          <p:nvPr/>
        </p:nvSpPr>
        <p:spPr>
          <a:xfrm>
            <a:off x="2423520" y="190080"/>
            <a:ext cx="5040360" cy="997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</a:pPr>
            <a:r>
              <a:rPr lang="nb-NO" sz="4800" b="0" strike="noStrike" spc="-1">
                <a:solidFill>
                  <a:srgbClr val="083039"/>
                </a:solidFill>
                <a:latin typeface="Arial Black"/>
                <a:ea typeface="Arial Black"/>
              </a:rPr>
              <a:t>Hendelser</a:t>
            </a:r>
            <a:endParaRPr lang="en-US" sz="4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9" name="TekstSylinder 1"/>
          <p:cNvSpPr/>
          <p:nvPr/>
        </p:nvSpPr>
        <p:spPr>
          <a:xfrm>
            <a:off x="335520" y="2133000"/>
            <a:ext cx="11593080" cy="4541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spAutoFit/>
          </a:bodyPr>
          <a:lstStyle/>
          <a:p>
            <a:pPr>
              <a:lnSpc>
                <a:spcPct val="100000"/>
              </a:lnSpc>
            </a:pPr>
            <a:r>
              <a:rPr lang="nb-NO" sz="2400" b="0" strike="noStrike" spc="-1">
                <a:solidFill>
                  <a:srgbClr val="000000"/>
                </a:solidFill>
                <a:latin typeface="Arial"/>
                <a:ea typeface="Arial"/>
              </a:rPr>
              <a:t>Hopper utfører et tracking-hopp med lånt utstyr som han har pakket selv. Hopper trekker skjerm i vanlig høyde, men containeren åpner ikke pga feil ruting av pilotbånd. Nødåpner aktiverer, men reserveskjermen rekker ikke åpne fullstendig pga høydeforskjell i terrenget.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nb-NO" sz="2400" b="0" strike="noStrike" spc="-1">
                <a:solidFill>
                  <a:srgbClr val="000000"/>
                </a:solidFill>
                <a:latin typeface="Arial"/>
                <a:ea typeface="Arial"/>
              </a:rPr>
              <a:t>Hopperen blir funnet med reservehåndtaket på plass i riggen.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nb-NO" sz="2400" b="0" strike="noStrike" spc="-1">
                <a:solidFill>
                  <a:srgbClr val="000000"/>
                </a:solidFill>
                <a:latin typeface="Arial"/>
                <a:ea typeface="Arial"/>
              </a:rPr>
              <a:t>Død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nb-NO" sz="2400" b="0" strike="noStrike" spc="-1">
                <a:solidFill>
                  <a:srgbClr val="000000"/>
                </a:solidFill>
                <a:latin typeface="Arial"/>
                <a:ea typeface="Arial"/>
              </a:rPr>
              <a:t>A-lisens, 48 hopp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0" name="TekstSylinder 2"/>
          <p:cNvSpPr/>
          <p:nvPr/>
        </p:nvSpPr>
        <p:spPr>
          <a:xfrm>
            <a:off x="6575040" y="5559120"/>
            <a:ext cx="6897600" cy="456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horzOverflow="overflow" numCol="1" spc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nb-NO" sz="2400" b="0" i="1" strike="noStrike" spc="-1">
                <a:solidFill>
                  <a:srgbClr val="000000"/>
                </a:solidFill>
                <a:latin typeface="Calibri"/>
                <a:ea typeface="Arial"/>
              </a:rPr>
              <a:t>Kunnskaper, ferdigheter eller holdninger?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Shape 166"/>
          <p:cNvSpPr/>
          <p:nvPr/>
        </p:nvSpPr>
        <p:spPr>
          <a:xfrm>
            <a:off x="-2328840" y="2205000"/>
            <a:ext cx="12648240" cy="2448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x-none" sz="4000" b="0" i="1" strike="noStrike" spc="-1">
                <a:solidFill>
                  <a:srgbClr val="083039"/>
                </a:solidFill>
                <a:latin typeface="Calibri"/>
                <a:ea typeface="Calibri"/>
              </a:rPr>
              <a:t>Den som tror</a:t>
            </a:r>
            <a:r>
              <a:rPr lang="nb-NO" sz="4000" b="0" i="1" strike="noStrike" spc="-1">
                <a:solidFill>
                  <a:srgbClr val="083039"/>
                </a:solidFill>
                <a:latin typeface="Calibri"/>
                <a:ea typeface="Calibri"/>
              </a:rPr>
              <a:t> </a:t>
            </a:r>
            <a:r>
              <a:rPr lang="x-none" sz="4000" b="0" i="1" strike="noStrike" spc="-1">
                <a:solidFill>
                  <a:srgbClr val="083039"/>
                </a:solidFill>
                <a:latin typeface="Calibri"/>
                <a:ea typeface="Calibri"/>
              </a:rPr>
              <a:t>han er ferdig utlært</a:t>
            </a: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x-none" sz="4000" b="0" i="1" strike="noStrike" spc="-1">
                <a:solidFill>
                  <a:srgbClr val="083039"/>
                </a:solidFill>
                <a:latin typeface="Calibri"/>
                <a:ea typeface="Calibri"/>
              </a:rPr>
              <a:t>er ikke utlært,</a:t>
            </a:r>
            <a:r>
              <a:rPr lang="nb-NO" sz="4000" b="0" i="1" strike="noStrike" spc="-1">
                <a:solidFill>
                  <a:srgbClr val="083039"/>
                </a:solidFill>
                <a:latin typeface="Calibri"/>
                <a:ea typeface="Calibri"/>
              </a:rPr>
              <a:t> </a:t>
            </a:r>
            <a:r>
              <a:rPr lang="x-none" sz="4000" b="0" i="1" strike="noStrike" spc="-1">
                <a:solidFill>
                  <a:srgbClr val="083039"/>
                </a:solidFill>
                <a:latin typeface="Calibri"/>
                <a:ea typeface="Calibri"/>
              </a:rPr>
              <a:t>men ferdig</a:t>
            </a:r>
            <a:r>
              <a:rPr lang="nb-NO" sz="4000" b="0" i="1" strike="noStrike" spc="-1">
                <a:solidFill>
                  <a:srgbClr val="083039"/>
                </a:solidFill>
                <a:latin typeface="Calibri"/>
                <a:ea typeface="Calibri"/>
              </a:rPr>
              <a:t>.</a:t>
            </a: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2" name="Tittel 1"/>
          <p:cNvSpPr/>
          <p:nvPr/>
        </p:nvSpPr>
        <p:spPr>
          <a:xfrm>
            <a:off x="2423520" y="190080"/>
            <a:ext cx="5040360" cy="997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</a:pPr>
            <a:r>
              <a:rPr lang="nb-NO" sz="4800" b="0" strike="noStrike" spc="-1">
                <a:solidFill>
                  <a:srgbClr val="083039"/>
                </a:solidFill>
                <a:latin typeface="Arial Black"/>
                <a:ea typeface="Arial Black"/>
              </a:rPr>
              <a:t>Hendelser</a:t>
            </a:r>
            <a:endParaRPr lang="en-US" sz="4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Rectangle 4"/>
          <p:cNvSpPr/>
          <p:nvPr/>
        </p:nvSpPr>
        <p:spPr>
          <a:xfrm>
            <a:off x="-672840" y="2064240"/>
            <a:ext cx="12072240" cy="639360"/>
          </a:xfrm>
          <a:prstGeom prst="rect">
            <a:avLst/>
          </a:prstGeom>
          <a:noFill/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numCol="1" spcCol="0" anchor="ctr">
            <a:spAutoFit/>
          </a:bodyPr>
          <a:lstStyle/>
          <a:p>
            <a:pPr algn="ctr" defTabSz="914400">
              <a:lnSpc>
                <a:spcPct val="100000"/>
              </a:lnSpc>
              <a:tabLst>
                <a:tab pos="449280" algn="l"/>
              </a:tabLst>
            </a:pPr>
            <a:r>
              <a:rPr lang="nb-NO" sz="3600" b="1" strike="noStrike" spc="-1">
                <a:solidFill>
                  <a:srgbClr val="083039"/>
                </a:solidFill>
                <a:latin typeface="Calibri"/>
                <a:ea typeface="Calibri"/>
              </a:rPr>
              <a:t>Diskusjon</a:t>
            </a:r>
            <a:endParaRPr lang="en-US" sz="3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4" name="Tittel 1"/>
          <p:cNvSpPr/>
          <p:nvPr/>
        </p:nvSpPr>
        <p:spPr>
          <a:xfrm>
            <a:off x="2843280" y="332640"/>
            <a:ext cx="5040360" cy="997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</a:pPr>
            <a:r>
              <a:rPr lang="nb-NO" sz="4800" b="0" strike="noStrike" spc="-1">
                <a:solidFill>
                  <a:srgbClr val="083039"/>
                </a:solidFill>
                <a:latin typeface="Arial Black"/>
                <a:ea typeface="Arial Black"/>
              </a:rPr>
              <a:t>Case</a:t>
            </a:r>
            <a:endParaRPr lang="en-US" sz="4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PlaceHolder 1"/>
          <p:cNvSpPr>
            <a:spLocks noGrp="1"/>
          </p:cNvSpPr>
          <p:nvPr>
            <p:ph/>
          </p:nvPr>
        </p:nvSpPr>
        <p:spPr>
          <a:xfrm>
            <a:off x="838080" y="1253160"/>
            <a:ext cx="4681440" cy="435096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Autofit/>
          </a:bodyPr>
          <a:lstStyle/>
          <a:p>
            <a:pPr marL="177840" indent="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  <a:p>
            <a:pPr marL="177840" indent="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nb-NO" sz="1800" b="1" strike="noStrike" spc="-1">
                <a:solidFill>
                  <a:srgbClr val="000000"/>
                </a:solidFill>
                <a:latin typeface="Arial"/>
                <a:ea typeface="Arial"/>
              </a:rPr>
              <a:t>Brief: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  <a:p>
            <a:pPr marL="177840" indent="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nb-NO" sz="1400" b="0" strike="noStrike" spc="-1">
                <a:solidFill>
                  <a:srgbClr val="000000"/>
                </a:solidFill>
                <a:latin typeface="Arial"/>
                <a:ea typeface="Arial"/>
              </a:rPr>
              <a:t>Krav: A-lisens</a:t>
            </a: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  <a:p>
            <a:pPr marL="177840" indent="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nb-NO" sz="1400" b="0" strike="noStrike" spc="-1">
                <a:solidFill>
                  <a:srgbClr val="000000"/>
                </a:solidFill>
                <a:latin typeface="Arial"/>
                <a:ea typeface="Arial"/>
              </a:rPr>
              <a:t>Flytevest påbudt</a:t>
            </a: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  <a:p>
            <a:pPr marL="177840" indent="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nb-NO" sz="1400" b="0" strike="noStrike" spc="-1">
                <a:solidFill>
                  <a:srgbClr val="000000"/>
                </a:solidFill>
                <a:latin typeface="Arial"/>
                <a:ea typeface="Arial"/>
              </a:rPr>
              <a:t>Venstremønster</a:t>
            </a: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  <a:p>
            <a:pPr marL="177840" indent="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nb-NO" sz="1400" b="0" strike="noStrike" spc="-1">
                <a:solidFill>
                  <a:srgbClr val="000000"/>
                </a:solidFill>
                <a:latin typeface="Arial"/>
                <a:ea typeface="Arial"/>
              </a:rPr>
              <a:t>Høydeforskjell: - 100 fot (lavere)</a:t>
            </a: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  <a:p>
            <a:pPr marL="177840" indent="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nb-NO" sz="1400" b="0" strike="noStrike" spc="-1">
                <a:solidFill>
                  <a:srgbClr val="000000"/>
                </a:solidFill>
                <a:latin typeface="Arial"/>
                <a:ea typeface="Arial"/>
              </a:rPr>
              <a:t>Landingsplass: Fotballbane (eller grusbane)</a:t>
            </a: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  <a:p>
            <a:pPr marL="177840" indent="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nb-NO" sz="1400" b="0" strike="noStrike" spc="-1">
                <a:solidFill>
                  <a:srgbClr val="000000"/>
                </a:solidFill>
                <a:latin typeface="Arial"/>
                <a:ea typeface="Arial"/>
              </a:rPr>
              <a:t>Utfordringer: Vei, trær og elv.</a:t>
            </a: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  <a:p>
            <a:pPr marL="177840" indent="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nb-NO" sz="1400" b="0" strike="noStrike" spc="-1">
                <a:solidFill>
                  <a:srgbClr val="000000"/>
                </a:solidFill>
                <a:latin typeface="Arial"/>
                <a:ea typeface="Arial"/>
              </a:rPr>
              <a:t>Exithøyde: 6000 fot</a:t>
            </a: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  <a:p>
            <a:pPr marL="177840" indent="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nb-NO" sz="1400" b="0" strike="noStrike" spc="-1">
                <a:solidFill>
                  <a:srgbClr val="000000"/>
                </a:solidFill>
                <a:latin typeface="Arial"/>
                <a:ea typeface="Arial"/>
              </a:rPr>
              <a:t>Pris: 450 kr (inkl mat)</a:t>
            </a: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  <a:p>
            <a:pPr marL="177840" indent="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  <a:p>
            <a:pPr marL="177840" indent="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nb-NO" sz="1600" b="0" strike="noStrike" spc="-1">
                <a:solidFill>
                  <a:srgbClr val="000000"/>
                </a:solidFill>
                <a:latin typeface="Arial"/>
                <a:ea typeface="Arial"/>
              </a:rPr>
              <a:t>Du har akkurat fått A-lisens og hoppleder sier du kan få være med. </a:t>
            </a:r>
            <a:endParaRPr lang="en-US" sz="1600" b="0" strike="noStrike" spc="-1">
              <a:solidFill>
                <a:srgbClr val="000000"/>
              </a:solidFill>
              <a:latin typeface="Arial"/>
            </a:endParaRPr>
          </a:p>
          <a:p>
            <a:pPr marL="177840" indent="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nb-NO" sz="2000" b="1" strike="noStrike" spc="-1">
                <a:solidFill>
                  <a:srgbClr val="000000"/>
                </a:solidFill>
                <a:latin typeface="Arial"/>
                <a:ea typeface="Arial"/>
              </a:rPr>
              <a:t>Hva gjør du?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6" name="PlaceHolder 2"/>
          <p:cNvSpPr>
            <a:spLocks noGrp="1"/>
          </p:cNvSpPr>
          <p:nvPr>
            <p:ph type="title"/>
          </p:nvPr>
        </p:nvSpPr>
        <p:spPr>
          <a:xfrm>
            <a:off x="1271520" y="2606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ctr">
            <a:noAutofit/>
          </a:bodyPr>
          <a:lstStyle/>
          <a:p>
            <a:pPr marL="177840"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nb-NO" sz="4800" b="1" strike="noStrike" spc="-1">
                <a:solidFill>
                  <a:srgbClr val="000000"/>
                </a:solidFill>
                <a:latin typeface="Arial"/>
                <a:ea typeface="Arial"/>
              </a:rPr>
              <a:t>Velkommen til Mystery Innhopp!</a:t>
            </a:r>
            <a:endParaRPr lang="en-US" sz="4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77" name="Bilde 6"/>
          <p:cNvPicPr/>
          <p:nvPr/>
        </p:nvPicPr>
        <p:blipFill>
          <a:blip r:embed="rId3"/>
          <a:stretch/>
        </p:blipFill>
        <p:spPr>
          <a:xfrm>
            <a:off x="5879880" y="2133000"/>
            <a:ext cx="6135480" cy="345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PlaceHolder 1"/>
          <p:cNvSpPr>
            <a:spLocks noGrp="1"/>
          </p:cNvSpPr>
          <p:nvPr>
            <p:ph/>
          </p:nvPr>
        </p:nvSpPr>
        <p:spPr>
          <a:xfrm>
            <a:off x="839520" y="1253160"/>
            <a:ext cx="4465440" cy="435096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Autofit/>
          </a:bodyPr>
          <a:lstStyle/>
          <a:p>
            <a:pPr marL="177840" indent="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nb-NO" sz="1600" b="0" strike="noStrike" spc="-1">
                <a:solidFill>
                  <a:srgbClr val="000000"/>
                </a:solidFill>
                <a:latin typeface="Arial"/>
                <a:ea typeface="Arial"/>
              </a:rPr>
              <a:t>Har du egentlig fått det du trenger av informasjon for å ta en god avgjørelse?</a:t>
            </a:r>
            <a:endParaRPr lang="en-US" sz="1600" b="0" strike="noStrike" spc="-1">
              <a:solidFill>
                <a:srgbClr val="000000"/>
              </a:solidFill>
              <a:latin typeface="Arial"/>
            </a:endParaRPr>
          </a:p>
          <a:p>
            <a:pPr marL="177840" indent="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en-US" sz="1600" b="0" strike="noStrike" spc="-1">
              <a:solidFill>
                <a:srgbClr val="000000"/>
              </a:solidFill>
              <a:latin typeface="Arial"/>
            </a:endParaRPr>
          </a:p>
          <a:p>
            <a:pPr marL="177840" indent="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nb-NO" sz="1600" b="0" strike="noStrike" spc="-1">
                <a:solidFill>
                  <a:srgbClr val="000000"/>
                </a:solidFill>
                <a:latin typeface="Arial"/>
                <a:ea typeface="Arial"/>
              </a:rPr>
              <a:t>Selv om du </a:t>
            </a:r>
            <a:r>
              <a:rPr lang="nb-NO" sz="1600" b="1" strike="noStrike" spc="-1">
                <a:solidFill>
                  <a:srgbClr val="000000"/>
                </a:solidFill>
                <a:latin typeface="Arial"/>
                <a:ea typeface="Arial"/>
              </a:rPr>
              <a:t>kan</a:t>
            </a:r>
            <a:r>
              <a:rPr lang="nb-NO" sz="1600" b="0" strike="noStrike" spc="-1">
                <a:solidFill>
                  <a:srgbClr val="000000"/>
                </a:solidFill>
                <a:latin typeface="Arial"/>
                <a:ea typeface="Arial"/>
              </a:rPr>
              <a:t> være med, betyr det at du </a:t>
            </a:r>
            <a:r>
              <a:rPr lang="nb-NO" sz="1600" b="1" strike="noStrike" spc="-1">
                <a:solidFill>
                  <a:srgbClr val="000000"/>
                </a:solidFill>
                <a:latin typeface="Arial"/>
                <a:ea typeface="Arial"/>
              </a:rPr>
              <a:t>bør</a:t>
            </a:r>
            <a:r>
              <a:rPr lang="nb-NO" sz="1600" b="0" strike="noStrike" spc="-1">
                <a:solidFill>
                  <a:srgbClr val="000000"/>
                </a:solidFill>
                <a:latin typeface="Arial"/>
                <a:ea typeface="Arial"/>
              </a:rPr>
              <a:t> være med? </a:t>
            </a:r>
            <a:endParaRPr lang="en-US" sz="1600" b="0" strike="noStrike" spc="-1">
              <a:solidFill>
                <a:srgbClr val="000000"/>
              </a:solidFill>
              <a:latin typeface="Arial"/>
            </a:endParaRPr>
          </a:p>
          <a:p>
            <a:pPr marL="177840" indent="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en-US" sz="1600" b="0" strike="noStrike" spc="-1">
              <a:solidFill>
                <a:srgbClr val="000000"/>
              </a:solidFill>
              <a:latin typeface="Arial"/>
            </a:endParaRPr>
          </a:p>
          <a:p>
            <a:pPr marL="177840" indent="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nb-NO" sz="1600" b="0" strike="noStrike" spc="-1">
                <a:solidFill>
                  <a:srgbClr val="000000"/>
                </a:solidFill>
                <a:latin typeface="Arial"/>
                <a:ea typeface="Arial"/>
              </a:rPr>
              <a:t>På dette innhoppet gikk to erfarne hoppere for langt, og landet i myra forbi landingsområdet.</a:t>
            </a:r>
            <a:endParaRPr lang="en-US" sz="1600" b="0" strike="noStrike" spc="-1">
              <a:solidFill>
                <a:srgbClr val="000000"/>
              </a:solidFill>
              <a:latin typeface="Arial"/>
            </a:endParaRPr>
          </a:p>
          <a:p>
            <a:pPr marL="177840" indent="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en-US" sz="1600" b="0" strike="noStrike" spc="-1">
              <a:solidFill>
                <a:srgbClr val="000000"/>
              </a:solidFill>
              <a:latin typeface="Arial"/>
            </a:endParaRPr>
          </a:p>
          <a:p>
            <a:pPr marL="177840" indent="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nb-NO" sz="1600" b="0" strike="noStrike" spc="-1">
                <a:solidFill>
                  <a:srgbClr val="000000"/>
                </a:solidFill>
                <a:latin typeface="Arial"/>
                <a:ea typeface="Arial"/>
              </a:rPr>
              <a:t>Finnes det andre situasjoner det kan være lurt å stå over?</a:t>
            </a:r>
            <a:endParaRPr lang="en-US" sz="1600" b="0" strike="noStrike" spc="-1">
              <a:solidFill>
                <a:srgbClr val="000000"/>
              </a:solidFill>
              <a:latin typeface="Arial"/>
            </a:endParaRPr>
          </a:p>
          <a:p>
            <a:pPr marL="177840" indent="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en-US" sz="1600" b="0" strike="noStrike" spc="-1">
              <a:solidFill>
                <a:srgbClr val="000000"/>
              </a:solidFill>
              <a:latin typeface="Arial"/>
            </a:endParaRPr>
          </a:p>
          <a:p>
            <a:pPr marL="177840" indent="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nb-NO" sz="1600" b="0" i="1" strike="noStrike" spc="-1">
                <a:solidFill>
                  <a:srgbClr val="000000"/>
                </a:solidFill>
                <a:latin typeface="Arial"/>
                <a:ea typeface="Arial"/>
              </a:rPr>
              <a:t>Det er bedre å være på bakken og ønske man var i lufta, enn å være i lufta og ønske at man var på bakken</a:t>
            </a:r>
            <a:endParaRPr lang="en-US" sz="1600" b="0" strike="noStrike" spc="-1">
              <a:solidFill>
                <a:srgbClr val="000000"/>
              </a:solidFill>
              <a:latin typeface="Arial"/>
            </a:endParaRPr>
          </a:p>
          <a:p>
            <a:pPr marL="177840" indent="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en-US" sz="16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79" name="Bilde 3"/>
          <p:cNvPicPr/>
          <p:nvPr/>
        </p:nvPicPr>
        <p:blipFill>
          <a:blip r:embed="rId3"/>
          <a:stretch/>
        </p:blipFill>
        <p:spPr>
          <a:xfrm>
            <a:off x="5447880" y="1556640"/>
            <a:ext cx="6599520" cy="4361760"/>
          </a:xfrm>
          <a:prstGeom prst="rect">
            <a:avLst/>
          </a:prstGeom>
          <a:ln w="0">
            <a:noFill/>
          </a:ln>
        </p:spPr>
      </p:pic>
      <p:sp>
        <p:nvSpPr>
          <p:cNvPr id="280" name="Tittel 1"/>
          <p:cNvSpPr/>
          <p:nvPr/>
        </p:nvSpPr>
        <p:spPr>
          <a:xfrm>
            <a:off x="1271520" y="260640"/>
            <a:ext cx="10515240" cy="1325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marL="177840">
              <a:lnSpc>
                <a:spcPct val="100000"/>
              </a:lnSpc>
              <a:tabLst>
                <a:tab pos="0" algn="l"/>
              </a:tabLst>
            </a:pPr>
            <a:r>
              <a:rPr lang="nb-NO" sz="4800" b="1" strike="noStrike" spc="-1">
                <a:solidFill>
                  <a:srgbClr val="000000"/>
                </a:solidFill>
                <a:latin typeface="Arial"/>
                <a:ea typeface="Arial"/>
              </a:rPr>
              <a:t>Velkommen til Mystery Innhopp!</a:t>
            </a:r>
            <a:endParaRPr lang="en-US" sz="4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hape 171"/>
          <p:cNvSpPr/>
          <p:nvPr/>
        </p:nvSpPr>
        <p:spPr>
          <a:xfrm>
            <a:off x="1190520" y="685800"/>
            <a:ext cx="9934200" cy="5059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50000"/>
              </a:lnSpc>
              <a:tabLst>
                <a:tab pos="0" algn="l"/>
              </a:tabLst>
            </a:pPr>
            <a:r>
              <a:rPr lang="x-none" sz="3200" b="0" strike="noStrike" spc="-1">
                <a:solidFill>
                  <a:srgbClr val="083039"/>
                </a:solidFill>
                <a:latin typeface="Calibri"/>
                <a:ea typeface="Calibri"/>
              </a:rPr>
              <a:t>Du har til nå vært veiledet, kontrollert og inspisert av en instruktør. </a:t>
            </a: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50000"/>
              </a:lnSpc>
              <a:tabLst>
                <a:tab pos="0" algn="l"/>
              </a:tabLst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50000"/>
              </a:lnSpc>
              <a:tabLst>
                <a:tab pos="0" algn="l"/>
              </a:tabLst>
            </a:pPr>
            <a:r>
              <a:rPr lang="x-none" sz="3200" b="0" strike="noStrike" spc="-1">
                <a:solidFill>
                  <a:srgbClr val="083039"/>
                </a:solidFill>
                <a:latin typeface="Calibri"/>
                <a:ea typeface="Calibri"/>
              </a:rPr>
              <a:t>Den tiden er nå over.</a:t>
            </a:r>
            <a:br>
              <a:rPr sz="3200"/>
            </a:br>
            <a:r>
              <a:rPr lang="x-none" sz="3200" b="0" strike="noStrike" spc="-1">
                <a:solidFill>
                  <a:srgbClr val="083039"/>
                </a:solidFill>
                <a:latin typeface="Calibri"/>
                <a:ea typeface="Calibri"/>
              </a:rPr>
              <a:t>Hva innebærer dette?</a:t>
            </a:r>
            <a:br>
              <a:rPr sz="3200"/>
            </a:b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2" name="Tittel 1"/>
          <p:cNvSpPr/>
          <p:nvPr/>
        </p:nvSpPr>
        <p:spPr>
          <a:xfrm>
            <a:off x="2423520" y="190080"/>
            <a:ext cx="5040360" cy="997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</a:pPr>
            <a:r>
              <a:rPr lang="nb-NO" sz="4800" b="0" strike="noStrike" spc="-1">
                <a:solidFill>
                  <a:srgbClr val="083039"/>
                </a:solidFill>
                <a:latin typeface="Arial Black"/>
                <a:ea typeface="Arial Black"/>
              </a:rPr>
              <a:t>Diskusjon</a:t>
            </a:r>
            <a:endParaRPr lang="en-US" sz="4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Shape 251"/>
          <p:cNvSpPr/>
          <p:nvPr/>
        </p:nvSpPr>
        <p:spPr>
          <a:xfrm>
            <a:off x="-672840" y="476640"/>
            <a:ext cx="10191240" cy="1199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nb-NO" sz="34400" b="0" strike="noStrike" spc="-1">
                <a:solidFill>
                  <a:srgbClr val="093039"/>
                </a:solidFill>
                <a:latin typeface="Calibri"/>
                <a:ea typeface="Calibri"/>
              </a:rPr>
              <a:t>  </a:t>
            </a:r>
            <a:r>
              <a:rPr lang="x-none" sz="34400" b="0" strike="noStrike" spc="-1">
                <a:solidFill>
                  <a:srgbClr val="093039"/>
                </a:solidFill>
                <a:latin typeface="Calibri"/>
                <a:ea typeface="Calibri"/>
              </a:rPr>
              <a:t>?</a:t>
            </a:r>
            <a:endParaRPr lang="en-US" sz="344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en-US" sz="11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4" name="Tittel 1"/>
          <p:cNvSpPr/>
          <p:nvPr/>
        </p:nvSpPr>
        <p:spPr>
          <a:xfrm>
            <a:off x="2423520" y="190080"/>
            <a:ext cx="6480360" cy="997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</a:pPr>
            <a:r>
              <a:rPr lang="nb-NO" sz="4800" b="0" strike="noStrike" spc="-1">
                <a:solidFill>
                  <a:srgbClr val="083039"/>
                </a:solidFill>
                <a:latin typeface="Arial Black"/>
                <a:ea typeface="Arial Black"/>
              </a:rPr>
              <a:t>Spørsmål</a:t>
            </a:r>
            <a:endParaRPr lang="en-US" sz="4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6"/>
          <p:cNvSpPr/>
          <p:nvPr/>
        </p:nvSpPr>
        <p:spPr>
          <a:xfrm>
            <a:off x="695520" y="1186560"/>
            <a:ext cx="11313720" cy="4618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>
              <a:lnSpc>
                <a:spcPct val="150000"/>
              </a:lnSpc>
            </a:pPr>
            <a:r>
              <a:rPr lang="x-none" sz="2400" b="0" strike="noStrike" spc="-1">
                <a:solidFill>
                  <a:srgbClr val="083039"/>
                </a:solidFill>
                <a:latin typeface="Calibri"/>
                <a:ea typeface="Calibri"/>
              </a:rPr>
              <a:t>A-lisens gir innehaveren rett til å hoppmestre seg selv på solo fritt fall hopp.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50000"/>
              </a:lnSpc>
            </a:pPr>
            <a:r>
              <a:rPr lang="x-none" sz="2400" b="0" strike="noStrike" spc="-1">
                <a:solidFill>
                  <a:srgbClr val="083039"/>
                </a:solidFill>
                <a:latin typeface="Calibri"/>
                <a:ea typeface="Calibri"/>
              </a:rPr>
              <a:t>A-lisens gir hopperen rett til å hoppe med privateid fallskjermsett</a:t>
            </a:r>
            <a:r>
              <a:rPr lang="nb-NO" sz="2400" b="0" strike="noStrike" spc="-1">
                <a:solidFill>
                  <a:srgbClr val="083039"/>
                </a:solidFill>
                <a:latin typeface="Calibri"/>
                <a:ea typeface="Calibri"/>
              </a:rPr>
              <a:t>.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50000"/>
              </a:lnSpc>
            </a:pPr>
            <a:r>
              <a:rPr lang="x-none" sz="2400" b="0" strike="noStrike" spc="-1">
                <a:solidFill>
                  <a:srgbClr val="083039"/>
                </a:solidFill>
                <a:latin typeface="Calibri"/>
                <a:ea typeface="Calibri"/>
              </a:rPr>
              <a:t>Fornyelseskrav: Gjennomført minimum 20 fallskjermhopp siste kalenderår.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50000"/>
              </a:lnSpc>
            </a:pPr>
            <a:r>
              <a:rPr lang="x-none" sz="2400" b="0" strike="noStrike" spc="-1">
                <a:solidFill>
                  <a:srgbClr val="083039"/>
                </a:solidFill>
                <a:latin typeface="Calibri"/>
                <a:ea typeface="Calibri"/>
              </a:rPr>
              <a:t>Avlagt teoriprøve til A-lisens overfor Instruktør </a:t>
            </a:r>
            <a:r>
              <a:rPr lang="nb-NO" sz="2400" b="0" strike="noStrike" spc="-1">
                <a:solidFill>
                  <a:srgbClr val="083039"/>
                </a:solidFill>
                <a:latin typeface="Calibri"/>
                <a:ea typeface="Calibri"/>
              </a:rPr>
              <a:t>1 eller Instruktør 2 </a:t>
            </a:r>
            <a:r>
              <a:rPr lang="x-none" sz="2400" b="0" strike="noStrike" spc="-1">
                <a:solidFill>
                  <a:srgbClr val="083039"/>
                </a:solidFill>
                <a:latin typeface="Calibri"/>
                <a:ea typeface="Calibri"/>
              </a:rPr>
              <a:t>.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50000"/>
              </a:lnSpc>
            </a:pPr>
            <a:r>
              <a:rPr lang="x-none" sz="2400" b="0" strike="noStrike" spc="-1">
                <a:solidFill>
                  <a:srgbClr val="083039"/>
                </a:solidFill>
                <a:latin typeface="Calibri"/>
                <a:ea typeface="Calibri"/>
              </a:rPr>
              <a:t>Deltatt på A-lisenskurs</a:t>
            </a:r>
            <a:r>
              <a:rPr lang="nb-NO" sz="2400" b="0" strike="noStrike" spc="-1">
                <a:solidFill>
                  <a:srgbClr val="083039"/>
                </a:solidFill>
                <a:latin typeface="Calibri"/>
                <a:ea typeface="Calibri"/>
              </a:rPr>
              <a:t>.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50000"/>
              </a:lnSpc>
            </a:pPr>
            <a:r>
              <a:rPr lang="nb-NO" sz="2400" b="0" strike="noStrike" spc="-1">
                <a:solidFill>
                  <a:srgbClr val="083039"/>
                </a:solidFill>
                <a:latin typeface="Calibri"/>
                <a:ea typeface="Calibri"/>
              </a:rPr>
              <a:t>Gjennomført E-læring: Ren Utøver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50000"/>
              </a:lnSpc>
            </a:pPr>
            <a:r>
              <a:rPr lang="x-none" sz="2400" b="0" strike="noStrike" spc="-1">
                <a:solidFill>
                  <a:srgbClr val="083039"/>
                </a:solidFill>
                <a:latin typeface="Calibri"/>
                <a:ea typeface="Calibri"/>
              </a:rPr>
              <a:t>Gjort nødvendige utsjekkshopp og inneha pakkelisens</a:t>
            </a:r>
            <a:r>
              <a:rPr lang="nb-NO" sz="2400" b="0" strike="noStrike" spc="-1">
                <a:solidFill>
                  <a:srgbClr val="083039"/>
                </a:solidFill>
                <a:latin typeface="Calibri"/>
                <a:ea typeface="Calibri"/>
              </a:rPr>
              <a:t>.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tabLst>
                <a:tab pos="0" algn="l"/>
              </a:tabLst>
            </a:pPr>
            <a:br>
              <a:rPr sz="2400"/>
            </a:br>
            <a:br>
              <a:rPr sz="2400"/>
            </a:br>
            <a:br>
              <a:rPr sz="2400"/>
            </a:b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 marL="343080" indent="-190440">
              <a:lnSpc>
                <a:spcPct val="100000"/>
              </a:lnSpc>
              <a:tabLst>
                <a:tab pos="0" algn="l"/>
              </a:tabLst>
            </a:pP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" name="Tittel 1"/>
          <p:cNvSpPr/>
          <p:nvPr/>
        </p:nvSpPr>
        <p:spPr>
          <a:xfrm>
            <a:off x="2171520" y="188640"/>
            <a:ext cx="7848360" cy="997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x-none" sz="4800" b="1" strike="noStrike" spc="-1">
                <a:solidFill>
                  <a:srgbClr val="083039"/>
                </a:solidFill>
                <a:latin typeface="Arial"/>
                <a:ea typeface="Calibri"/>
              </a:rPr>
              <a:t>Krav, plikter og rettigheter</a:t>
            </a:r>
            <a:endParaRPr lang="en-US" sz="4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x-none" sz="4800" b="1" strike="noStrike" spc="-1">
                <a:solidFill>
                  <a:srgbClr val="083039"/>
                </a:solidFill>
                <a:latin typeface="Arial"/>
                <a:ea typeface="Calibri"/>
              </a:rPr>
              <a:t> </a:t>
            </a:r>
            <a:endParaRPr lang="en-US" sz="4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106"/>
          <p:cNvSpPr/>
          <p:nvPr/>
        </p:nvSpPr>
        <p:spPr>
          <a:xfrm>
            <a:off x="1631520" y="404640"/>
            <a:ext cx="10191240" cy="2088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endParaRPr lang="en-US" sz="23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x-none" sz="2800" b="0" strike="noStrike" spc="-1">
                <a:solidFill>
                  <a:srgbClr val="083039"/>
                </a:solidFill>
                <a:latin typeface="Calibri"/>
                <a:ea typeface="Calibri"/>
              </a:rPr>
              <a:t>HB Vedlegg 4 del 600 (ansvarlig I3 eller høyere)</a:t>
            </a: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nb-NO" sz="2300" b="0" strike="noStrike" spc="-1">
                <a:solidFill>
                  <a:srgbClr val="083039"/>
                </a:solidFill>
                <a:latin typeface="Calibri"/>
                <a:ea typeface="Calibri"/>
              </a:rPr>
              <a:t>a) </a:t>
            </a:r>
            <a:r>
              <a:rPr lang="x-none" sz="2300" b="0" strike="noStrike" spc="-1">
                <a:solidFill>
                  <a:srgbClr val="083039"/>
                </a:solidFill>
                <a:latin typeface="Calibri"/>
                <a:ea typeface="Calibri"/>
              </a:rPr>
              <a:t>Utsjekkshopp 1-3: FS-utsjekk for å ta ut A-lisens (AFF bare 2 hopp)</a:t>
            </a:r>
            <a:endParaRPr lang="en-US" sz="23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nb-NO" sz="2300" b="0" strike="noStrike" spc="-1">
                <a:solidFill>
                  <a:srgbClr val="083039"/>
                </a:solidFill>
                <a:latin typeface="Calibri"/>
                <a:ea typeface="Calibri"/>
              </a:rPr>
              <a:t>b) </a:t>
            </a:r>
            <a:r>
              <a:rPr lang="x-none" sz="2300" b="0" strike="noStrike" spc="-1">
                <a:solidFill>
                  <a:srgbClr val="083039"/>
                </a:solidFill>
                <a:latin typeface="Calibri"/>
                <a:ea typeface="Calibri"/>
              </a:rPr>
              <a:t>Utsjekkshopp 4-5: FS-utsjekk for å ta ut B-lisens</a:t>
            </a:r>
            <a:endParaRPr lang="en-US" sz="23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nb-NO" sz="2300" b="0" strike="noStrike" spc="-1">
                <a:solidFill>
                  <a:srgbClr val="083039"/>
                </a:solidFill>
                <a:latin typeface="Calibri"/>
                <a:ea typeface="Calibri"/>
              </a:rPr>
              <a:t>c) </a:t>
            </a:r>
            <a:r>
              <a:rPr lang="x-none" sz="2300" b="0" strike="noStrike" spc="-1">
                <a:solidFill>
                  <a:srgbClr val="083039"/>
                </a:solidFill>
                <a:latin typeface="Calibri"/>
                <a:ea typeface="Calibri"/>
              </a:rPr>
              <a:t>Utsjekkshopp 6-7: FF-utsjekk for å ta ut B-lisens</a:t>
            </a:r>
            <a:br>
              <a:rPr sz="2300"/>
            </a:br>
            <a:endParaRPr lang="en-US" sz="2300" b="0" strike="noStrike" spc="-1">
              <a:solidFill>
                <a:srgbClr val="000000"/>
              </a:solidFill>
              <a:latin typeface="Arial"/>
            </a:endParaRPr>
          </a:p>
          <a:p>
            <a:pPr marL="343080" indent="-228600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" name="TextBox 1"/>
          <p:cNvSpPr/>
          <p:nvPr/>
        </p:nvSpPr>
        <p:spPr>
          <a:xfrm>
            <a:off x="479520" y="2523960"/>
            <a:ext cx="11712240" cy="3455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x-none" sz="2300" b="0" strike="noStrike" spc="-1">
                <a:solidFill>
                  <a:srgbClr val="083039"/>
                </a:solidFill>
                <a:latin typeface="Calibri"/>
                <a:ea typeface="Calibri"/>
              </a:rPr>
              <a:t>HB pkt</a:t>
            </a:r>
            <a:r>
              <a:rPr lang="nb-NO" sz="2300" b="0" strike="noStrike" spc="-1">
                <a:solidFill>
                  <a:srgbClr val="083039"/>
                </a:solidFill>
                <a:latin typeface="Calibri"/>
                <a:ea typeface="Calibri"/>
              </a:rPr>
              <a:t>.</a:t>
            </a:r>
            <a:r>
              <a:rPr lang="x-none" sz="2300" b="0" strike="noStrike" spc="-1">
                <a:solidFill>
                  <a:srgbClr val="083039"/>
                </a:solidFill>
                <a:latin typeface="Calibri"/>
                <a:ea typeface="Calibri"/>
              </a:rPr>
              <a:t> 307 A-lisens:</a:t>
            </a:r>
            <a:endParaRPr lang="en-US" sz="2300" b="0" strike="noStrike" spc="-1">
              <a:solidFill>
                <a:srgbClr val="000000"/>
              </a:solidFill>
              <a:latin typeface="Arial"/>
            </a:endParaRPr>
          </a:p>
          <a:p>
            <a:pPr marL="800280" lvl="1" indent="-343080">
              <a:lnSpc>
                <a:spcPct val="100000"/>
              </a:lnSpc>
              <a:buClr>
                <a:srgbClr val="083039"/>
              </a:buClr>
              <a:buFont typeface="Wingdings" charset="2"/>
              <a:buChar char=""/>
            </a:pPr>
            <a:r>
              <a:rPr lang="x-none" sz="2300" b="0" strike="noStrike" spc="-1">
                <a:solidFill>
                  <a:srgbClr val="083039"/>
                </a:solidFill>
                <a:latin typeface="Calibri"/>
                <a:ea typeface="Calibri"/>
              </a:rPr>
              <a:t>FS: Tillates å hoppe med maksimum to andre inntil FS-progresjonshopp (se vedlegg 4 til del 600, hopp 4 og 5) er gjennomført. Etter at FS-progresjonshopp er gjennomført tilfredsstillende kan det hoppes større enn 3-manns formasjoner, men da under veiledning/organisering av en instruktør. (instruktøren skal forestå brief og debrief samt være med på hoppet). </a:t>
            </a:r>
            <a:endParaRPr lang="en-US" sz="2300" b="0" strike="noStrike" spc="-1">
              <a:solidFill>
                <a:srgbClr val="000000"/>
              </a:solidFill>
              <a:latin typeface="Arial"/>
            </a:endParaRPr>
          </a:p>
          <a:p>
            <a:pPr marL="457200">
              <a:lnSpc>
                <a:spcPct val="100000"/>
              </a:lnSpc>
            </a:pPr>
            <a:endParaRPr lang="en-US" sz="2300" b="0" strike="noStrike" spc="-1">
              <a:solidFill>
                <a:srgbClr val="000000"/>
              </a:solidFill>
              <a:latin typeface="Arial"/>
            </a:endParaRPr>
          </a:p>
          <a:p>
            <a:pPr marL="800280" lvl="1" indent="-343080">
              <a:lnSpc>
                <a:spcPct val="100000"/>
              </a:lnSpc>
              <a:buClr>
                <a:srgbClr val="083039"/>
              </a:buClr>
              <a:buFont typeface="Wingdings" charset="2"/>
              <a:buChar char=""/>
            </a:pPr>
            <a:r>
              <a:rPr lang="x-none" sz="2300" b="0" strike="noStrike" spc="-1">
                <a:solidFill>
                  <a:srgbClr val="083039"/>
                </a:solidFill>
                <a:latin typeface="Calibri"/>
                <a:ea typeface="Calibri"/>
              </a:rPr>
              <a:t>FF: Etter å ha gjennomført FF-progresjonshopp tilfredsstillende, (se vedlegg 4 til del 600, hopp 6 og 7), tillates det å hoppe sammen med en annen hopper. </a:t>
            </a:r>
            <a:endParaRPr lang="en-US" sz="23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" name="Tittel 1"/>
          <p:cNvSpPr/>
          <p:nvPr/>
        </p:nvSpPr>
        <p:spPr>
          <a:xfrm>
            <a:off x="3575880" y="198720"/>
            <a:ext cx="7848360" cy="997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x-none" sz="2400" b="1" strike="noStrike" spc="-1">
                <a:solidFill>
                  <a:srgbClr val="083039"/>
                </a:solidFill>
                <a:latin typeface="Arial"/>
                <a:ea typeface="Calibri"/>
              </a:rPr>
              <a:t>Krav, plikter og rettigheter</a:t>
            </a:r>
            <a:r>
              <a:rPr lang="nb-NO" sz="2400" b="1" strike="noStrike" spc="-1">
                <a:solidFill>
                  <a:srgbClr val="083039"/>
                </a:solidFill>
                <a:latin typeface="Arial"/>
                <a:ea typeface="Calibri"/>
              </a:rPr>
              <a:t> fortsettelse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12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x-none" sz="2400" b="1" strike="noStrike" spc="-1">
                <a:solidFill>
                  <a:srgbClr val="083039"/>
                </a:solidFill>
                <a:latin typeface="Arial"/>
                <a:ea typeface="Calibri"/>
              </a:rPr>
              <a:t> 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111"/>
          <p:cNvSpPr/>
          <p:nvPr/>
        </p:nvSpPr>
        <p:spPr>
          <a:xfrm>
            <a:off x="623520" y="1628640"/>
            <a:ext cx="7560360" cy="3806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>
              <a:lnSpc>
                <a:spcPct val="100000"/>
              </a:lnSpc>
            </a:pPr>
            <a:r>
              <a:rPr lang="x-none" sz="2800" b="0" strike="noStrike" spc="-1">
                <a:solidFill>
                  <a:srgbClr val="083039"/>
                </a:solidFill>
                <a:latin typeface="Calibri"/>
                <a:ea typeface="Calibri"/>
              </a:rPr>
              <a:t>Tracking: (Kjennskap til Del 100 - vedlegg 3).</a:t>
            </a: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br>
              <a:rPr sz="2800"/>
            </a:br>
            <a:r>
              <a:rPr lang="x-none" sz="2800" b="0" strike="noStrike" spc="-1">
                <a:solidFill>
                  <a:srgbClr val="083039"/>
                </a:solidFill>
                <a:latin typeface="Calibri"/>
                <a:ea typeface="Calibri"/>
              </a:rPr>
              <a:t> </a:t>
            </a: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x-none" sz="2800" b="0" strike="noStrike" spc="-1">
                <a:solidFill>
                  <a:srgbClr val="083039"/>
                </a:solidFill>
                <a:latin typeface="Calibri"/>
                <a:ea typeface="Calibri"/>
              </a:rPr>
              <a:t>Innehaver av gyldig A-lisens gir rettighet til å utføre trackinghopp med inntil én annen hopper etter godkjennelse fra Hoppmester. Èn av de to skal være utpekt leder og skal fly på magen under hele frittfallet. </a:t>
            </a:r>
            <a:br>
              <a:rPr sz="2800"/>
            </a:b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" name="Tittel 1"/>
          <p:cNvSpPr/>
          <p:nvPr/>
        </p:nvSpPr>
        <p:spPr>
          <a:xfrm>
            <a:off x="3575880" y="198720"/>
            <a:ext cx="7848360" cy="997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x-none" sz="2400" b="1" strike="noStrike" spc="-1">
                <a:solidFill>
                  <a:srgbClr val="083039"/>
                </a:solidFill>
                <a:latin typeface="Arial"/>
                <a:ea typeface="Calibri"/>
              </a:rPr>
              <a:t>Krav, plikter og rettigheter</a:t>
            </a:r>
            <a:r>
              <a:rPr lang="nb-NO" sz="2400" b="1" strike="noStrike" spc="-1">
                <a:solidFill>
                  <a:srgbClr val="083039"/>
                </a:solidFill>
                <a:latin typeface="Arial"/>
                <a:ea typeface="Calibri"/>
              </a:rPr>
              <a:t> fortsettelse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12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x-none" sz="2400" b="1" strike="noStrike" spc="-1">
                <a:solidFill>
                  <a:srgbClr val="083039"/>
                </a:solidFill>
                <a:latin typeface="Arial"/>
                <a:ea typeface="Calibri"/>
              </a:rPr>
              <a:t> 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116"/>
          <p:cNvSpPr/>
          <p:nvPr/>
        </p:nvSpPr>
        <p:spPr>
          <a:xfrm>
            <a:off x="767520" y="908640"/>
            <a:ext cx="10191240" cy="4850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x-none" sz="2400" b="0" strike="noStrike" spc="-1">
                <a:solidFill>
                  <a:srgbClr val="083039"/>
                </a:solidFill>
                <a:latin typeface="Calibri"/>
                <a:ea typeface="Calibri"/>
              </a:rPr>
              <a:t>Bruk av narkotiske stoffer og doping aksepteres ikke</a:t>
            </a:r>
            <a:br>
              <a:rPr sz="2400"/>
            </a:b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x-none" sz="2400" b="0" strike="noStrike" spc="-1">
                <a:solidFill>
                  <a:srgbClr val="083039"/>
                </a:solidFill>
                <a:latin typeface="Calibri"/>
                <a:ea typeface="Calibri"/>
              </a:rPr>
              <a:t>NIFs straffebestemmelser i tillegg til norsk lov gjelder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 marL="152280">
              <a:lnSpc>
                <a:spcPct val="100000"/>
              </a:lnSpc>
              <a:tabLst>
                <a:tab pos="0" algn="l"/>
              </a:tabLst>
            </a:pP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 marL="152280">
              <a:lnSpc>
                <a:spcPct val="100000"/>
              </a:lnSpc>
              <a:tabLst>
                <a:tab pos="0" algn="l"/>
              </a:tabLst>
            </a:pPr>
            <a:r>
              <a:rPr lang="x-none" sz="2400" b="0" strike="noStrike" spc="-1">
                <a:solidFill>
                  <a:srgbClr val="083039"/>
                </a:solidFill>
                <a:latin typeface="Calibri"/>
                <a:ea typeface="Calibri"/>
              </a:rPr>
              <a:t>Ethvert klubbmedlem som deltar i praktisk hoppvirksomhet skal kjenne instruksene i håndboka med vedlegg, og rette seg etter disse. Alle har plikt til å si ifra ved regelbrudd.</a:t>
            </a:r>
            <a:br>
              <a:rPr sz="2400"/>
            </a:b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 marL="152280">
              <a:lnSpc>
                <a:spcPct val="100000"/>
              </a:lnSpc>
              <a:tabLst>
                <a:tab pos="0" algn="l"/>
              </a:tabLst>
            </a:pPr>
            <a:r>
              <a:rPr lang="x-none" sz="2400" b="0" strike="noStrike" spc="-1">
                <a:solidFill>
                  <a:srgbClr val="083039"/>
                </a:solidFill>
                <a:latin typeface="Calibri"/>
                <a:ea typeface="Calibri"/>
              </a:rPr>
              <a:t>Hopping med kamera tillates ikke før etter 200 hopp, og etter godkjenning av HI.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0" name="Tittel 1"/>
          <p:cNvSpPr/>
          <p:nvPr/>
        </p:nvSpPr>
        <p:spPr>
          <a:xfrm>
            <a:off x="3575880" y="198720"/>
            <a:ext cx="7848360" cy="997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x-none" sz="2400" b="1" strike="noStrike" spc="-1">
                <a:solidFill>
                  <a:srgbClr val="083039"/>
                </a:solidFill>
                <a:latin typeface="Arial"/>
                <a:ea typeface="Calibri"/>
              </a:rPr>
              <a:t>Krav, plikter og rettigheter</a:t>
            </a:r>
            <a:r>
              <a:rPr lang="nb-NO" sz="2400" b="1" strike="noStrike" spc="-1">
                <a:solidFill>
                  <a:srgbClr val="083039"/>
                </a:solidFill>
                <a:latin typeface="Arial"/>
                <a:ea typeface="Calibri"/>
              </a:rPr>
              <a:t> fortsettelse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12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x-none" sz="2400" b="1" strike="noStrike" spc="-1">
                <a:solidFill>
                  <a:srgbClr val="083039"/>
                </a:solidFill>
                <a:latin typeface="Arial"/>
                <a:ea typeface="Calibri"/>
              </a:rPr>
              <a:t> 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26"/>
          <p:cNvSpPr/>
          <p:nvPr/>
        </p:nvSpPr>
        <p:spPr>
          <a:xfrm>
            <a:off x="561600" y="919080"/>
            <a:ext cx="9792720" cy="4752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>
              <a:lnSpc>
                <a:spcPct val="100000"/>
              </a:lnSpc>
            </a:pPr>
            <a:endParaRPr lang="en-US" sz="24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x-none" sz="2400" spc="-1" dirty="0">
                <a:solidFill>
                  <a:srgbClr val="083039"/>
                </a:solidFill>
                <a:latin typeface="Calibri"/>
              </a:rPr>
              <a:t>Sikkerhets- og utdanningskomiteen (SU) utøver overordnet kontroll med all utdanning og praktisk hoppvirksomhet innen F/NLF. </a:t>
            </a:r>
            <a:endParaRPr lang="en-US" sz="2400" spc="-1" dirty="0">
              <a:solidFill>
                <a:srgbClr val="083039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x-none" sz="2400" spc="-1" dirty="0">
                <a:solidFill>
                  <a:srgbClr val="083039"/>
                </a:solidFill>
                <a:latin typeface="Calibri"/>
              </a:rPr>
              <a:t>  </a:t>
            </a:r>
            <a:endParaRPr lang="en-US" sz="2400" spc="-1" dirty="0">
              <a:solidFill>
                <a:srgbClr val="083039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x-none" sz="2400" spc="-1" dirty="0">
                <a:solidFill>
                  <a:srgbClr val="083039"/>
                </a:solidFill>
                <a:latin typeface="Calibri"/>
              </a:rPr>
              <a:t>F/NLFs håndbok fastsetter regler og prosedyrer for</a:t>
            </a:r>
            <a:endParaRPr lang="en-US" sz="2400" spc="-1" dirty="0">
              <a:solidFill>
                <a:srgbClr val="083039"/>
              </a:solidFill>
              <a:latin typeface="Calibri"/>
            </a:endParaRPr>
          </a:p>
          <a:p>
            <a:pPr marL="343080" indent="-343080">
              <a:lnSpc>
                <a:spcPct val="100000"/>
              </a:lnSpc>
              <a:buClr>
                <a:srgbClr val="0000FF"/>
              </a:buClr>
              <a:buFont typeface="Arial"/>
              <a:buChar char="•"/>
            </a:pPr>
            <a:r>
              <a:rPr lang="x-none" sz="2400" spc="-1" dirty="0">
                <a:solidFill>
                  <a:srgbClr val="083039"/>
                </a:solidFill>
                <a:latin typeface="Calibri"/>
              </a:rPr>
              <a:t>Sikkerhet</a:t>
            </a:r>
            <a:endParaRPr lang="en-US" sz="2400" spc="-1" dirty="0">
              <a:solidFill>
                <a:srgbClr val="083039"/>
              </a:solidFill>
              <a:latin typeface="Calibri"/>
            </a:endParaRPr>
          </a:p>
          <a:p>
            <a:pPr marL="343080" indent="-343080">
              <a:lnSpc>
                <a:spcPct val="100000"/>
              </a:lnSpc>
              <a:buClr>
                <a:srgbClr val="0000FF"/>
              </a:buClr>
              <a:buFont typeface="Arial"/>
              <a:buChar char="•"/>
            </a:pPr>
            <a:r>
              <a:rPr lang="x-none" sz="2400" spc="-1" dirty="0">
                <a:solidFill>
                  <a:srgbClr val="083039"/>
                </a:solidFill>
                <a:latin typeface="Calibri"/>
              </a:rPr>
              <a:t>Materiell</a:t>
            </a:r>
            <a:endParaRPr lang="en-US" sz="2400" spc="-1" dirty="0">
              <a:solidFill>
                <a:srgbClr val="083039"/>
              </a:solidFill>
              <a:latin typeface="Calibri"/>
            </a:endParaRPr>
          </a:p>
          <a:p>
            <a:pPr marL="343080" indent="-343080">
              <a:lnSpc>
                <a:spcPct val="100000"/>
              </a:lnSpc>
              <a:buClr>
                <a:srgbClr val="0000FF"/>
              </a:buClr>
              <a:buFont typeface="Arial"/>
              <a:buChar char="•"/>
            </a:pPr>
            <a:r>
              <a:rPr lang="x-none" sz="2400" spc="-1" dirty="0">
                <a:solidFill>
                  <a:srgbClr val="083039"/>
                </a:solidFill>
                <a:latin typeface="Calibri"/>
              </a:rPr>
              <a:t>Operativ virksomhet</a:t>
            </a:r>
            <a:endParaRPr lang="en-US" sz="2400" spc="-1" dirty="0">
              <a:solidFill>
                <a:srgbClr val="083039"/>
              </a:solidFill>
              <a:latin typeface="Calibri"/>
            </a:endParaRPr>
          </a:p>
          <a:p>
            <a:pPr marL="343080" indent="-343080">
              <a:lnSpc>
                <a:spcPct val="100000"/>
              </a:lnSpc>
              <a:buClr>
                <a:srgbClr val="0000FF"/>
              </a:buClr>
              <a:buFont typeface="Arial"/>
              <a:buChar char="•"/>
            </a:pPr>
            <a:r>
              <a:rPr lang="x-none" sz="2400" spc="-1" dirty="0">
                <a:solidFill>
                  <a:srgbClr val="083039"/>
                </a:solidFill>
                <a:latin typeface="Calibri"/>
              </a:rPr>
              <a:t>Utdanning</a:t>
            </a:r>
            <a:endParaRPr lang="en-US" sz="2400" spc="-1" dirty="0">
              <a:solidFill>
                <a:srgbClr val="083039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endParaRPr lang="en-US" sz="2400" spc="-1" dirty="0">
              <a:solidFill>
                <a:srgbClr val="083039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x-none" sz="2400" spc="-1" dirty="0">
                <a:solidFill>
                  <a:srgbClr val="083039"/>
                </a:solidFill>
                <a:latin typeface="Calibri"/>
              </a:rPr>
              <a:t>HI organiserer og har ansvar for all praktisk hopping og utdanning som klubben har driftstillatelse for. </a:t>
            </a:r>
            <a:endParaRPr lang="en-US" sz="2400" spc="-1" dirty="0">
              <a:solidFill>
                <a:srgbClr val="083039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x-none" sz="2400" spc="-1" dirty="0">
                <a:solidFill>
                  <a:srgbClr val="083039"/>
                </a:solidFill>
                <a:latin typeface="Calibri"/>
              </a:rPr>
              <a:t>Lokale bestemmelser gjelder</a:t>
            </a:r>
            <a:r>
              <a:rPr lang="nb-NO" sz="2400" spc="-1" dirty="0">
                <a:solidFill>
                  <a:srgbClr val="083039"/>
                </a:solidFill>
                <a:latin typeface="Calibri"/>
              </a:rPr>
              <a:t> s</a:t>
            </a:r>
            <a:r>
              <a:rPr lang="x-none" sz="2400" spc="-1" dirty="0">
                <a:solidFill>
                  <a:srgbClr val="083039"/>
                </a:solidFill>
                <a:latin typeface="Calibri"/>
              </a:rPr>
              <a:t>om et tillegg til håndboka.</a:t>
            </a:r>
            <a:endParaRPr lang="en-US" sz="2400" spc="-1" dirty="0">
              <a:solidFill>
                <a:srgbClr val="083039"/>
              </a:solidFill>
              <a:latin typeface="Calibri"/>
            </a:endParaRPr>
          </a:p>
        </p:txBody>
      </p:sp>
      <p:sp>
        <p:nvSpPr>
          <p:cNvPr id="102" name="Tittel 1"/>
          <p:cNvSpPr/>
          <p:nvPr/>
        </p:nvSpPr>
        <p:spPr>
          <a:xfrm>
            <a:off x="2423520" y="190080"/>
            <a:ext cx="5040360" cy="997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</a:pPr>
            <a:r>
              <a:rPr lang="nb-NO" sz="4800" b="0" strike="noStrike" spc="-1">
                <a:solidFill>
                  <a:srgbClr val="083039"/>
                </a:solidFill>
                <a:latin typeface="Arial Black"/>
                <a:ea typeface="Arial Black"/>
              </a:rPr>
              <a:t>Sikkerhet</a:t>
            </a:r>
            <a:endParaRPr lang="en-US" sz="4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Tittel 1"/>
          <p:cNvSpPr/>
          <p:nvPr/>
        </p:nvSpPr>
        <p:spPr>
          <a:xfrm>
            <a:off x="1415520" y="188640"/>
            <a:ext cx="9072720" cy="997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</a:pPr>
            <a:r>
              <a:rPr lang="x-none" sz="4800" b="0" strike="noStrike" spc="-1">
                <a:solidFill>
                  <a:srgbClr val="083039"/>
                </a:solidFill>
                <a:latin typeface="Arial Black"/>
                <a:ea typeface="Arial"/>
              </a:rPr>
              <a:t>Håndboka</a:t>
            </a:r>
            <a:endParaRPr lang="en-US" sz="4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" name="Bilde 2">
            <a:hlinkClick r:id="rId2"/>
            <a:extLst>
              <a:ext uri="{FF2B5EF4-FFF2-40B4-BE49-F238E27FC236}">
                <a16:creationId xmlns:a16="http://schemas.microsoft.com/office/drawing/2014/main" id="{10CBEDCA-B4AC-7FFD-6BD4-3C463BF384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7032" y="939981"/>
            <a:ext cx="4949696" cy="4978038"/>
          </a:xfrm>
          <a:prstGeom prst="rect">
            <a:avLst/>
          </a:prstGeom>
        </p:spPr>
      </p:pic>
      <p:sp>
        <p:nvSpPr>
          <p:cNvPr id="106" name="Pil: høyre 4"/>
          <p:cNvSpPr/>
          <p:nvPr/>
        </p:nvSpPr>
        <p:spPr>
          <a:xfrm>
            <a:off x="3328967" y="5504332"/>
            <a:ext cx="980640" cy="48528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5B9BD5"/>
          </a:solidFill>
          <a:ln>
            <a:solidFill>
              <a:srgbClr val="43729D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nb-NO" sz="1400" b="0" strike="noStrike" spc="-1">
              <a:solidFill>
                <a:schemeClr val="lt1"/>
              </a:solidFill>
              <a:latin typeface="Arial"/>
              <a:ea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-t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-t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-t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-t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-t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-t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-t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-t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933</TotalTime>
  <Words>2267</Words>
  <Application>Microsoft Office PowerPoint</Application>
  <PresentationFormat>Widescreen</PresentationFormat>
  <Paragraphs>362</Paragraphs>
  <Slides>37</Slides>
  <Notes>11</Notes>
  <HiddenSlides>0</HiddenSlides>
  <MMClips>0</MMClips>
  <ScaleCrop>false</ScaleCrop>
  <HeadingPairs>
    <vt:vector size="6" baseType="variant">
      <vt:variant>
        <vt:lpstr>Brukte skrifter</vt:lpstr>
      </vt:variant>
      <vt:variant>
        <vt:i4>6</vt:i4>
      </vt:variant>
      <vt:variant>
        <vt:lpstr>Tema</vt:lpstr>
      </vt:variant>
      <vt:variant>
        <vt:i4>11</vt:i4>
      </vt:variant>
      <vt:variant>
        <vt:lpstr>Lysbildetitler</vt:lpstr>
      </vt:variant>
      <vt:variant>
        <vt:i4>37</vt:i4>
      </vt:variant>
    </vt:vector>
  </HeadingPairs>
  <TitlesOfParts>
    <vt:vector size="54" baseType="lpstr">
      <vt:lpstr>Arial</vt:lpstr>
      <vt:lpstr>Arial Black</vt:lpstr>
      <vt:lpstr>Calibri</vt:lpstr>
      <vt:lpstr>Symbol</vt:lpstr>
      <vt:lpstr>Times New Roman</vt:lpstr>
      <vt:lpstr>Wingdings</vt:lpstr>
      <vt:lpstr>Office-tema</vt:lpstr>
      <vt:lpstr>Office-tema</vt:lpstr>
      <vt:lpstr>Office-tema</vt:lpstr>
      <vt:lpstr>Office-tema</vt:lpstr>
      <vt:lpstr>Office-tema</vt:lpstr>
      <vt:lpstr>Office-tema</vt:lpstr>
      <vt:lpstr>Office-tema</vt:lpstr>
      <vt:lpstr>Office-tema</vt:lpstr>
      <vt:lpstr>Office-tema</vt:lpstr>
      <vt:lpstr>Office-tema</vt:lpstr>
      <vt:lpstr>Office-tema</vt:lpstr>
      <vt:lpstr>PowerPoint-presentasjon</vt:lpstr>
      <vt:lpstr>PowerPoint-presentasjon</vt:lpstr>
      <vt:lpstr>Innhold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Observasjonsregistreringssystem (OBSREG)</vt:lpstr>
      <vt:lpstr>Organisasjon og samfunn</vt:lpstr>
      <vt:lpstr>Organisasjon og samfunn</vt:lpstr>
      <vt:lpstr>Organisasjon klubb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Veien videre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Velkommen til Mystery Innhopp!</vt:lpstr>
      <vt:lpstr>PowerPoint-presentasjon</vt:lpstr>
      <vt:lpstr>PowerPoint-presentasjon</vt:lpstr>
      <vt:lpstr>PowerPoint-presentasjon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Lysbilde 1</dc:title>
  <dc:subject/>
  <dc:creator>Hovland sø</dc:creator>
  <dc:description/>
  <cp:lastModifiedBy>Line Loen</cp:lastModifiedBy>
  <cp:revision>442</cp:revision>
  <dcterms:modified xsi:type="dcterms:W3CDTF">2024-03-13T08:44:21Z</dcterms:modified>
  <dc:language>en-US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0x010100AE232CC2B5168246AD90613C7E90A61B</vt:lpwstr>
  </property>
  <property fmtid="{D5CDD505-2E9C-101B-9397-08002B2CF9AE}" pid="3" name="MMClips">
    <vt:i4>2</vt:i4>
  </property>
  <property fmtid="{D5CDD505-2E9C-101B-9397-08002B2CF9AE}" pid="4" name="Notes">
    <vt:i4>30</vt:i4>
  </property>
  <property fmtid="{D5CDD505-2E9C-101B-9397-08002B2CF9AE}" pid="5" name="PresentationFormat">
    <vt:lpwstr>Widescreen</vt:lpwstr>
  </property>
  <property fmtid="{D5CDD505-2E9C-101B-9397-08002B2CF9AE}" pid="6" name="Slides">
    <vt:i4>37</vt:i4>
  </property>
</Properties>
</file>