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5143500" type="screen16x9"/>
  <p:notesSz cx="6858000" cy="9144000"/>
  <p:embeddedFontLst>
    <p:embeddedFont>
      <p:font typeface="Calibri" panose="020F0502020204030204" pitchFamily="34" charset="0"/>
      <p:regular r:id="rId57"/>
      <p:bold r:id="rId58"/>
      <p:italic r:id="rId59"/>
      <p:boldItalic r:id="rId60"/>
    </p:embeddedFont>
    <p:embeddedFont>
      <p:font typeface="Lato" panose="020F0502020204030203" pitchFamily="34" charset="0"/>
      <p:regular r:id="rId61"/>
      <p:bold r:id="rId62"/>
      <p:italic r:id="rId63"/>
      <p:boldItalic r:id="rId64"/>
    </p:embeddedFont>
    <p:embeddedFont>
      <p:font typeface="Raleway"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4" y="3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4.xml"/><Relationship Id="rId7" Type="http://schemas.openxmlformats.org/officeDocument/2006/relationships/slide" Target="slides/slide6.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 name="Google Shape;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dde5a0e40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dde5a0e40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Vi benytter disse fire fasene for å dele inn landingen. Disse fasene benyttes på debrief.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”Vis evt. video.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Forenklet ”debrief liste for Instruktøren”: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Innflyging</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Siste sving?</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Flight cycle?</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Skarp utkikk?</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Teknikk for korrigering?</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Utflating</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Initieringspunkt (Høy/lav) og metode (langsom/rask).</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Armer (tett til kroppen)</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Korrigeringer av retning (blikk, kroppstilling, bein).</a:t>
            </a:r>
            <a:endParaRPr sz="1200">
              <a:solidFill>
                <a:schemeClr val="dk1"/>
              </a:solidFill>
              <a:latin typeface="Calibri"/>
              <a:ea typeface="Calibri"/>
              <a:cs typeface="Calibri"/>
              <a:sym typeface="Calibri"/>
            </a:endParaRPr>
          </a:p>
          <a:p>
            <a:pPr marL="628650" lvl="1"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Swoop</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Korrigeringer av retning (blikk, kroppstilling, bein).</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Armer</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Overkompensering og kontroll</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Hvis filmet fra siden (Går skjermen litt frem igjen må man forvente å bruke flare effekt på å få den tilbake der den var, før man skal bruke enda mer for å få avsluttet helt ut).</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Avslutning</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Tar eleven ut all effekt tilgjengelig?</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Blikk</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Kroppstilling (Overkroppen fremover, landingsstellet under).</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Symmetri? (tar seg for)</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Dropprefleks? </a:t>
            </a:r>
            <a:endParaRPr sz="120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Se gjerne video frem og tilbake flere ganger dersom det trengs. Sørg for at eleven selv forstår hva du forklarer.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Fokuser på å først fikse det som har størst skadepotensial først. (Eks: lav initiering av utflating må tas først, før fokus på å lene seg frem).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dde5a0e40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2dde5a0e40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Diskuter begrepet systemhøyde i debrief sammenheng.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En systemhøyde er fra topp på skjerm til bunn av hopper (eller laveste punkt)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2dde5a0e40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2dde5a0e40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cf04afaf8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cf04afaf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lvl="0" indent="-5715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To personer med samme WL men forskjellig skjermstørrelse vil oppleve svært forskjellige egenskaper.</a:t>
            </a:r>
            <a:endParaRPr sz="1200">
              <a:solidFill>
                <a:schemeClr val="dk1"/>
              </a:solidFill>
              <a:latin typeface="Calibri"/>
              <a:ea typeface="Calibri"/>
              <a:cs typeface="Calibri"/>
              <a:sym typeface="Calibri"/>
            </a:endParaRPr>
          </a:p>
          <a:p>
            <a:pPr marL="571500" lvl="0" indent="-5715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En mindre skjerm vil svinge raskere. En stor årsak til dette er kortere linelengde, og at massen (hopperen) bruker kortere tid på å flytte seg under vingen. Samt at forholdet mellom vingens drag og hopperens masse/drag ikke er proporsjonalt. </a:t>
            </a:r>
            <a:endParaRPr sz="1200">
              <a:solidFill>
                <a:schemeClr val="dk1"/>
              </a:solidFill>
              <a:latin typeface="Calibri"/>
              <a:ea typeface="Calibri"/>
              <a:cs typeface="Calibri"/>
              <a:sym typeface="Calibri"/>
            </a:endParaRPr>
          </a:p>
          <a:p>
            <a:pPr marL="571500" lvl="0" indent="-571500" algn="l" rtl="0">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En mindre skjerm vil stupe mer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Tabellen baserer seg på maksimal exitvekt (hopper inkludert alt utstyr) oppgitt i kg, og antall hopp. Hver kolonne gjelder for exitvekt lavere enn vekten som står angitt. Skjermstørrelse i uthevet skrift angir ”Anbefalt minste skjermstørrelse”. Det kan for mange med fordel benyttes en større skjerm. Det må tas høyde for faktorer som skjermdesign, hopperens ferdigheter, lufttetthet (landingsområdets høyde over havet) og vedlikehold/antall hopp siste år. Skjermstørrelse i parentes angir ”Minste tillatte størrelse”. Hoppere som skal hoppe en mindre hovedskjerm enn ”Anbefalt minste skjermstørrelse” skal gjennomføre en sikkerhetsprat og vurderes av Hovedinstruktør, eller den som HI bemyndiger. Godkjenning skal signeres i loggbok.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dde5a0e40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2dde5a0e40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sz="1200" i="1">
                <a:solidFill>
                  <a:schemeClr val="dk1"/>
                </a:solidFill>
                <a:latin typeface="Calibri"/>
                <a:ea typeface="Calibri"/>
                <a:cs typeface="Calibri"/>
                <a:sym typeface="Calibri"/>
              </a:rPr>
              <a:t>Hvorfor flyr skjermen? Keep it simple</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Fremoverfarten gir undertrykk ovenpå skjermen og suger den opp.</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Fremoverfarten gir overtrykk under skjermen og presser den opp.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dde5a0e40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dde5a0e40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Keep it simple.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Forklar enkelt at begrepet Drag brukes om luftmotstand. La helst være å gå i dybden på alle forskjellige typer motstand som påvirker skjermen (parasitic, indusert osv..), men snakk generelt om den samlede motstanden.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Legg vekt på hvordan systemet beveger seg i ”pitch” aksen avhengig av hvordan vi endrer ”Drag ( Ved å dra ned bremsen)” på skjermen.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Hvorfor bremser skjermen opp mens kroppen fortsetter?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Når Drag på skjermen øker, bremser denne opp mens kroppen fortsetter. Mekanisk bevegelse.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Understrek at det er dette vi gjør når vi flarer for landing.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Følg denne inn i neste slide som omhandler flight cycle.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2e7258496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92e725849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En fallskjerm har en fastsatt trim (ønsket AOA, uten inputs), og vil derfor forsøke å opprettholde sin faste ”fullflight” airspeed (hastighet gjennon luften, avhengig av primærfaktorene nevnt på forrige slide.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Dette gjør skjermen ved å selv regulere pitchvinkel.</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Eksempel: </a:t>
            </a:r>
            <a:endParaRPr sz="1200">
              <a:solidFill>
                <a:schemeClr val="dk1"/>
              </a:solidFill>
              <a:latin typeface="Calibri"/>
              <a:ea typeface="Calibri"/>
              <a:cs typeface="Calibri"/>
              <a:sym typeface="Calibri"/>
            </a:endParaRPr>
          </a:p>
          <a:p>
            <a:pPr marL="457200" lvl="1"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Dersom vi bruker brems, reduserer vi airspeed og skjermen ”pitcher opp”  Når vi da slipper helt opp, vil skjermen gå brattere enn fullflight vinkel for å øke airspeed igjen. </a:t>
            </a:r>
            <a:endParaRPr sz="1200">
              <a:solidFill>
                <a:schemeClr val="dk1"/>
              </a:solidFill>
              <a:latin typeface="Calibri"/>
              <a:ea typeface="Calibri"/>
              <a:cs typeface="Calibri"/>
              <a:sym typeface="Calibri"/>
            </a:endParaRPr>
          </a:p>
          <a:p>
            <a:pPr marL="457200" lvl="1"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På grunn av en viss treghet i hele systemet (bevegelsesenergien) oppnår vi etterhvert en airspeed som er høyere enn ”fullflight”. Da vil skjermen på motsatt vis flate ut for å redusere airspeed ned igjen til ”fullflight”. </a:t>
            </a:r>
            <a:endParaRPr sz="1200">
              <a:solidFill>
                <a:schemeClr val="dk1"/>
              </a:solidFill>
              <a:latin typeface="Calibri"/>
              <a:ea typeface="Calibri"/>
              <a:cs typeface="Calibri"/>
              <a:sym typeface="Calibri"/>
            </a:endParaRPr>
          </a:p>
          <a:p>
            <a:pPr marL="457200" lvl="1"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Dersom vi ikke gjør noen tiltak etter å ha sluppet opp, vil vi få en bølgelignende bane ned mot bakken. Dette kalles for flight cycle. Se neste slide.</a:t>
            </a:r>
            <a:endParaRPr sz="1200">
              <a:solidFill>
                <a:schemeClr val="dk1"/>
              </a:solidFill>
              <a:latin typeface="Calibri"/>
              <a:ea typeface="Calibri"/>
              <a:cs typeface="Calibri"/>
              <a:sym typeface="Calibri"/>
            </a:endParaRPr>
          </a:p>
          <a:p>
            <a:pPr marL="457200" lvl="1"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2e7258496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2e7258496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Eksempel: </a:t>
            </a:r>
            <a:endParaRPr sz="1200">
              <a:solidFill>
                <a:schemeClr val="dk1"/>
              </a:solidFill>
              <a:latin typeface="Calibri"/>
              <a:ea typeface="Calibri"/>
              <a:cs typeface="Calibri"/>
              <a:sym typeface="Calibri"/>
            </a:endParaRPr>
          </a:p>
          <a:p>
            <a:pPr marL="457200" lvl="1"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Dersom vi flyr i konstant motvind, og denne plutselig slipper opp, vil skjermen skli frem, raskere enn hopperen. Dette skyldes at hopperen har større masse og treghet. Resultatet er at hele systemet pitcher brattere, frem til skjermen har gjenvunnet sin normale airspeed. Her vil man også på grunn av forskjellig treghet oppleve at skjermen får høyere hastighet enn normal airspeed, og vil således flate ut noe for å redusere farten. Dette gir en bølgelignende kurve ned mot bakken, og kalles flight cycle. </a:t>
            </a:r>
            <a:endParaRPr sz="1200">
              <a:solidFill>
                <a:schemeClr val="dk1"/>
              </a:solidFill>
              <a:latin typeface="Calibri"/>
              <a:ea typeface="Calibri"/>
              <a:cs typeface="Calibri"/>
              <a:sym typeface="Calibri"/>
            </a:endParaRPr>
          </a:p>
          <a:p>
            <a:pPr marL="457200" lvl="1"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457200" lvl="1"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Her kan man vurdere å benytte et praktisk eksempel dersom man ser for seg at man i sterk vind står på bakken og lener seg mot vinden. Dersom denne vinden plutselig avtar, må man ta et støttesteg fremover for å ikke falle. Mekanikken er ikke helt lik, men prinsippet er det samme. Støttesteget representerer systemets behov for å gjenopprette farten.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92e7258496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92e7258496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f26e1739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2f26e1739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880388e93b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880388e93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92e7258496_0_7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92e7258496_0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Turbulens i mikro perspektiv kan utarte seg på denne måten.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Vi bør alltid tilstrebe å unngå å lande i le-siden for objekter som kan skape mekanisk turbulens. I le siden er vindstyrken redusert og uryddig, over toppen kan vi oppleve Venturie effekten, der luften presses sammen og hastigheten øker.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En enkel huskeregel kan være å gange høyden på objektet, med m/s vindstyrke. Innenfor denne avstanden i le-siden finner vi nesten alltid turbulens.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Eks: 10m bygning x 7 m/s vindstyrke = 70 meters avstand.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Spør elevene hvordan landingsområdet ser ut der de hopper?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Dersom vi må lande i turbulens, må vi opprettholde hastighet, samtidig som vi benytter aktiv flyging for raskt å kunne korrigere endringer i skjermens akser.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2e7258496_0_1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2e7258496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Her vil aktiv flyging kunne hjelpe oss å identifisere dette, og korrigere med å legge på brems umiddelbart.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2e7258496_0_1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2e7258496_0_1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Keep it simple.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Hva tør vi å stalle?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Hva er en stall? Airspeed passerer aktuell stallspeed og skjermen slutter å fly.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Indikatorer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Følelse: </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Trykk avtar på styreinput.</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Skjermen slipper seg ned bak. </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Mindre opplevelse av airspeed. </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Full stall kan gi inntrykk av å falle bakover.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Visuelt</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Pilotskjerm flytter seg oppover. Henger ikke lenger bak. </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Togglestall: Skjermen bretter seg inn i midten bak. </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Bakriserstall: Skjermen komprimeres mellom B og D liner.</a:t>
            </a:r>
            <a:endParaRPr sz="1200">
              <a:solidFill>
                <a:schemeClr val="dk1"/>
              </a:solidFill>
              <a:latin typeface="Calibri"/>
              <a:ea typeface="Calibri"/>
              <a:cs typeface="Calibri"/>
              <a:sym typeface="Calibri"/>
            </a:endParaRPr>
          </a:p>
          <a:p>
            <a:pPr marL="628650" lvl="1"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 sz="1200">
                <a:solidFill>
                  <a:schemeClr val="dk1"/>
                </a:solidFill>
                <a:latin typeface="Calibri"/>
                <a:ea typeface="Calibri"/>
                <a:cs typeface="Calibri"/>
                <a:sym typeface="Calibri"/>
              </a:rPr>
              <a:t>Gjennopprettelse av kontroll:</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Togglestall:</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Slippe rolig og kontrollert opp. Symmetrisk trykksetting er ikke automatisk lik symmetrisk oppslipping. Hold kontroll på skjermens pitch ved hjelp av drag på skjermen i recoveryfasen. Checkpoint er litt over skuldre før full slipp.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Bakriserstall</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Jevnt oppslipp mens hopper kontrollerer retning på recovery. Ved kraftig oppslipp eller skjerm som brått pitcher ned(fremover) kan man gå over på toggles og kontrollere pitch.  </a:t>
            </a:r>
            <a:endParaRPr sz="120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Repeteres ved øvelsen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2dde5a0e40_0_3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2dde5a0e40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Styrehåndtak -&gt; Gjennomfør en flare. (Korriger armer og bein)</a:t>
            </a:r>
            <a:endParaRPr sz="1200">
              <a:solidFill>
                <a:schemeClr val="dk1"/>
              </a:solidFill>
              <a:latin typeface="Calibri"/>
              <a:ea typeface="Calibri"/>
              <a:cs typeface="Calibri"/>
              <a:sym typeface="Calibri"/>
            </a:endParaRPr>
          </a:p>
          <a:p>
            <a:pPr marL="342900" lvl="0" indent="-266700" algn="l" rtl="0">
              <a:spcBef>
                <a:spcPts val="0"/>
              </a:spcBef>
              <a:spcAft>
                <a:spcPts val="0"/>
              </a:spcAft>
              <a:buClr>
                <a:schemeClr val="dk1"/>
              </a:buClr>
              <a:buSzPts val="1200"/>
              <a:buFont typeface="Times New Roman"/>
              <a:buNone/>
            </a:pPr>
            <a:endParaRPr sz="1200">
              <a:solidFill>
                <a:schemeClr val="dk1"/>
              </a:solidFill>
              <a:latin typeface="Times New Roman"/>
              <a:ea typeface="Times New Roman"/>
              <a:cs typeface="Times New Roman"/>
              <a:sym typeface="Times New Roman"/>
            </a:endParaRPr>
          </a:p>
          <a:p>
            <a:pPr marL="342900" lvl="0" indent="-3429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 La hopper sette seg komfortabelt i seletøy. (Unngå å gi inntrykk av at beinstropper skal trekkes helt frem til kneet. Dette er ubehagelig og kan være farlig. Husk at nødprosedyre starter med press først. </a:t>
            </a:r>
            <a:endParaRPr sz="1200">
              <a:solidFill>
                <a:schemeClr val="dk1"/>
              </a:solidFill>
              <a:latin typeface="Calibri"/>
              <a:ea typeface="Calibri"/>
              <a:cs typeface="Calibri"/>
              <a:sym typeface="Calibri"/>
            </a:endParaRPr>
          </a:p>
          <a:p>
            <a:pPr marL="342900" lvl="0" indent="-266700" algn="l" rtl="0">
              <a:spcBef>
                <a:spcPts val="0"/>
              </a:spcBef>
              <a:spcAft>
                <a:spcPts val="0"/>
              </a:spcAft>
              <a:buClr>
                <a:schemeClr val="dk1"/>
              </a:buClr>
              <a:buSzPts val="1200"/>
              <a:buFont typeface="Times New Roman"/>
              <a:buNone/>
            </a:pPr>
            <a:endParaRPr sz="1200">
              <a:solidFill>
                <a:schemeClr val="dk1"/>
              </a:solidFill>
              <a:latin typeface="Times New Roman"/>
              <a:ea typeface="Times New Roman"/>
              <a:cs typeface="Times New Roman"/>
              <a:sym typeface="Times New Roman"/>
            </a:endParaRPr>
          </a:p>
          <a:p>
            <a:pPr marL="342900" lvl="0" indent="-3429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Slakk opp bryststropp – (La eleven kjenne på samme flare og endring av kroppsstilling)</a:t>
            </a:r>
            <a:endParaRPr sz="1200">
              <a:solidFill>
                <a:schemeClr val="dk1"/>
              </a:solidFill>
              <a:latin typeface="Times New Roman"/>
              <a:ea typeface="Times New Roman"/>
              <a:cs typeface="Times New Roman"/>
              <a:sym typeface="Times New Roman"/>
            </a:endParaRPr>
          </a:p>
          <a:p>
            <a:pPr marL="342900" lvl="0" indent="-3429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Frontriser – (Forklar virkemåte)</a:t>
            </a:r>
            <a:endParaRPr sz="1200">
              <a:solidFill>
                <a:schemeClr val="dk1"/>
              </a:solidFill>
              <a:latin typeface="Times New Roman"/>
              <a:ea typeface="Times New Roman"/>
              <a:cs typeface="Times New Roman"/>
              <a:sym typeface="Times New Roman"/>
            </a:endParaRPr>
          </a:p>
          <a:p>
            <a:pPr marL="342900" lvl="0" indent="-3429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Bakrisere – (Forklar virkemåte) Understrek at man kan lande med de, men styrehåndtak er det mest effektive for en umiddelbar utflating. (ref tilbake til skisse med Drag)</a:t>
            </a:r>
            <a:endParaRPr sz="1200">
              <a:solidFill>
                <a:schemeClr val="dk1"/>
              </a:solidFill>
              <a:latin typeface="Times New Roman"/>
              <a:ea typeface="Times New Roman"/>
              <a:cs typeface="Times New Roman"/>
              <a:sym typeface="Times New Roman"/>
            </a:endParaRPr>
          </a:p>
          <a:p>
            <a:pPr marL="342900" lvl="0" indent="-3429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Seltøy – Forklar teknikk. Fokus på at vekten skal flyttes. Bruk teknikken som funker for elevens kropp. På store skjermer så er seletøy en supplement til andre styremetoder. </a:t>
            </a:r>
            <a:endParaRPr sz="1200">
              <a:solidFill>
                <a:schemeClr val="dk1"/>
              </a:solidFill>
              <a:latin typeface="Times New Roman"/>
              <a:ea typeface="Times New Roman"/>
              <a:cs typeface="Times New Roman"/>
              <a:sym typeface="Times New Roman"/>
            </a:endParaRPr>
          </a:p>
          <a:p>
            <a:pPr marL="342900" lvl="0" indent="-3429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Kroppsstilling. La eleven prøve en flare på nytt mens du gynger vedkommende frem og tilbake slik en flare bevegelse vil påvirke systemet.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200"/>
              <a:buFont typeface="Times New Roman"/>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200"/>
              <a:buFont typeface="Times New Roman"/>
              <a:buNone/>
            </a:pPr>
            <a:r>
              <a:rPr lang="en" sz="1200">
                <a:solidFill>
                  <a:schemeClr val="dk1"/>
                </a:solidFill>
                <a:latin typeface="Times New Roman"/>
                <a:ea typeface="Times New Roman"/>
                <a:cs typeface="Times New Roman"/>
                <a:sym typeface="Times New Roman"/>
              </a:rPr>
              <a:t>Snakk om slakking av bryststropp. (Gir bedre bevegelighet i systemet).</a:t>
            </a:r>
            <a:endParaRPr sz="1200">
              <a:solidFill>
                <a:schemeClr val="dk1"/>
              </a:solidFill>
              <a:latin typeface="Times New Roman"/>
              <a:ea typeface="Times New Roman"/>
              <a:cs typeface="Times New Roman"/>
              <a:sym typeface="Times New Roman"/>
            </a:endParaRPr>
          </a:p>
          <a:p>
            <a:pPr marL="342900" lvl="0" indent="-342900" algn="l" rtl="0">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Evt bruk tavle og tegn og forklar.</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92e7258496_0_1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92e7258496_0_1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Gi eksempel på sammensetting av forskjellige inputs.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Understrek at seletøy ikke løser alt.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Forklar koordinert sving. (Pilotskjerm henger rett bakover). Hensikten er å benytte denne for å unngå å komme ut med overhastighet( som kan føre til flightcycle)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Aktiv flyging. Ha kontakt med vingen. Ta inn slakk på styreliner. Dette gjør at man raskere kjenner endringer i hastighet og pitch vinkel. Kan agere raskt dersom man må gjøre korrigeringer.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3d9968c4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3d9968c4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92fa9a0d95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92fa9a0d95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Demonstrer dette med armbevegelser.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En to trinns flare gjør at vi ber skjermen om å gjøre en stopp av gangen. Først vertikal fart, så horisontal.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Få elevene til å sette dette inn i eksempler.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Understrek for eleven når vi virkelig kan ha bruk for dette? (Lav, og må grave oss ut).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Flare nærme kroppen. Ofte vil erfarne piloter flare langt ute. Det vi vil unngå er at elever og uerfarne flarer som de marsjerer.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Dersom noen av elevene opplever mye roll i landingsfasen, undersøk armstillingen deres. Ofte kan dette komme av at de har armene for langt ut i forhold til hvor god «finfølelsen» er.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2dde5a0e40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2dde5a0e40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Diskuter at mange skader skyldes dårlig teknikk. Ofte skjer dette når hoppere må lande et ikke-planlagt sted der landingsbanen ikke er like godt beskaffet. Diskuter om noen av elevene har opplevd dette.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Understrek at å stoppe vertikal hastighet gjør det mulig å </a:t>
            </a:r>
            <a:r>
              <a:rPr lang="en" sz="1200" b="1">
                <a:solidFill>
                  <a:schemeClr val="dk1"/>
                </a:solidFill>
                <a:latin typeface="Calibri"/>
                <a:ea typeface="Calibri"/>
                <a:cs typeface="Calibri"/>
                <a:sym typeface="Calibri"/>
              </a:rPr>
              <a:t>overleve stor sett alle landinger</a:t>
            </a:r>
            <a:r>
              <a:rPr lang="en" sz="1200">
                <a:solidFill>
                  <a:schemeClr val="dk1"/>
                </a:solidFill>
                <a:latin typeface="Calibri"/>
                <a:ea typeface="Calibri"/>
                <a:cs typeface="Calibri"/>
                <a:sym typeface="Calibri"/>
              </a:rPr>
              <a:t>. (Hus, trær, bygninger, osv...)</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Neste moment er å ha wings level.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2dde5a0e40_0_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2dde5a0e40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Vi benytter disse fire fasene for å dele inn landingen. Disse fasene benyttes på debrief.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”Vis evt. video.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Forenklet ”debrief liste for Instruktøren”: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Innflyging</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Siste sving?</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Flight cycle?</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Skarp utkikk?</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Teknikk for korrigering?</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Utflating</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Initieringspunkt (Høy/lav) og metode (langsom/rask).</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Armer (tett til kroppen)</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Korrigeringer av retning (blikk, kroppstilling, bein).</a:t>
            </a:r>
            <a:endParaRPr sz="1200">
              <a:solidFill>
                <a:schemeClr val="dk1"/>
              </a:solidFill>
              <a:latin typeface="Calibri"/>
              <a:ea typeface="Calibri"/>
              <a:cs typeface="Calibri"/>
              <a:sym typeface="Calibri"/>
            </a:endParaRPr>
          </a:p>
          <a:p>
            <a:pPr marL="628650" lvl="1"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Swoop</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Korrigeringer av retning (blikk, kroppstilling, bein).</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Armer</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Overkompensering og kontroll</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Hvis filmet fra siden (Går skjermen litt frem igjen må man forvente å bruke flare effekt på å få den tilbake der den var, før man skal bruke enda mer for å få avsluttet helt ut).</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Avslutning</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Tar eleven ut all effekt tilgjengelig?</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Blikk</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Kroppstilling (Overkroppen fremover, landingsstellet under).</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Symmetri? (tar seg for)</a:t>
            </a:r>
            <a:endParaRPr sz="1200">
              <a:solidFill>
                <a:schemeClr val="dk1"/>
              </a:solidFill>
              <a:latin typeface="Calibri"/>
              <a:ea typeface="Calibri"/>
              <a:cs typeface="Calibri"/>
              <a:sym typeface="Calibri"/>
            </a:endParaRPr>
          </a:p>
          <a:p>
            <a:pPr marL="628650" lvl="1"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Dropprefleks? </a:t>
            </a:r>
            <a:endParaRPr sz="120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Se gjerne video frem og tilbake flere ganger dersom det trengs. Sørg for at eleven selv forstår hva du forklarer.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Char char="•"/>
            </a:pPr>
            <a:r>
              <a:rPr lang="en" sz="1200">
                <a:solidFill>
                  <a:schemeClr val="dk1"/>
                </a:solidFill>
                <a:latin typeface="Calibri"/>
                <a:ea typeface="Calibri"/>
                <a:cs typeface="Calibri"/>
                <a:sym typeface="Calibri"/>
              </a:rPr>
              <a:t>Fokuser på å først fikse det som har størst skadepotensial først. (Eks: lav initiering av utflating må tas først, før fokus på å lene seg frem).</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2dde5a0e40_0_3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2dde5a0e40_0_3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Forklar effekten av ”droppet”.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Eleven slipper opp, eller bare slipper trykket av styreliner. Dette gjør at skjermen flytter seg forover og avlaster linene nok til at landingen blir unødvendig hard. Samtidig mister eleven verdifull brems horisontalt.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Gjennomfør øvelse. Stå på en høy stol eller gå i en trapp osv.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12dde5a0e40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12dde5a0e40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2dde5a0e40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12dde5a0e40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2dde5a0e40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2dde5a0e40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2dde5a0e40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2dde5a0e40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2dde5a0e40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2dde5a0e40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Clr>
                <a:schemeClr val="dk1"/>
              </a:buClr>
              <a:buSzPts val="1400"/>
              <a:buFont typeface="Times New Roman"/>
              <a:buChar char="-"/>
            </a:pPr>
            <a:r>
              <a:rPr lang="en" sz="1200">
                <a:solidFill>
                  <a:schemeClr val="dk1"/>
                </a:solidFill>
                <a:latin typeface="Times New Roman"/>
                <a:ea typeface="Times New Roman"/>
                <a:cs typeface="Times New Roman"/>
                <a:sym typeface="Times New Roman"/>
              </a:rPr>
              <a:t>Sjekke vinden. Er det turbulent i dag? Hvilken retning, styrke.</a:t>
            </a:r>
            <a:endParaRPr sz="1200">
              <a:solidFill>
                <a:schemeClr val="dk1"/>
              </a:solidFill>
              <a:latin typeface="Times New Roman"/>
              <a:ea typeface="Times New Roman"/>
              <a:cs typeface="Times New Roman"/>
              <a:sym typeface="Times New Roman"/>
            </a:endParaRPr>
          </a:p>
          <a:p>
            <a:pPr marL="342900" lvl="0" indent="-342900" algn="l" rtl="0">
              <a:spcBef>
                <a:spcPts val="0"/>
              </a:spcBef>
              <a:spcAft>
                <a:spcPts val="0"/>
              </a:spcAft>
              <a:buClr>
                <a:schemeClr val="dk1"/>
              </a:buClr>
              <a:buSzPts val="1400"/>
              <a:buFont typeface="Times New Roman"/>
              <a:buChar char="-"/>
            </a:pPr>
            <a:r>
              <a:rPr lang="en" sz="1200">
                <a:solidFill>
                  <a:schemeClr val="dk1"/>
                </a:solidFill>
                <a:latin typeface="Times New Roman"/>
                <a:ea typeface="Times New Roman"/>
                <a:cs typeface="Times New Roman"/>
                <a:sym typeface="Times New Roman"/>
              </a:rPr>
              <a:t>Hvor er venteområde og setuppunkt? Hvor skal jeg lande</a:t>
            </a:r>
            <a:endParaRPr sz="1200">
              <a:solidFill>
                <a:schemeClr val="dk1"/>
              </a:solidFill>
              <a:latin typeface="Times New Roman"/>
              <a:ea typeface="Times New Roman"/>
              <a:cs typeface="Times New Roman"/>
              <a:sym typeface="Times New Roman"/>
            </a:endParaRPr>
          </a:p>
          <a:p>
            <a:pPr marL="342900" lvl="0" indent="-342900" algn="l" rtl="0">
              <a:spcBef>
                <a:spcPts val="0"/>
              </a:spcBef>
              <a:spcAft>
                <a:spcPts val="0"/>
              </a:spcAft>
              <a:buClr>
                <a:schemeClr val="dk1"/>
              </a:buClr>
              <a:buSzPts val="1400"/>
              <a:buFont typeface="Times New Roman"/>
              <a:buChar char="-"/>
            </a:pPr>
            <a:r>
              <a:rPr lang="en" sz="1200">
                <a:solidFill>
                  <a:schemeClr val="dk1"/>
                </a:solidFill>
                <a:latin typeface="Times New Roman"/>
                <a:ea typeface="Times New Roman"/>
                <a:cs typeface="Times New Roman"/>
                <a:sym typeface="Times New Roman"/>
              </a:rPr>
              <a:t>Hva skal jeg gjøre på hoppet</a:t>
            </a:r>
            <a:endParaRPr sz="1200">
              <a:solidFill>
                <a:schemeClr val="dk1"/>
              </a:solidFill>
              <a:latin typeface="Times New Roman"/>
              <a:ea typeface="Times New Roman"/>
              <a:cs typeface="Times New Roman"/>
              <a:sym typeface="Times New Roman"/>
            </a:endParaRPr>
          </a:p>
          <a:p>
            <a:pPr marL="342900" lvl="0" indent="-342900" algn="l" rtl="0">
              <a:spcBef>
                <a:spcPts val="0"/>
              </a:spcBef>
              <a:spcAft>
                <a:spcPts val="0"/>
              </a:spcAft>
              <a:buClr>
                <a:schemeClr val="dk1"/>
              </a:buClr>
              <a:buSzPts val="1400"/>
              <a:buFont typeface="Times New Roman"/>
              <a:buChar char="-"/>
            </a:pPr>
            <a:r>
              <a:rPr lang="en" sz="1200">
                <a:solidFill>
                  <a:schemeClr val="dk1"/>
                </a:solidFill>
                <a:latin typeface="Times New Roman"/>
                <a:ea typeface="Times New Roman"/>
                <a:cs typeface="Times New Roman"/>
                <a:sym typeface="Times New Roman"/>
              </a:rPr>
              <a:t>Hvilke andre hoppere er det i flyet?</a:t>
            </a:r>
            <a:endParaRPr sz="1200">
              <a:solidFill>
                <a:schemeClr val="dk1"/>
              </a:solidFill>
              <a:latin typeface="Times New Roman"/>
              <a:ea typeface="Times New Roman"/>
              <a:cs typeface="Times New Roman"/>
              <a:sym typeface="Times New Roman"/>
            </a:endParaRPr>
          </a:p>
          <a:p>
            <a:pPr marL="342900" lvl="0" indent="-342900" algn="l" rtl="0">
              <a:spcBef>
                <a:spcPts val="0"/>
              </a:spcBef>
              <a:spcAft>
                <a:spcPts val="0"/>
              </a:spcAft>
              <a:buClr>
                <a:schemeClr val="dk1"/>
              </a:buClr>
              <a:buSzPts val="1400"/>
              <a:buFont typeface="Times New Roman"/>
              <a:buChar char="-"/>
            </a:pPr>
            <a:r>
              <a:rPr lang="en" sz="1200">
                <a:solidFill>
                  <a:schemeClr val="dk1"/>
                </a:solidFill>
                <a:latin typeface="Times New Roman"/>
                <a:ea typeface="Times New Roman"/>
                <a:cs typeface="Times New Roman"/>
                <a:sym typeface="Times New Roman"/>
              </a:rPr>
              <a:t>Når kommer jeg til å lande i forhold til de andre?</a:t>
            </a:r>
            <a:endParaRPr sz="1200">
              <a:solidFill>
                <a:schemeClr val="dk1"/>
              </a:solidFill>
              <a:latin typeface="Times New Roman"/>
              <a:ea typeface="Times New Roman"/>
              <a:cs typeface="Times New Roman"/>
              <a:sym typeface="Times New Roman"/>
            </a:endParaRPr>
          </a:p>
          <a:p>
            <a:pPr marL="342900" lvl="0" indent="-342900" algn="l" rtl="0">
              <a:spcBef>
                <a:spcPts val="0"/>
              </a:spcBef>
              <a:spcAft>
                <a:spcPts val="0"/>
              </a:spcAft>
              <a:buClr>
                <a:schemeClr val="dk1"/>
              </a:buClr>
              <a:buSzPts val="1400"/>
              <a:buFont typeface="Times New Roman"/>
              <a:buChar char="-"/>
            </a:pPr>
            <a:r>
              <a:rPr lang="en" sz="1200">
                <a:solidFill>
                  <a:schemeClr val="dk1"/>
                </a:solidFill>
                <a:latin typeface="Times New Roman"/>
                <a:ea typeface="Times New Roman"/>
                <a:cs typeface="Times New Roman"/>
                <a:sym typeface="Times New Roman"/>
              </a:rPr>
              <a:t>Hvilken vei går runnet, hvor kommer jeg til å henge i forhold til hoppfeltet og vinden.</a:t>
            </a:r>
            <a:endParaRPr sz="1200">
              <a:solidFill>
                <a:schemeClr val="dk1"/>
              </a:solidFill>
              <a:latin typeface="Times New Roman"/>
              <a:ea typeface="Times New Roman"/>
              <a:cs typeface="Times New Roman"/>
              <a:sym typeface="Times New Roman"/>
            </a:endParaRPr>
          </a:p>
          <a:p>
            <a:pPr marL="228600" lvl="0" indent="-228600" algn="l" rtl="0">
              <a:spcBef>
                <a:spcPts val="0"/>
              </a:spcBef>
              <a:spcAft>
                <a:spcPts val="0"/>
              </a:spcAft>
              <a:buClr>
                <a:schemeClr val="dk1"/>
              </a:buClr>
              <a:buSzPts val="1400"/>
              <a:buFont typeface="Arial"/>
              <a:buNone/>
            </a:pPr>
            <a:r>
              <a:rPr lang="en" sz="1200" b="1">
                <a:solidFill>
                  <a:schemeClr val="dk1"/>
                </a:solidFill>
                <a:latin typeface="Times New Roman"/>
                <a:ea typeface="Times New Roman"/>
                <a:cs typeface="Times New Roman"/>
                <a:sym typeface="Times New Roman"/>
              </a:rPr>
              <a:t>Med erfaring komme dette mer naturlig. Hvis du har overskudd, forestill deg disse scenarioene.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dde5a0e40_0_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dde5a0e40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2dde5a0e40_0_3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2dde5a0e40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Trekket: Gjennomfør et kontant og korrekt trekk av skjerm.</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Separasjon: Fly skjermen gjennom åpning: Blikk i horisont i retning separasjon. Ikke se opp før nødv.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Mest sårbar for kollisjon under/rett etter åpning.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Skarp utkikk: Blikket +/-30 grader fra horisonten. Lett å søke nedover mot bakke/T.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2dde5a0e40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2dde5a0e40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1.Hold skarp utkikk. Styr unna andre hoppere.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2.Start planlegging tidlig. Det er NÅ du skal finne din plass i køen.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3. Unngå store svinger. Gir høyere hastighet og dårligere oversikt.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4. Verifiser planen for landing.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2dde5a0e40_0_4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2dde5a0e4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2dde5a0e40_0_4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2dde5a0e40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2dde5a0e40_0_4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2dde5a0e40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2e725849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2e725849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FF0000"/>
              </a:buClr>
              <a:buSzPts val="1200"/>
              <a:buFont typeface="Calibri"/>
              <a:buNone/>
            </a:pPr>
            <a:r>
              <a:rPr lang="en" sz="1200">
                <a:solidFill>
                  <a:srgbClr val="FF0000"/>
                </a:solidFill>
                <a:latin typeface="Calibri"/>
                <a:ea typeface="Calibri"/>
                <a:cs typeface="Calibri"/>
                <a:sym typeface="Calibri"/>
              </a:rPr>
              <a:t>Diskusjon:</a:t>
            </a:r>
            <a:endParaRPr sz="1200">
              <a:solidFill>
                <a:schemeClr val="dk1"/>
              </a:solidFill>
              <a:latin typeface="Calibri"/>
              <a:ea typeface="Calibri"/>
              <a:cs typeface="Calibri"/>
              <a:sym typeface="Calibri"/>
            </a:endParaRPr>
          </a:p>
          <a:p>
            <a:pPr marL="0" lvl="0" indent="0" algn="l" rtl="0">
              <a:spcBef>
                <a:spcPts val="0"/>
              </a:spcBef>
              <a:spcAft>
                <a:spcPts val="0"/>
              </a:spcAft>
              <a:buClr>
                <a:srgbClr val="FF0000"/>
              </a:buClr>
              <a:buSzPts val="1200"/>
              <a:buFont typeface="Calibri"/>
              <a:buNone/>
            </a:pPr>
            <a:r>
              <a:rPr lang="en" sz="1200">
                <a:solidFill>
                  <a:srgbClr val="FF0000"/>
                </a:solidFill>
                <a:latin typeface="Calibri"/>
                <a:ea typeface="Calibri"/>
                <a:cs typeface="Calibri"/>
                <a:sym typeface="Calibri"/>
              </a:rPr>
              <a:t>Tror vi på at å oppnå dette målet, fører til et redusert antall hendelser?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2dde5a0e40_0_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2dde5a0e40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2dde5a0e40_0_4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2dde5a0e40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Ideelt mønster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Ta ut 3 høyder. Akustisk høyevarsler stor hjelp</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2dde5a0e40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2dde5a0e40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Diskuter med elevene når denne prosessen bør foregå?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På bakken, i luften eller begge deler?</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2dde5a0e40_0_5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2dde5a0e40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Viktigste punkt å nå er setuppunkt før finalen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2dde5a0e40_0_5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2dde5a0e40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Times New Roman"/>
                <a:ea typeface="Times New Roman"/>
                <a:cs typeface="Times New Roman"/>
                <a:sym typeface="Times New Roman"/>
              </a:rPr>
              <a:t>Fortsett derfor å bruke 900 – 600 – 300 som lært på grunnkurs (høydene kan selvfølgelig byttes ut men prinsippet er det samme.)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2e51171798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2e51171798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Bruk lokale kart eller dataverktøy. Google earth på whiteboard er topp.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b="1">
                <a:solidFill>
                  <a:schemeClr val="dk1"/>
                </a:solidFill>
                <a:latin typeface="Calibri"/>
                <a:ea typeface="Calibri"/>
                <a:cs typeface="Calibri"/>
                <a:sym typeface="Calibri"/>
              </a:rPr>
              <a:t>Gjør dette til en levende leksjon som inkluderer elevene!!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2dde5a0e40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2dde5a0e40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2dde5a0e40_0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12dde5a0e40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2dde5a0e40_0_5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2dde5a0e40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2dde5a0e40_0_6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12dde5a0e40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2e725849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2e72584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2dde5a0e40_0_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2dde5a0e40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2dde5a0e40_0_5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2dde5a0e40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2dde5a0e40_0_5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2dde5a0e40_0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2dde5a0e40_0_6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2dde5a0e40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2dde5a0e40_0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2dde5a0e40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f62d1d9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f62d1d9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2dde5a0e40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2dde5a0e40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Tegn og forklar. Evt bruk en modell.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2dde5a0e40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2dde5a0e40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Mange begreper. Forsøk å etablere en felles terminologi med elevene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dde5a0e40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2dde5a0e40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Dette er de to viktigste prioriteringene. Dette hindrer alvorlige skader.</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Å lande motvinds er en bonus.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Diskuter at mange skader skyldes dårlig teknikk. Ofte skjer dette når hoppere må lande et ikke-planlagt sted der landingsbanen ikke er like godt beskaffet. Diskuter om noen av elevene har opplevd dette.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Understrek at å stoppe vertikal hastighet gjør det mulig å overleve stor sett alle landinger. (Hus, trær, bygninger, osv...)</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D4EEEE"/>
        </a:solidFill>
        <a:effectLst/>
      </p:bgPr>
    </p:bg>
    <p:spTree>
      <p:nvGrpSpPr>
        <p:cNvPr id="1" name="Shape 12"/>
        <p:cNvGrpSpPr/>
        <p:nvPr/>
      </p:nvGrpSpPr>
      <p:grpSpPr>
        <a:xfrm>
          <a:off x="0" y="0"/>
          <a:ext cx="0" cy="0"/>
          <a:chOff x="0" y="0"/>
          <a:chExt cx="0" cy="0"/>
        </a:xfrm>
      </p:grpSpPr>
      <p:sp>
        <p:nvSpPr>
          <p:cNvPr id="13" name="Google Shape;13;p2"/>
          <p:cNvSpPr/>
          <p:nvPr/>
        </p:nvSpPr>
        <p:spPr>
          <a:xfrm>
            <a:off x="0" y="0"/>
            <a:ext cx="9144000" cy="1808100"/>
          </a:xfrm>
          <a:prstGeom prst="rect">
            <a:avLst/>
          </a:prstGeom>
          <a:solidFill>
            <a:srgbClr val="083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2022750" y="1972075"/>
            <a:ext cx="5098500" cy="166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2079301" y="3726625"/>
            <a:ext cx="4985400" cy="5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2"/>
          <p:cNvPicPr preferRelativeResize="0"/>
          <p:nvPr/>
        </p:nvPicPr>
        <p:blipFill>
          <a:blip r:embed="rId2">
            <a:alphaModFix/>
          </a:blip>
          <a:stretch>
            <a:fillRect/>
          </a:stretch>
        </p:blipFill>
        <p:spPr>
          <a:xfrm>
            <a:off x="3100790" y="647976"/>
            <a:ext cx="2942425" cy="4413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D4EEEE"/>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1034250" y="1398650"/>
            <a:ext cx="76884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20" name="Google Shape;20;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3" name="Google Shape;23;p4"/>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4" name="Google Shape;24;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
        <p:cNvGrpSpPr/>
        <p:nvPr/>
      </p:nvGrpSpPr>
      <p:grpSpPr>
        <a:xfrm>
          <a:off x="0" y="0"/>
          <a:ext cx="0" cy="0"/>
          <a:chOff x="0" y="0"/>
          <a:chExt cx="0" cy="0"/>
        </a:xfrm>
      </p:grpSpPr>
      <p:sp>
        <p:nvSpPr>
          <p:cNvPr id="26" name="Google Shape;26;p5"/>
          <p:cNvSpPr/>
          <p:nvPr/>
        </p:nvSpPr>
        <p:spPr>
          <a:xfrm>
            <a:off x="0" y="700475"/>
            <a:ext cx="4572000" cy="4443000"/>
          </a:xfrm>
          <a:prstGeom prst="rect">
            <a:avLst/>
          </a:prstGeom>
          <a:solidFill>
            <a:srgbClr val="D4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1110451" y="1318650"/>
            <a:ext cx="2942400" cy="16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8" name="Google Shape;28;p5"/>
          <p:cNvSpPr txBox="1">
            <a:spLocks noGrp="1"/>
          </p:cNvSpPr>
          <p:nvPr>
            <p:ph type="subTitle" idx="1"/>
          </p:nvPr>
        </p:nvSpPr>
        <p:spPr>
          <a:xfrm>
            <a:off x="1105950" y="3161525"/>
            <a:ext cx="29424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9" name="Google Shape;29;p5"/>
          <p:cNvSpPr txBox="1">
            <a:spLocks noGrp="1"/>
          </p:cNvSpPr>
          <p:nvPr>
            <p:ph type="body" idx="2"/>
          </p:nvPr>
        </p:nvSpPr>
        <p:spPr>
          <a:xfrm>
            <a:off x="5174225" y="1352625"/>
            <a:ext cx="3374400" cy="3456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826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618650"/>
            <a:ext cx="8520600" cy="29502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0" y="0"/>
            <a:ext cx="9144000" cy="695100"/>
          </a:xfrm>
          <a:prstGeom prst="rect">
            <a:avLst/>
          </a:prstGeom>
          <a:solidFill>
            <a:srgbClr val="0831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1"/>
          <p:cNvPicPr preferRelativeResize="0"/>
          <p:nvPr/>
        </p:nvPicPr>
        <p:blipFill>
          <a:blip r:embed="rId7">
            <a:alphaModFix/>
          </a:blip>
          <a:stretch>
            <a:fillRect/>
          </a:stretch>
        </p:blipFill>
        <p:spPr>
          <a:xfrm>
            <a:off x="6039677" y="126880"/>
            <a:ext cx="2942425" cy="441350"/>
          </a:xfrm>
          <a:prstGeom prst="rect">
            <a:avLst/>
          </a:prstGeom>
          <a:noFill/>
          <a:ln>
            <a:noFill/>
          </a:ln>
        </p:spPr>
      </p:pic>
      <p:sp>
        <p:nvSpPr>
          <p:cNvPr id="11" name="Google Shape;11;p1"/>
          <p:cNvSpPr txBox="1"/>
          <p:nvPr/>
        </p:nvSpPr>
        <p:spPr>
          <a:xfrm>
            <a:off x="160925" y="147450"/>
            <a:ext cx="298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50C2CC"/>
                </a:solidFill>
                <a:latin typeface="Lato"/>
                <a:ea typeface="Lato"/>
                <a:cs typeface="Lato"/>
                <a:sym typeface="Lato"/>
              </a:rPr>
              <a:t>Grunnleggende skjermflygingskurs</a:t>
            </a:r>
            <a:endParaRPr b="1">
              <a:solidFill>
                <a:srgbClr val="50C2CC"/>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drive.google.com/file/d/1nfdde7rIsy5vINXguXZgbgfkSuxlv34o/view"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gif"/><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ctrTitle"/>
          </p:nvPr>
        </p:nvSpPr>
        <p:spPr>
          <a:xfrm>
            <a:off x="2022750" y="1972075"/>
            <a:ext cx="5098500" cy="166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Grunnleggende skjermflygingskurs</a:t>
            </a:r>
            <a:endParaRPr sz="1500"/>
          </a:p>
        </p:txBody>
      </p:sp>
      <p:sp>
        <p:nvSpPr>
          <p:cNvPr id="38" name="Google Shape;38;p7"/>
          <p:cNvSpPr txBox="1">
            <a:spLocks noGrp="1"/>
          </p:cNvSpPr>
          <p:nvPr>
            <p:ph type="subTitle" idx="1"/>
          </p:nvPr>
        </p:nvSpPr>
        <p:spPr>
          <a:xfrm>
            <a:off x="2079301" y="3726625"/>
            <a:ext cx="4985400" cy="541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800"/>
              <a:t>Skjermflygingsseksjonen/SU</a:t>
            </a:r>
            <a:endParaRPr sz="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Landingsfaser</a:t>
            </a:r>
            <a:endParaRPr/>
          </a:p>
        </p:txBody>
      </p:sp>
      <p:pic>
        <p:nvPicPr>
          <p:cNvPr id="107" name="Google Shape;107;p16"/>
          <p:cNvPicPr preferRelativeResize="0"/>
          <p:nvPr/>
        </p:nvPicPr>
        <p:blipFill>
          <a:blip r:embed="rId3">
            <a:alphaModFix/>
          </a:blip>
          <a:stretch>
            <a:fillRect/>
          </a:stretch>
        </p:blipFill>
        <p:spPr>
          <a:xfrm rot="-364744">
            <a:off x="7754811" y="799662"/>
            <a:ext cx="1254058" cy="1615304"/>
          </a:xfrm>
          <a:prstGeom prst="rect">
            <a:avLst/>
          </a:prstGeom>
          <a:noFill/>
          <a:ln>
            <a:noFill/>
          </a:ln>
        </p:spPr>
      </p:pic>
      <p:cxnSp>
        <p:nvCxnSpPr>
          <p:cNvPr id="108" name="Google Shape;108;p16"/>
          <p:cNvCxnSpPr/>
          <p:nvPr/>
        </p:nvCxnSpPr>
        <p:spPr>
          <a:xfrm>
            <a:off x="308075" y="4673600"/>
            <a:ext cx="8308200" cy="0"/>
          </a:xfrm>
          <a:prstGeom prst="straightConnector1">
            <a:avLst/>
          </a:prstGeom>
          <a:noFill/>
          <a:ln w="38100" cap="flat" cmpd="sng">
            <a:solidFill>
              <a:srgbClr val="38761D"/>
            </a:solidFill>
            <a:prstDash val="solid"/>
            <a:round/>
            <a:headEnd type="none" w="med" len="med"/>
            <a:tailEnd type="none" w="med" len="med"/>
          </a:ln>
        </p:spPr>
      </p:cxnSp>
      <p:pic>
        <p:nvPicPr>
          <p:cNvPr id="109" name="Google Shape;109;p16"/>
          <p:cNvPicPr preferRelativeResize="0"/>
          <p:nvPr/>
        </p:nvPicPr>
        <p:blipFill>
          <a:blip r:embed="rId4">
            <a:alphaModFix/>
          </a:blip>
          <a:stretch>
            <a:fillRect/>
          </a:stretch>
        </p:blipFill>
        <p:spPr>
          <a:xfrm>
            <a:off x="-600" y="2934579"/>
            <a:ext cx="1981800" cy="1739021"/>
          </a:xfrm>
          <a:prstGeom prst="rect">
            <a:avLst/>
          </a:prstGeom>
          <a:noFill/>
          <a:ln>
            <a:noFill/>
          </a:ln>
        </p:spPr>
      </p:pic>
      <p:pic>
        <p:nvPicPr>
          <p:cNvPr id="110" name="Google Shape;110;p16"/>
          <p:cNvPicPr preferRelativeResize="0"/>
          <p:nvPr/>
        </p:nvPicPr>
        <p:blipFill>
          <a:blip r:embed="rId5">
            <a:alphaModFix/>
          </a:blip>
          <a:stretch>
            <a:fillRect/>
          </a:stretch>
        </p:blipFill>
        <p:spPr>
          <a:xfrm>
            <a:off x="2703250" y="2798975"/>
            <a:ext cx="1981792" cy="1739024"/>
          </a:xfrm>
          <a:prstGeom prst="rect">
            <a:avLst/>
          </a:prstGeom>
          <a:noFill/>
          <a:ln>
            <a:noFill/>
          </a:ln>
        </p:spPr>
      </p:pic>
      <p:pic>
        <p:nvPicPr>
          <p:cNvPr id="111" name="Google Shape;111;p16"/>
          <p:cNvPicPr preferRelativeResize="0"/>
          <p:nvPr/>
        </p:nvPicPr>
        <p:blipFill>
          <a:blip r:embed="rId3">
            <a:alphaModFix/>
          </a:blip>
          <a:stretch>
            <a:fillRect/>
          </a:stretch>
        </p:blipFill>
        <p:spPr>
          <a:xfrm rot="339467">
            <a:off x="5735910" y="2231913"/>
            <a:ext cx="1254058" cy="1615304"/>
          </a:xfrm>
          <a:prstGeom prst="rect">
            <a:avLst/>
          </a:prstGeom>
          <a:noFill/>
          <a:ln>
            <a:noFill/>
          </a:ln>
        </p:spPr>
      </p:pic>
      <p:cxnSp>
        <p:nvCxnSpPr>
          <p:cNvPr id="112" name="Google Shape;112;p16"/>
          <p:cNvCxnSpPr>
            <a:stCxn id="109" idx="2"/>
          </p:cNvCxnSpPr>
          <p:nvPr/>
        </p:nvCxnSpPr>
        <p:spPr>
          <a:xfrm rot="10800000" flipH="1">
            <a:off x="990300" y="4506500"/>
            <a:ext cx="2541000" cy="167100"/>
          </a:xfrm>
          <a:prstGeom prst="straightConnector1">
            <a:avLst/>
          </a:prstGeom>
          <a:noFill/>
          <a:ln w="19050" cap="flat" cmpd="sng">
            <a:solidFill>
              <a:schemeClr val="dk2"/>
            </a:solidFill>
            <a:prstDash val="dash"/>
            <a:round/>
            <a:headEnd type="none" w="med" len="med"/>
            <a:tailEnd type="none" w="med" len="med"/>
          </a:ln>
        </p:spPr>
      </p:cxnSp>
      <p:cxnSp>
        <p:nvCxnSpPr>
          <p:cNvPr id="113" name="Google Shape;113;p16"/>
          <p:cNvCxnSpPr/>
          <p:nvPr/>
        </p:nvCxnSpPr>
        <p:spPr>
          <a:xfrm rot="10800000" flipH="1">
            <a:off x="3596975" y="3875450"/>
            <a:ext cx="2867700" cy="622800"/>
          </a:xfrm>
          <a:prstGeom prst="straightConnector1">
            <a:avLst/>
          </a:prstGeom>
          <a:noFill/>
          <a:ln w="19050" cap="flat" cmpd="sng">
            <a:solidFill>
              <a:schemeClr val="dk2"/>
            </a:solidFill>
            <a:prstDash val="dash"/>
            <a:round/>
            <a:headEnd type="none" w="med" len="med"/>
            <a:tailEnd type="none" w="med" len="med"/>
          </a:ln>
        </p:spPr>
      </p:cxnSp>
      <p:cxnSp>
        <p:nvCxnSpPr>
          <p:cNvPr id="114" name="Google Shape;114;p16"/>
          <p:cNvCxnSpPr/>
          <p:nvPr/>
        </p:nvCxnSpPr>
        <p:spPr>
          <a:xfrm rot="10800000" flipH="1">
            <a:off x="6481100" y="2539950"/>
            <a:ext cx="2171400" cy="1335600"/>
          </a:xfrm>
          <a:prstGeom prst="straightConnector1">
            <a:avLst/>
          </a:prstGeom>
          <a:noFill/>
          <a:ln w="19050" cap="flat" cmpd="sng">
            <a:solidFill>
              <a:schemeClr val="dk2"/>
            </a:solidFill>
            <a:prstDash val="dash"/>
            <a:round/>
            <a:headEnd type="none" w="med" len="med"/>
            <a:tailEnd type="none" w="med" len="med"/>
          </a:ln>
        </p:spPr>
      </p:cxnSp>
      <p:sp>
        <p:nvSpPr>
          <p:cNvPr id="115" name="Google Shape;115;p16"/>
          <p:cNvSpPr txBox="1">
            <a:spLocks noGrp="1"/>
          </p:cNvSpPr>
          <p:nvPr>
            <p:ph type="body" idx="1"/>
          </p:nvPr>
        </p:nvSpPr>
        <p:spPr>
          <a:xfrm>
            <a:off x="8145450" y="2757413"/>
            <a:ext cx="9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Innflyging</a:t>
            </a:r>
            <a:endParaRPr b="1"/>
          </a:p>
        </p:txBody>
      </p:sp>
      <p:sp>
        <p:nvSpPr>
          <p:cNvPr id="116" name="Google Shape;116;p16"/>
          <p:cNvSpPr txBox="1">
            <a:spLocks noGrp="1"/>
          </p:cNvSpPr>
          <p:nvPr>
            <p:ph type="body" idx="1"/>
          </p:nvPr>
        </p:nvSpPr>
        <p:spPr>
          <a:xfrm>
            <a:off x="5945188" y="3905088"/>
            <a:ext cx="9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Utflating</a:t>
            </a:r>
            <a:endParaRPr b="1"/>
          </a:p>
        </p:txBody>
      </p:sp>
      <p:sp>
        <p:nvSpPr>
          <p:cNvPr id="117" name="Google Shape;117;p16"/>
          <p:cNvSpPr txBox="1">
            <a:spLocks noGrp="1"/>
          </p:cNvSpPr>
          <p:nvPr>
            <p:ph type="body" idx="1"/>
          </p:nvPr>
        </p:nvSpPr>
        <p:spPr>
          <a:xfrm>
            <a:off x="308063" y="4673588"/>
            <a:ext cx="9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Stopp</a:t>
            </a:r>
            <a:endParaRPr b="1"/>
          </a:p>
        </p:txBody>
      </p:sp>
      <p:sp>
        <p:nvSpPr>
          <p:cNvPr id="118" name="Google Shape;118;p16"/>
          <p:cNvSpPr txBox="1">
            <a:spLocks noGrp="1"/>
          </p:cNvSpPr>
          <p:nvPr>
            <p:ph type="body" idx="1"/>
          </p:nvPr>
        </p:nvSpPr>
        <p:spPr>
          <a:xfrm>
            <a:off x="2822708" y="4673600"/>
            <a:ext cx="15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Swoop (flatt)</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Systemhøyde</a:t>
            </a:r>
            <a:endParaRPr/>
          </a:p>
        </p:txBody>
      </p:sp>
      <p:pic>
        <p:nvPicPr>
          <p:cNvPr id="124" name="Google Shape;124;p17"/>
          <p:cNvPicPr preferRelativeResize="0"/>
          <p:nvPr/>
        </p:nvPicPr>
        <p:blipFill>
          <a:blip r:embed="rId3">
            <a:alphaModFix/>
          </a:blip>
          <a:stretch>
            <a:fillRect/>
          </a:stretch>
        </p:blipFill>
        <p:spPr>
          <a:xfrm rot="-364739">
            <a:off x="4173589" y="1950393"/>
            <a:ext cx="1957173" cy="2520939"/>
          </a:xfrm>
          <a:prstGeom prst="rect">
            <a:avLst/>
          </a:prstGeom>
          <a:noFill/>
          <a:ln>
            <a:noFill/>
          </a:ln>
        </p:spPr>
      </p:pic>
      <p:sp>
        <p:nvSpPr>
          <p:cNvPr id="125" name="Google Shape;125;p17"/>
          <p:cNvSpPr/>
          <p:nvPr/>
        </p:nvSpPr>
        <p:spPr>
          <a:xfrm>
            <a:off x="6150075" y="1909100"/>
            <a:ext cx="261000" cy="24909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txBox="1">
            <a:spLocks noGrp="1"/>
          </p:cNvSpPr>
          <p:nvPr>
            <p:ph type="body" idx="1"/>
          </p:nvPr>
        </p:nvSpPr>
        <p:spPr>
          <a:xfrm>
            <a:off x="6491730" y="2964987"/>
            <a:ext cx="14208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En systemhøyde</a:t>
            </a:r>
            <a:endParaRPr b="1"/>
          </a:p>
        </p:txBody>
      </p:sp>
      <p:sp>
        <p:nvSpPr>
          <p:cNvPr id="127" name="Google Shape;127;p17"/>
          <p:cNvSpPr txBox="1">
            <a:spLocks noGrp="1"/>
          </p:cNvSpPr>
          <p:nvPr>
            <p:ph type="body" idx="1"/>
          </p:nvPr>
        </p:nvSpPr>
        <p:spPr>
          <a:xfrm>
            <a:off x="581750" y="2359750"/>
            <a:ext cx="2982300" cy="2359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t>Lengden fra toppen av skjermen til laveste punkt</a:t>
            </a:r>
            <a:endParaRPr sz="1600" b="1"/>
          </a:p>
          <a:p>
            <a:pPr marL="457200" lvl="0" indent="-330200" algn="l" rtl="0">
              <a:spcBef>
                <a:spcPts val="0"/>
              </a:spcBef>
              <a:spcAft>
                <a:spcPts val="0"/>
              </a:spcAft>
              <a:buSzPts val="1600"/>
              <a:buChar char="●"/>
            </a:pPr>
            <a:r>
              <a:rPr lang="en" sz="1600" b="1"/>
              <a:t>Brukes som referanse for debrief av landing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1034250" y="13986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Piloten - leksjon 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1110450" y="1013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Skjermstørrelse</a:t>
            </a:r>
            <a:endParaRPr/>
          </a:p>
        </p:txBody>
      </p:sp>
      <p:sp>
        <p:nvSpPr>
          <p:cNvPr id="138" name="Google Shape;138;p19"/>
          <p:cNvSpPr txBox="1">
            <a:spLocks noGrp="1"/>
          </p:cNvSpPr>
          <p:nvPr>
            <p:ph type="body" idx="1"/>
          </p:nvPr>
        </p:nvSpPr>
        <p:spPr>
          <a:xfrm>
            <a:off x="557150" y="2078875"/>
            <a:ext cx="27531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To personer med samme WL men forskjellig skjermstørrelse vil oppleve forskjellige egenskaper</a:t>
            </a:r>
            <a:endParaRPr/>
          </a:p>
          <a:p>
            <a:pPr marL="457200" lvl="0" indent="-311150" algn="l" rtl="0">
              <a:spcBef>
                <a:spcPts val="0"/>
              </a:spcBef>
              <a:spcAft>
                <a:spcPts val="0"/>
              </a:spcAft>
              <a:buSzPts val="1300"/>
              <a:buChar char="●"/>
            </a:pPr>
            <a:r>
              <a:rPr lang="en"/>
              <a:t>Hvilke?</a:t>
            </a:r>
            <a:endParaRPr/>
          </a:p>
          <a:p>
            <a:pPr marL="457200" lvl="0" indent="-311150" algn="l" rtl="0">
              <a:spcBef>
                <a:spcPts val="0"/>
              </a:spcBef>
              <a:spcAft>
                <a:spcPts val="0"/>
              </a:spcAft>
              <a:buSzPts val="1300"/>
              <a:buChar char="●"/>
            </a:pPr>
            <a:r>
              <a:rPr lang="en"/>
              <a:t>Tabell: </a:t>
            </a:r>
            <a:endParaRPr/>
          </a:p>
          <a:p>
            <a:pPr marL="914400" lvl="1" indent="-298450" algn="l" rtl="0">
              <a:spcBef>
                <a:spcPts val="0"/>
              </a:spcBef>
              <a:spcAft>
                <a:spcPts val="0"/>
              </a:spcAft>
              <a:buSzPts val="1100"/>
              <a:buChar char="○"/>
            </a:pPr>
            <a:r>
              <a:rPr lang="en"/>
              <a:t>HB del 100 vedlegg 1</a:t>
            </a:r>
            <a:endParaRPr/>
          </a:p>
        </p:txBody>
      </p:sp>
      <p:pic>
        <p:nvPicPr>
          <p:cNvPr id="139" name="Google Shape;139;p19"/>
          <p:cNvPicPr preferRelativeResize="0"/>
          <p:nvPr/>
        </p:nvPicPr>
        <p:blipFill>
          <a:blip r:embed="rId3">
            <a:alphaModFix/>
          </a:blip>
          <a:stretch>
            <a:fillRect/>
          </a:stretch>
        </p:blipFill>
        <p:spPr>
          <a:xfrm>
            <a:off x="3538240" y="1853850"/>
            <a:ext cx="5558385" cy="3213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Skjermteori</a:t>
            </a:r>
            <a:endParaRPr/>
          </a:p>
        </p:txBody>
      </p:sp>
      <p:pic>
        <p:nvPicPr>
          <p:cNvPr id="145" name="Google Shape;145;p20"/>
          <p:cNvPicPr preferRelativeResize="0"/>
          <p:nvPr/>
        </p:nvPicPr>
        <p:blipFill>
          <a:blip r:embed="rId3">
            <a:alphaModFix/>
          </a:blip>
          <a:stretch>
            <a:fillRect/>
          </a:stretch>
        </p:blipFill>
        <p:spPr>
          <a:xfrm>
            <a:off x="4286074" y="1275250"/>
            <a:ext cx="2967275" cy="3262049"/>
          </a:xfrm>
          <a:prstGeom prst="rect">
            <a:avLst/>
          </a:prstGeom>
          <a:noFill/>
          <a:ln>
            <a:noFill/>
          </a:ln>
        </p:spPr>
      </p:pic>
      <p:cxnSp>
        <p:nvCxnSpPr>
          <p:cNvPr id="146" name="Google Shape;146;p20"/>
          <p:cNvCxnSpPr/>
          <p:nvPr/>
        </p:nvCxnSpPr>
        <p:spPr>
          <a:xfrm rot="10800000">
            <a:off x="6115050" y="2424600"/>
            <a:ext cx="1569000" cy="294300"/>
          </a:xfrm>
          <a:prstGeom prst="straightConnector1">
            <a:avLst/>
          </a:prstGeom>
          <a:noFill/>
          <a:ln w="28575" cap="flat" cmpd="sng">
            <a:solidFill>
              <a:schemeClr val="dk2"/>
            </a:solidFill>
            <a:prstDash val="solid"/>
            <a:round/>
            <a:headEnd type="none" w="med" len="med"/>
            <a:tailEnd type="triangle" w="med" len="med"/>
          </a:ln>
        </p:spPr>
      </p:cxnSp>
      <p:sp>
        <p:nvSpPr>
          <p:cNvPr id="147" name="Google Shape;147;p20"/>
          <p:cNvSpPr txBox="1">
            <a:spLocks noGrp="1"/>
          </p:cNvSpPr>
          <p:nvPr>
            <p:ph type="body" idx="1"/>
          </p:nvPr>
        </p:nvSpPr>
        <p:spPr>
          <a:xfrm>
            <a:off x="7347958" y="2646900"/>
            <a:ext cx="15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FF0000"/>
                </a:solidFill>
              </a:rPr>
              <a:t>Høytrykk</a:t>
            </a:r>
            <a:endParaRPr b="1">
              <a:solidFill>
                <a:srgbClr val="FF0000"/>
              </a:solidFill>
            </a:endParaRPr>
          </a:p>
        </p:txBody>
      </p:sp>
      <p:cxnSp>
        <p:nvCxnSpPr>
          <p:cNvPr id="148" name="Google Shape;148;p20"/>
          <p:cNvCxnSpPr/>
          <p:nvPr/>
        </p:nvCxnSpPr>
        <p:spPr>
          <a:xfrm>
            <a:off x="4385800" y="1248000"/>
            <a:ext cx="338700" cy="321000"/>
          </a:xfrm>
          <a:prstGeom prst="straightConnector1">
            <a:avLst/>
          </a:prstGeom>
          <a:noFill/>
          <a:ln w="28575" cap="flat" cmpd="sng">
            <a:solidFill>
              <a:schemeClr val="dk2"/>
            </a:solidFill>
            <a:prstDash val="solid"/>
            <a:round/>
            <a:headEnd type="none" w="med" len="med"/>
            <a:tailEnd type="triangle" w="med" len="med"/>
          </a:ln>
        </p:spPr>
      </p:cxnSp>
      <p:sp>
        <p:nvSpPr>
          <p:cNvPr id="149" name="Google Shape;149;p20"/>
          <p:cNvSpPr txBox="1">
            <a:spLocks noGrp="1"/>
          </p:cNvSpPr>
          <p:nvPr>
            <p:ph type="body" idx="1"/>
          </p:nvPr>
        </p:nvSpPr>
        <p:spPr>
          <a:xfrm>
            <a:off x="3471158" y="863350"/>
            <a:ext cx="15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solidFill>
                  <a:srgbClr val="6AA84F"/>
                </a:solidFill>
              </a:rPr>
              <a:t>Lavtrykk</a:t>
            </a:r>
            <a:endParaRPr b="1">
              <a:solidFill>
                <a:srgbClr val="6AA84F"/>
              </a:solidFill>
            </a:endParaRPr>
          </a:p>
        </p:txBody>
      </p:sp>
      <p:sp>
        <p:nvSpPr>
          <p:cNvPr id="150" name="Google Shape;150;p20"/>
          <p:cNvSpPr/>
          <p:nvPr/>
        </p:nvSpPr>
        <p:spPr>
          <a:xfrm rot="-1979432">
            <a:off x="2496252" y="3580955"/>
            <a:ext cx="1880990" cy="588386"/>
          </a:xfrm>
          <a:prstGeom prst="rightArrow">
            <a:avLst>
              <a:gd name="adj1" fmla="val 50000"/>
              <a:gd name="adj2" fmla="val 50000"/>
            </a:avLst>
          </a:prstGeom>
          <a:solidFill>
            <a:srgbClr val="50C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Luftstrøm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Skjermteori</a:t>
            </a:r>
            <a:endParaRPr/>
          </a:p>
        </p:txBody>
      </p:sp>
      <p:sp>
        <p:nvSpPr>
          <p:cNvPr id="156" name="Google Shape;156;p21"/>
          <p:cNvSpPr/>
          <p:nvPr/>
        </p:nvSpPr>
        <p:spPr>
          <a:xfrm rot="-1979432">
            <a:off x="2496252" y="3580955"/>
            <a:ext cx="1880990" cy="588386"/>
          </a:xfrm>
          <a:prstGeom prst="rightArrow">
            <a:avLst>
              <a:gd name="adj1" fmla="val 50000"/>
              <a:gd name="adj2" fmla="val 50000"/>
            </a:avLst>
          </a:prstGeom>
          <a:solidFill>
            <a:srgbClr val="50C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Luftstrøm</a:t>
            </a:r>
            <a:endParaRPr/>
          </a:p>
        </p:txBody>
      </p:sp>
      <p:pic>
        <p:nvPicPr>
          <p:cNvPr id="157" name="Google Shape;157;p21"/>
          <p:cNvPicPr preferRelativeResize="0"/>
          <p:nvPr/>
        </p:nvPicPr>
        <p:blipFill>
          <a:blip r:embed="rId3">
            <a:alphaModFix/>
          </a:blip>
          <a:stretch>
            <a:fillRect/>
          </a:stretch>
        </p:blipFill>
        <p:spPr>
          <a:xfrm rot="26">
            <a:off x="5014247" y="1709335"/>
            <a:ext cx="2169878" cy="2794904"/>
          </a:xfrm>
          <a:prstGeom prst="rect">
            <a:avLst/>
          </a:prstGeom>
          <a:noFill/>
          <a:ln>
            <a:noFill/>
          </a:ln>
        </p:spPr>
      </p:pic>
      <p:cxnSp>
        <p:nvCxnSpPr>
          <p:cNvPr id="158" name="Google Shape;158;p21"/>
          <p:cNvCxnSpPr/>
          <p:nvPr/>
        </p:nvCxnSpPr>
        <p:spPr>
          <a:xfrm rot="10800000">
            <a:off x="6587558" y="4119600"/>
            <a:ext cx="623700" cy="88200"/>
          </a:xfrm>
          <a:prstGeom prst="straightConnector1">
            <a:avLst/>
          </a:prstGeom>
          <a:noFill/>
          <a:ln w="28575" cap="flat" cmpd="sng">
            <a:solidFill>
              <a:schemeClr val="dk2"/>
            </a:solidFill>
            <a:prstDash val="solid"/>
            <a:round/>
            <a:headEnd type="none" w="med" len="med"/>
            <a:tailEnd type="triangle" w="med" len="med"/>
          </a:ln>
        </p:spPr>
      </p:cxnSp>
      <p:cxnSp>
        <p:nvCxnSpPr>
          <p:cNvPr id="159" name="Google Shape;159;p21"/>
          <p:cNvCxnSpPr/>
          <p:nvPr/>
        </p:nvCxnSpPr>
        <p:spPr>
          <a:xfrm rot="10800000">
            <a:off x="7253375" y="1969775"/>
            <a:ext cx="573300" cy="214200"/>
          </a:xfrm>
          <a:prstGeom prst="straightConnector1">
            <a:avLst/>
          </a:prstGeom>
          <a:noFill/>
          <a:ln w="28575" cap="flat" cmpd="sng">
            <a:solidFill>
              <a:schemeClr val="dk2"/>
            </a:solidFill>
            <a:prstDash val="solid"/>
            <a:round/>
            <a:headEnd type="none" w="med" len="med"/>
            <a:tailEnd type="triangle" w="med" len="med"/>
          </a:ln>
        </p:spPr>
      </p:cxnSp>
      <p:sp>
        <p:nvSpPr>
          <p:cNvPr id="160" name="Google Shape;160;p21"/>
          <p:cNvSpPr txBox="1">
            <a:spLocks noGrp="1"/>
          </p:cNvSpPr>
          <p:nvPr>
            <p:ph type="body" idx="1"/>
          </p:nvPr>
        </p:nvSpPr>
        <p:spPr>
          <a:xfrm>
            <a:off x="7381500" y="2159850"/>
            <a:ext cx="1762500" cy="657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chemeClr val="dk2"/>
                </a:solidFill>
              </a:rPr>
              <a:t>Lav massetreghet</a:t>
            </a:r>
            <a:endParaRPr b="1">
              <a:solidFill>
                <a:schemeClr val="dk2"/>
              </a:solidFill>
            </a:endParaRPr>
          </a:p>
          <a:p>
            <a:pPr marL="0" lvl="0" indent="0" algn="l" rtl="0">
              <a:lnSpc>
                <a:spcPct val="100000"/>
              </a:lnSpc>
              <a:spcBef>
                <a:spcPts val="0"/>
              </a:spcBef>
              <a:spcAft>
                <a:spcPts val="0"/>
              </a:spcAft>
              <a:buNone/>
            </a:pPr>
            <a:r>
              <a:rPr lang="en" b="1">
                <a:solidFill>
                  <a:schemeClr val="dk2"/>
                </a:solidFill>
              </a:rPr>
              <a:t>gir store bevegelser</a:t>
            </a:r>
            <a:endParaRPr b="1">
              <a:solidFill>
                <a:schemeClr val="dk2"/>
              </a:solidFill>
            </a:endParaRPr>
          </a:p>
        </p:txBody>
      </p:sp>
      <p:sp>
        <p:nvSpPr>
          <p:cNvPr id="161" name="Google Shape;161;p21"/>
          <p:cNvSpPr txBox="1">
            <a:spLocks noGrp="1"/>
          </p:cNvSpPr>
          <p:nvPr>
            <p:ph type="body" idx="1"/>
          </p:nvPr>
        </p:nvSpPr>
        <p:spPr>
          <a:xfrm>
            <a:off x="7253375" y="3925725"/>
            <a:ext cx="1587900" cy="657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chemeClr val="dk2"/>
                </a:solidFill>
              </a:rPr>
              <a:t>Høy massetreghet</a:t>
            </a:r>
            <a:endParaRPr b="1">
              <a:solidFill>
                <a:schemeClr val="dk2"/>
              </a:solidFill>
            </a:endParaRPr>
          </a:p>
          <a:p>
            <a:pPr marL="0" lvl="0" indent="0" algn="l" rtl="0">
              <a:lnSpc>
                <a:spcPct val="100000"/>
              </a:lnSpc>
              <a:spcBef>
                <a:spcPts val="0"/>
              </a:spcBef>
              <a:spcAft>
                <a:spcPts val="0"/>
              </a:spcAft>
              <a:buNone/>
            </a:pPr>
            <a:r>
              <a:rPr lang="en" b="1">
                <a:solidFill>
                  <a:schemeClr val="dk2"/>
                </a:solidFill>
              </a:rPr>
              <a:t>gir små bevegelser</a:t>
            </a:r>
            <a:endParaRPr b="1">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Dersom vi flyr skjermen i ”full-flight” modus har skjermen en pre-bestemt airspeed. </a:t>
            </a:r>
            <a:endParaRPr/>
          </a:p>
          <a:p>
            <a:pPr marL="457200" lvl="0" indent="-311150" algn="l" rtl="0">
              <a:spcBef>
                <a:spcPts val="0"/>
              </a:spcBef>
              <a:spcAft>
                <a:spcPts val="0"/>
              </a:spcAft>
              <a:buSzPts val="1300"/>
              <a:buChar char="●"/>
            </a:pPr>
            <a:r>
              <a:rPr lang="en"/>
              <a:t>Forenklet sagt, avhenger skjermens airspeed av flere «faste» faktorer:</a:t>
            </a:r>
            <a:endParaRPr/>
          </a:p>
          <a:p>
            <a:pPr marL="914400" lvl="1" indent="-298450" algn="l" rtl="0">
              <a:spcBef>
                <a:spcPts val="0"/>
              </a:spcBef>
              <a:spcAft>
                <a:spcPts val="0"/>
              </a:spcAft>
              <a:buSzPts val="1100"/>
              <a:buChar char="○"/>
            </a:pPr>
            <a:r>
              <a:rPr lang="en"/>
              <a:t>Skjermtype</a:t>
            </a:r>
            <a:endParaRPr/>
          </a:p>
          <a:p>
            <a:pPr marL="914400" lvl="1" indent="-298450" algn="l" rtl="0">
              <a:spcBef>
                <a:spcPts val="0"/>
              </a:spcBef>
              <a:spcAft>
                <a:spcPts val="0"/>
              </a:spcAft>
              <a:buSzPts val="1100"/>
              <a:buChar char="○"/>
            </a:pPr>
            <a:r>
              <a:rPr lang="en"/>
              <a:t>Vingebelastning</a:t>
            </a:r>
            <a:endParaRPr/>
          </a:p>
          <a:p>
            <a:pPr marL="914400" lvl="1" indent="-298450" algn="l" rtl="0">
              <a:spcBef>
                <a:spcPts val="0"/>
              </a:spcBef>
              <a:spcAft>
                <a:spcPts val="0"/>
              </a:spcAft>
              <a:buSzPts val="1100"/>
              <a:buChar char="○"/>
            </a:pPr>
            <a:r>
              <a:rPr lang="en"/>
              <a:t>Drag (luftmotstand) på hopper (passiv størrelse/kroppsstilling).</a:t>
            </a:r>
            <a:endParaRPr/>
          </a:p>
          <a:p>
            <a:pPr marL="457200" lvl="0" indent="-311150" algn="l" rtl="0">
              <a:spcBef>
                <a:spcPts val="0"/>
              </a:spcBef>
              <a:spcAft>
                <a:spcPts val="0"/>
              </a:spcAft>
              <a:buSzPts val="1300"/>
              <a:buChar char="●"/>
            </a:pPr>
            <a:r>
              <a:rPr lang="en"/>
              <a:t>Dersom ingenting annet påvirker oss, flyr vi i en rett linje ned mot bakken.</a:t>
            </a:r>
            <a:endParaRPr/>
          </a:p>
          <a:p>
            <a:pPr marL="457200" lvl="0" indent="0" algn="l" rtl="0">
              <a:spcBef>
                <a:spcPts val="1600"/>
              </a:spcBef>
              <a:spcAft>
                <a:spcPts val="1600"/>
              </a:spcAft>
              <a:buNone/>
            </a:pPr>
            <a:endParaRPr/>
          </a:p>
        </p:txBody>
      </p:sp>
      <p:sp>
        <p:nvSpPr>
          <p:cNvPr id="167" name="Google Shape;167;p22"/>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Normal “full-” flight</a:t>
            </a:r>
            <a:endParaRPr/>
          </a:p>
        </p:txBody>
      </p:sp>
      <p:sp>
        <p:nvSpPr>
          <p:cNvPr id="168" name="Google Shape;168;p22"/>
          <p:cNvSpPr/>
          <p:nvPr/>
        </p:nvSpPr>
        <p:spPr>
          <a:xfrm rot="-1659283">
            <a:off x="7885045" y="3704335"/>
            <a:ext cx="994738" cy="3793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Fullflight</a:t>
            </a:r>
            <a:endParaRPr sz="1800" b="0" i="0" u="none" strike="noStrike" cap="none">
              <a:solidFill>
                <a:srgbClr val="000000"/>
              </a:solidFill>
              <a:latin typeface="Calibri"/>
              <a:ea typeface="Calibri"/>
              <a:cs typeface="Calibri"/>
              <a:sym typeface="Calibri"/>
            </a:endParaRPr>
          </a:p>
        </p:txBody>
      </p:sp>
      <p:cxnSp>
        <p:nvCxnSpPr>
          <p:cNvPr id="169" name="Google Shape;169;p22"/>
          <p:cNvCxnSpPr/>
          <p:nvPr/>
        </p:nvCxnSpPr>
        <p:spPr>
          <a:xfrm flipH="1">
            <a:off x="5603555" y="3604563"/>
            <a:ext cx="2767500" cy="1391700"/>
          </a:xfrm>
          <a:prstGeom prst="straightConnector1">
            <a:avLst/>
          </a:prstGeom>
          <a:noFill/>
          <a:ln w="25400" cap="flat" cmpd="sng">
            <a:solidFill>
              <a:srgbClr val="F79646"/>
            </a:solidFill>
            <a:prstDash val="solid"/>
            <a:round/>
            <a:headEnd type="none" w="sm" len="sm"/>
            <a:tailEnd type="none" w="sm" len="sm"/>
          </a:ln>
        </p:spPr>
      </p:cxnSp>
      <p:pic>
        <p:nvPicPr>
          <p:cNvPr id="170" name="Google Shape;170;p22"/>
          <p:cNvPicPr preferRelativeResize="0"/>
          <p:nvPr/>
        </p:nvPicPr>
        <p:blipFill>
          <a:blip r:embed="rId3">
            <a:alphaModFix/>
          </a:blip>
          <a:stretch>
            <a:fillRect/>
          </a:stretch>
        </p:blipFill>
        <p:spPr>
          <a:xfrm rot="26">
            <a:off x="7823025" y="2235501"/>
            <a:ext cx="1062900" cy="13690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body" idx="1"/>
          </p:nvPr>
        </p:nvSpPr>
        <p:spPr>
          <a:xfrm>
            <a:off x="1110450" y="2078875"/>
            <a:ext cx="47316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Alle input forstyrrer “full-flight” og starter en flight cycle</a:t>
            </a:r>
            <a:endParaRPr/>
          </a:p>
          <a:p>
            <a:pPr marL="457200" lvl="0" indent="-311150" algn="l" rtl="0">
              <a:spcBef>
                <a:spcPts val="0"/>
              </a:spcBef>
              <a:spcAft>
                <a:spcPts val="0"/>
              </a:spcAft>
              <a:buSzPts val="1300"/>
              <a:buChar char="●"/>
            </a:pPr>
            <a:r>
              <a:rPr lang="en"/>
              <a:t>Når skjermen returnerer til full flight svinger/gynger den opp og ned (pitch) </a:t>
            </a:r>
            <a:endParaRPr/>
          </a:p>
          <a:p>
            <a:pPr marL="457200" lvl="0" indent="-311150" algn="l" rtl="0">
              <a:spcBef>
                <a:spcPts val="0"/>
              </a:spcBef>
              <a:spcAft>
                <a:spcPts val="0"/>
              </a:spcAft>
              <a:buSzPts val="1300"/>
              <a:buChar char="●"/>
            </a:pPr>
            <a:r>
              <a:rPr lang="en"/>
              <a:t>Denne gyngingen kalles flight cycle, og vil avta etter mellom 7-12 sek dersom piloten ikke foretar seg noe. </a:t>
            </a:r>
            <a:endParaRPr/>
          </a:p>
          <a:p>
            <a:pPr marL="457200" lvl="0" indent="0" algn="l" rtl="0">
              <a:spcBef>
                <a:spcPts val="1600"/>
              </a:spcBef>
              <a:spcAft>
                <a:spcPts val="1600"/>
              </a:spcAft>
              <a:buNone/>
            </a:pPr>
            <a:endParaRPr/>
          </a:p>
        </p:txBody>
      </p:sp>
      <p:sp>
        <p:nvSpPr>
          <p:cNvPr id="176" name="Google Shape;176;p23"/>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Flight cycle</a:t>
            </a:r>
            <a:endParaRPr/>
          </a:p>
        </p:txBody>
      </p:sp>
      <p:sp>
        <p:nvSpPr>
          <p:cNvPr id="177" name="Google Shape;177;p23"/>
          <p:cNvSpPr/>
          <p:nvPr/>
        </p:nvSpPr>
        <p:spPr>
          <a:xfrm>
            <a:off x="3698607" y="1930860"/>
            <a:ext cx="4851783" cy="3021986"/>
          </a:xfrm>
          <a:custGeom>
            <a:avLst/>
            <a:gdLst/>
            <a:ahLst/>
            <a:cxnLst/>
            <a:rect l="l" t="t" r="r" b="b"/>
            <a:pathLst>
              <a:path w="244207" h="152107" extrusionOk="0">
                <a:moveTo>
                  <a:pt x="244207" y="0"/>
                </a:moveTo>
                <a:cubicBezTo>
                  <a:pt x="243108" y="367"/>
                  <a:pt x="240726" y="1393"/>
                  <a:pt x="237612" y="2199"/>
                </a:cubicBezTo>
                <a:cubicBezTo>
                  <a:pt x="234498" y="3005"/>
                  <a:pt x="229626" y="4323"/>
                  <a:pt x="225523" y="4836"/>
                </a:cubicBezTo>
                <a:cubicBezTo>
                  <a:pt x="221420" y="5349"/>
                  <a:pt x="216658" y="4690"/>
                  <a:pt x="212994" y="5276"/>
                </a:cubicBezTo>
                <a:cubicBezTo>
                  <a:pt x="209331" y="5862"/>
                  <a:pt x="206583" y="6888"/>
                  <a:pt x="203542" y="8353"/>
                </a:cubicBezTo>
                <a:cubicBezTo>
                  <a:pt x="200501" y="9818"/>
                  <a:pt x="197937" y="10917"/>
                  <a:pt x="194750" y="14068"/>
                </a:cubicBezTo>
                <a:cubicBezTo>
                  <a:pt x="191563" y="17219"/>
                  <a:pt x="187093" y="22385"/>
                  <a:pt x="184419" y="27257"/>
                </a:cubicBezTo>
                <a:cubicBezTo>
                  <a:pt x="181745" y="32130"/>
                  <a:pt x="180572" y="37954"/>
                  <a:pt x="178704" y="43303"/>
                </a:cubicBezTo>
                <a:cubicBezTo>
                  <a:pt x="176836" y="48652"/>
                  <a:pt x="176103" y="54733"/>
                  <a:pt x="173209" y="59349"/>
                </a:cubicBezTo>
                <a:cubicBezTo>
                  <a:pt x="170315" y="63965"/>
                  <a:pt x="166285" y="67957"/>
                  <a:pt x="161339" y="70998"/>
                </a:cubicBezTo>
                <a:cubicBezTo>
                  <a:pt x="156393" y="74039"/>
                  <a:pt x="150239" y="75944"/>
                  <a:pt x="143535" y="77593"/>
                </a:cubicBezTo>
                <a:cubicBezTo>
                  <a:pt x="136831" y="79242"/>
                  <a:pt x="128111" y="80377"/>
                  <a:pt x="121114" y="80890"/>
                </a:cubicBezTo>
                <a:cubicBezTo>
                  <a:pt x="114117" y="81403"/>
                  <a:pt x="107303" y="79534"/>
                  <a:pt x="101551" y="80670"/>
                </a:cubicBezTo>
                <a:cubicBezTo>
                  <a:pt x="95800" y="81806"/>
                  <a:pt x="91807" y="84041"/>
                  <a:pt x="86605" y="87704"/>
                </a:cubicBezTo>
                <a:cubicBezTo>
                  <a:pt x="81403" y="91368"/>
                  <a:pt x="75065" y="97632"/>
                  <a:pt x="70339" y="102651"/>
                </a:cubicBezTo>
                <a:cubicBezTo>
                  <a:pt x="65613" y="107670"/>
                  <a:pt x="63488" y="112359"/>
                  <a:pt x="58249" y="117817"/>
                </a:cubicBezTo>
                <a:cubicBezTo>
                  <a:pt x="53010" y="123276"/>
                  <a:pt x="44804" y="131116"/>
                  <a:pt x="38906" y="135402"/>
                </a:cubicBezTo>
                <a:cubicBezTo>
                  <a:pt x="33008" y="139688"/>
                  <a:pt x="28685" y="141007"/>
                  <a:pt x="22860" y="143535"/>
                </a:cubicBezTo>
                <a:cubicBezTo>
                  <a:pt x="17035" y="146063"/>
                  <a:pt x="7767" y="149140"/>
                  <a:pt x="3957" y="150569"/>
                </a:cubicBezTo>
                <a:cubicBezTo>
                  <a:pt x="147" y="151998"/>
                  <a:pt x="660" y="151851"/>
                  <a:pt x="0" y="152107"/>
                </a:cubicBezTo>
              </a:path>
            </a:pathLst>
          </a:custGeom>
          <a:noFill/>
          <a:ln w="9525" cap="flat" cmpd="sng">
            <a:solidFill>
              <a:srgbClr val="FF9900"/>
            </a:solidFill>
            <a:prstDash val="solid"/>
            <a:round/>
            <a:headEnd type="none" w="med" len="med"/>
            <a:tailEnd type="none" w="med" len="med"/>
          </a:ln>
        </p:spPr>
      </p:sp>
      <p:cxnSp>
        <p:nvCxnSpPr>
          <p:cNvPr id="178" name="Google Shape;178;p23"/>
          <p:cNvCxnSpPr/>
          <p:nvPr/>
        </p:nvCxnSpPr>
        <p:spPr>
          <a:xfrm rot="10800000" flipH="1">
            <a:off x="3769128" y="1927028"/>
            <a:ext cx="4891500" cy="3109800"/>
          </a:xfrm>
          <a:prstGeom prst="straightConnector1">
            <a:avLst/>
          </a:prstGeom>
          <a:noFill/>
          <a:ln w="25400" cap="flat" cmpd="sng">
            <a:solidFill>
              <a:srgbClr val="4F81BD"/>
            </a:solidFill>
            <a:prstDash val="dot"/>
            <a:round/>
            <a:headEnd type="none" w="sm" len="sm"/>
            <a:tailEnd type="none" w="sm" len="sm"/>
          </a:ln>
          <a:effectLst>
            <a:outerShdw blurRad="40000" dist="20000" dir="5400000" rotWithShape="0">
              <a:srgbClr val="000000">
                <a:alpha val="37250"/>
              </a:srgbClr>
            </a:outerShdw>
          </a:effectLst>
        </p:spPr>
      </p:cxnSp>
      <p:pic>
        <p:nvPicPr>
          <p:cNvPr id="179" name="Google Shape;179;p23"/>
          <p:cNvPicPr preferRelativeResize="0"/>
          <p:nvPr/>
        </p:nvPicPr>
        <p:blipFill>
          <a:blip r:embed="rId3">
            <a:alphaModFix/>
          </a:blip>
          <a:stretch>
            <a:fillRect/>
          </a:stretch>
        </p:blipFill>
        <p:spPr>
          <a:xfrm>
            <a:off x="8474199" y="1425400"/>
            <a:ext cx="474626" cy="611375"/>
          </a:xfrm>
          <a:prstGeom prst="rect">
            <a:avLst/>
          </a:prstGeom>
          <a:noFill/>
          <a:ln>
            <a:noFill/>
          </a:ln>
        </p:spPr>
      </p:pic>
      <p:pic>
        <p:nvPicPr>
          <p:cNvPr id="180" name="Google Shape;180;p23"/>
          <p:cNvPicPr preferRelativeResize="0"/>
          <p:nvPr/>
        </p:nvPicPr>
        <p:blipFill>
          <a:blip r:embed="rId3">
            <a:alphaModFix/>
          </a:blip>
          <a:stretch>
            <a:fillRect/>
          </a:stretch>
        </p:blipFill>
        <p:spPr>
          <a:xfrm>
            <a:off x="3518749" y="4349250"/>
            <a:ext cx="474626" cy="611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solidFill>
                  <a:srgbClr val="000000"/>
                </a:solidFill>
              </a:rPr>
              <a:t>Når vi flyr har vi flere forhold som kan bidra til å skape en “flight cycle”.</a:t>
            </a:r>
            <a:endParaRPr sz="1000">
              <a:solidFill>
                <a:srgbClr val="000000"/>
              </a:solidFill>
            </a:endParaRPr>
          </a:p>
          <a:p>
            <a:pPr marL="0" lvl="0" indent="0" algn="l" rtl="0">
              <a:lnSpc>
                <a:spcPct val="100000"/>
              </a:lnSpc>
              <a:spcBef>
                <a:spcPts val="0"/>
              </a:spcBef>
              <a:spcAft>
                <a:spcPts val="0"/>
              </a:spcAft>
              <a:buNone/>
            </a:pPr>
            <a:endParaRPr sz="1000">
              <a:solidFill>
                <a:srgbClr val="000000"/>
              </a:solidFill>
            </a:endParaRPr>
          </a:p>
          <a:p>
            <a:pPr marL="0" lvl="0" indent="0" algn="l" rtl="0">
              <a:lnSpc>
                <a:spcPct val="100000"/>
              </a:lnSpc>
              <a:spcBef>
                <a:spcPts val="0"/>
              </a:spcBef>
              <a:spcAft>
                <a:spcPts val="0"/>
              </a:spcAft>
              <a:buNone/>
            </a:pPr>
            <a:r>
              <a:rPr lang="en" sz="1000">
                <a:solidFill>
                  <a:srgbClr val="000000"/>
                </a:solidFill>
              </a:rPr>
              <a:t>Vi skiller mellom de vi blir påført, og de vi selv påfører.</a:t>
            </a:r>
            <a:endParaRPr sz="1000">
              <a:solidFill>
                <a:srgbClr val="000000"/>
              </a:solidFill>
            </a:endParaRPr>
          </a:p>
          <a:p>
            <a:pPr marL="457200" lvl="0" indent="-292100" algn="l" rtl="0">
              <a:lnSpc>
                <a:spcPct val="100000"/>
              </a:lnSpc>
              <a:spcBef>
                <a:spcPts val="0"/>
              </a:spcBef>
              <a:spcAft>
                <a:spcPts val="0"/>
              </a:spcAft>
              <a:buClr>
                <a:srgbClr val="000000"/>
              </a:buClr>
              <a:buSzPts val="1000"/>
              <a:buFont typeface="Lato"/>
              <a:buChar char="●"/>
            </a:pPr>
            <a:r>
              <a:rPr lang="en" sz="1000">
                <a:solidFill>
                  <a:srgbClr val="000000"/>
                </a:solidFill>
              </a:rPr>
              <a:t>Endringer i luftstrømmen som er raskere enn massetregheten til hopperen (vær og vind):</a:t>
            </a:r>
            <a:endParaRPr sz="1000">
              <a:solidFill>
                <a:srgbClr val="000000"/>
              </a:solidFill>
            </a:endParaRPr>
          </a:p>
          <a:p>
            <a:pPr marL="742950" lvl="1" indent="-234950" algn="l" rtl="0">
              <a:lnSpc>
                <a:spcPct val="100000"/>
              </a:lnSpc>
              <a:spcBef>
                <a:spcPts val="0"/>
              </a:spcBef>
              <a:spcAft>
                <a:spcPts val="0"/>
              </a:spcAft>
              <a:buClr>
                <a:srgbClr val="000000"/>
              </a:buClr>
              <a:buSzPts val="1000"/>
              <a:buFont typeface="Lato"/>
              <a:buChar char="○"/>
            </a:pPr>
            <a:r>
              <a:rPr lang="en" sz="1000">
                <a:solidFill>
                  <a:srgbClr val="000000"/>
                </a:solidFill>
              </a:rPr>
              <a:t>Vindgradient</a:t>
            </a:r>
            <a:endParaRPr sz="1000">
              <a:solidFill>
                <a:srgbClr val="000000"/>
              </a:solidFill>
            </a:endParaRPr>
          </a:p>
          <a:p>
            <a:pPr marL="742950" lvl="1" indent="-234950" algn="l" rtl="0">
              <a:lnSpc>
                <a:spcPct val="100000"/>
              </a:lnSpc>
              <a:spcBef>
                <a:spcPts val="0"/>
              </a:spcBef>
              <a:spcAft>
                <a:spcPts val="0"/>
              </a:spcAft>
              <a:buClr>
                <a:srgbClr val="000000"/>
              </a:buClr>
              <a:buSzPts val="1000"/>
              <a:buFont typeface="Lato"/>
              <a:buChar char="○"/>
            </a:pPr>
            <a:r>
              <a:rPr lang="en" sz="1000">
                <a:solidFill>
                  <a:srgbClr val="000000"/>
                </a:solidFill>
              </a:rPr>
              <a:t>Gusting</a:t>
            </a:r>
            <a:endParaRPr sz="1000">
              <a:solidFill>
                <a:srgbClr val="000000"/>
              </a:solidFill>
            </a:endParaRPr>
          </a:p>
          <a:p>
            <a:pPr marL="742950" lvl="1" indent="-234950" algn="l" rtl="0">
              <a:lnSpc>
                <a:spcPct val="100000"/>
              </a:lnSpc>
              <a:spcBef>
                <a:spcPts val="0"/>
              </a:spcBef>
              <a:spcAft>
                <a:spcPts val="0"/>
              </a:spcAft>
              <a:buClr>
                <a:srgbClr val="000000"/>
              </a:buClr>
              <a:buSzPts val="1000"/>
              <a:buFont typeface="Lato"/>
              <a:buChar char="○"/>
            </a:pPr>
            <a:r>
              <a:rPr lang="en" sz="1000">
                <a:solidFill>
                  <a:srgbClr val="000000"/>
                </a:solidFill>
              </a:rPr>
              <a:t>Termikk</a:t>
            </a:r>
            <a:endParaRPr sz="1000">
              <a:solidFill>
                <a:srgbClr val="000000"/>
              </a:solidFill>
            </a:endParaRPr>
          </a:p>
          <a:p>
            <a:pPr marL="742950" lvl="1" indent="-234950" algn="l" rtl="0">
              <a:lnSpc>
                <a:spcPct val="100000"/>
              </a:lnSpc>
              <a:spcBef>
                <a:spcPts val="0"/>
              </a:spcBef>
              <a:spcAft>
                <a:spcPts val="0"/>
              </a:spcAft>
              <a:buClr>
                <a:srgbClr val="000000"/>
              </a:buClr>
              <a:buSzPts val="1000"/>
              <a:buFont typeface="Lato"/>
              <a:buChar char="○"/>
            </a:pPr>
            <a:r>
              <a:rPr lang="en" sz="1000">
                <a:solidFill>
                  <a:srgbClr val="000000"/>
                </a:solidFill>
              </a:rPr>
              <a:t>Turbulens</a:t>
            </a:r>
            <a:endParaRPr sz="1000">
              <a:solidFill>
                <a:srgbClr val="000000"/>
              </a:solidFill>
            </a:endParaRPr>
          </a:p>
          <a:p>
            <a:pPr marL="742950" lvl="0" indent="0" algn="l" rtl="0">
              <a:lnSpc>
                <a:spcPct val="100000"/>
              </a:lnSpc>
              <a:spcBef>
                <a:spcPts val="0"/>
              </a:spcBef>
              <a:spcAft>
                <a:spcPts val="0"/>
              </a:spcAft>
              <a:buNone/>
            </a:pPr>
            <a:endParaRPr sz="1000">
              <a:solidFill>
                <a:srgbClr val="000000"/>
              </a:solidFill>
            </a:endParaRPr>
          </a:p>
          <a:p>
            <a:pPr marL="457200" lvl="0" indent="-292100" algn="l" rtl="0">
              <a:lnSpc>
                <a:spcPct val="100000"/>
              </a:lnSpc>
              <a:spcBef>
                <a:spcPts val="0"/>
              </a:spcBef>
              <a:spcAft>
                <a:spcPts val="0"/>
              </a:spcAft>
              <a:buClr>
                <a:srgbClr val="000000"/>
              </a:buClr>
              <a:buSzPts val="1000"/>
              <a:buFont typeface="Lato"/>
              <a:buChar char="●"/>
            </a:pPr>
            <a:r>
              <a:rPr lang="en" sz="1000">
                <a:solidFill>
                  <a:srgbClr val="000000"/>
                </a:solidFill>
              </a:rPr>
              <a:t>Pilotens inputs (selvpåført).</a:t>
            </a:r>
            <a:endParaRPr sz="1000">
              <a:solidFill>
                <a:srgbClr val="000000"/>
              </a:solidFill>
            </a:endParaRPr>
          </a:p>
          <a:p>
            <a:pPr marL="742950" lvl="1" indent="-234950" algn="l" rtl="0">
              <a:lnSpc>
                <a:spcPct val="100000"/>
              </a:lnSpc>
              <a:spcBef>
                <a:spcPts val="0"/>
              </a:spcBef>
              <a:spcAft>
                <a:spcPts val="0"/>
              </a:spcAft>
              <a:buClr>
                <a:srgbClr val="000000"/>
              </a:buClr>
              <a:buSzPts val="1000"/>
              <a:buFont typeface="Lato"/>
              <a:buChar char="○"/>
            </a:pPr>
            <a:r>
              <a:rPr lang="en" sz="1000">
                <a:solidFill>
                  <a:srgbClr val="000000"/>
                </a:solidFill>
              </a:rPr>
              <a:t>Toggles</a:t>
            </a:r>
            <a:endParaRPr sz="1000">
              <a:solidFill>
                <a:srgbClr val="000000"/>
              </a:solidFill>
            </a:endParaRPr>
          </a:p>
          <a:p>
            <a:pPr marL="742950" lvl="1" indent="-234950" algn="l" rtl="0">
              <a:lnSpc>
                <a:spcPct val="100000"/>
              </a:lnSpc>
              <a:spcBef>
                <a:spcPts val="0"/>
              </a:spcBef>
              <a:spcAft>
                <a:spcPts val="0"/>
              </a:spcAft>
              <a:buClr>
                <a:srgbClr val="000000"/>
              </a:buClr>
              <a:buSzPts val="1000"/>
              <a:buFont typeface="Lato"/>
              <a:buChar char="○"/>
            </a:pPr>
            <a:r>
              <a:rPr lang="en" sz="1000">
                <a:solidFill>
                  <a:srgbClr val="000000"/>
                </a:solidFill>
              </a:rPr>
              <a:t>Bakrisere</a:t>
            </a:r>
            <a:endParaRPr sz="1000">
              <a:solidFill>
                <a:srgbClr val="000000"/>
              </a:solidFill>
            </a:endParaRPr>
          </a:p>
          <a:p>
            <a:pPr marL="742950" lvl="1" indent="-234950" algn="l" rtl="0">
              <a:lnSpc>
                <a:spcPct val="100000"/>
              </a:lnSpc>
              <a:spcBef>
                <a:spcPts val="0"/>
              </a:spcBef>
              <a:spcAft>
                <a:spcPts val="0"/>
              </a:spcAft>
              <a:buClr>
                <a:srgbClr val="000000"/>
              </a:buClr>
              <a:buSzPts val="1000"/>
              <a:buFont typeface="Lato"/>
              <a:buChar char="○"/>
            </a:pPr>
            <a:r>
              <a:rPr lang="en" sz="1000">
                <a:solidFill>
                  <a:srgbClr val="000000"/>
                </a:solidFill>
              </a:rPr>
              <a:t>Frontrisere</a:t>
            </a:r>
            <a:endParaRPr sz="1000">
              <a:solidFill>
                <a:srgbClr val="000000"/>
              </a:solidFill>
            </a:endParaRPr>
          </a:p>
          <a:p>
            <a:pPr marL="742950" lvl="1" indent="-234950" algn="l" rtl="0">
              <a:lnSpc>
                <a:spcPct val="100000"/>
              </a:lnSpc>
              <a:spcBef>
                <a:spcPts val="0"/>
              </a:spcBef>
              <a:spcAft>
                <a:spcPts val="0"/>
              </a:spcAft>
              <a:buClr>
                <a:srgbClr val="000000"/>
              </a:buClr>
              <a:buSzPts val="1000"/>
              <a:buFont typeface="Lato"/>
              <a:buChar char="○"/>
            </a:pPr>
            <a:r>
              <a:rPr lang="en" sz="1000">
                <a:solidFill>
                  <a:srgbClr val="000000"/>
                </a:solidFill>
              </a:rPr>
              <a:t>Aktiv bruk av kroppsstilling </a:t>
            </a:r>
            <a:endParaRPr sz="900"/>
          </a:p>
          <a:p>
            <a:pPr marL="457200" lvl="0" indent="0" algn="l" rtl="0">
              <a:spcBef>
                <a:spcPts val="0"/>
              </a:spcBef>
              <a:spcAft>
                <a:spcPts val="1600"/>
              </a:spcAft>
              <a:buNone/>
            </a:pPr>
            <a:endParaRPr sz="1100"/>
          </a:p>
        </p:txBody>
      </p:sp>
      <p:sp>
        <p:nvSpPr>
          <p:cNvPr id="186" name="Google Shape;186;p24"/>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Flight cycle</a:t>
            </a:r>
            <a:endParaRPr/>
          </a:p>
        </p:txBody>
      </p:sp>
      <p:sp>
        <p:nvSpPr>
          <p:cNvPr id="187" name="Google Shape;187;p24"/>
          <p:cNvSpPr/>
          <p:nvPr/>
        </p:nvSpPr>
        <p:spPr>
          <a:xfrm>
            <a:off x="3698607" y="1930860"/>
            <a:ext cx="4851783" cy="3021986"/>
          </a:xfrm>
          <a:custGeom>
            <a:avLst/>
            <a:gdLst/>
            <a:ahLst/>
            <a:cxnLst/>
            <a:rect l="l" t="t" r="r" b="b"/>
            <a:pathLst>
              <a:path w="244207" h="152107" extrusionOk="0">
                <a:moveTo>
                  <a:pt x="244207" y="0"/>
                </a:moveTo>
                <a:cubicBezTo>
                  <a:pt x="243108" y="367"/>
                  <a:pt x="240726" y="1393"/>
                  <a:pt x="237612" y="2199"/>
                </a:cubicBezTo>
                <a:cubicBezTo>
                  <a:pt x="234498" y="3005"/>
                  <a:pt x="229626" y="4323"/>
                  <a:pt x="225523" y="4836"/>
                </a:cubicBezTo>
                <a:cubicBezTo>
                  <a:pt x="221420" y="5349"/>
                  <a:pt x="216658" y="4690"/>
                  <a:pt x="212994" y="5276"/>
                </a:cubicBezTo>
                <a:cubicBezTo>
                  <a:pt x="209331" y="5862"/>
                  <a:pt x="206583" y="6888"/>
                  <a:pt x="203542" y="8353"/>
                </a:cubicBezTo>
                <a:cubicBezTo>
                  <a:pt x="200501" y="9818"/>
                  <a:pt x="197937" y="10917"/>
                  <a:pt x="194750" y="14068"/>
                </a:cubicBezTo>
                <a:cubicBezTo>
                  <a:pt x="191563" y="17219"/>
                  <a:pt x="187093" y="22385"/>
                  <a:pt x="184419" y="27257"/>
                </a:cubicBezTo>
                <a:cubicBezTo>
                  <a:pt x="181745" y="32130"/>
                  <a:pt x="180572" y="37954"/>
                  <a:pt x="178704" y="43303"/>
                </a:cubicBezTo>
                <a:cubicBezTo>
                  <a:pt x="176836" y="48652"/>
                  <a:pt x="176103" y="54733"/>
                  <a:pt x="173209" y="59349"/>
                </a:cubicBezTo>
                <a:cubicBezTo>
                  <a:pt x="170315" y="63965"/>
                  <a:pt x="166285" y="67957"/>
                  <a:pt x="161339" y="70998"/>
                </a:cubicBezTo>
                <a:cubicBezTo>
                  <a:pt x="156393" y="74039"/>
                  <a:pt x="150239" y="75944"/>
                  <a:pt x="143535" y="77593"/>
                </a:cubicBezTo>
                <a:cubicBezTo>
                  <a:pt x="136831" y="79242"/>
                  <a:pt x="128111" y="80377"/>
                  <a:pt x="121114" y="80890"/>
                </a:cubicBezTo>
                <a:cubicBezTo>
                  <a:pt x="114117" y="81403"/>
                  <a:pt x="107303" y="79534"/>
                  <a:pt x="101551" y="80670"/>
                </a:cubicBezTo>
                <a:cubicBezTo>
                  <a:pt x="95800" y="81806"/>
                  <a:pt x="91807" y="84041"/>
                  <a:pt x="86605" y="87704"/>
                </a:cubicBezTo>
                <a:cubicBezTo>
                  <a:pt x="81403" y="91368"/>
                  <a:pt x="75065" y="97632"/>
                  <a:pt x="70339" y="102651"/>
                </a:cubicBezTo>
                <a:cubicBezTo>
                  <a:pt x="65613" y="107670"/>
                  <a:pt x="63488" y="112359"/>
                  <a:pt x="58249" y="117817"/>
                </a:cubicBezTo>
                <a:cubicBezTo>
                  <a:pt x="53010" y="123276"/>
                  <a:pt x="44804" y="131116"/>
                  <a:pt x="38906" y="135402"/>
                </a:cubicBezTo>
                <a:cubicBezTo>
                  <a:pt x="33008" y="139688"/>
                  <a:pt x="28685" y="141007"/>
                  <a:pt x="22860" y="143535"/>
                </a:cubicBezTo>
                <a:cubicBezTo>
                  <a:pt x="17035" y="146063"/>
                  <a:pt x="7767" y="149140"/>
                  <a:pt x="3957" y="150569"/>
                </a:cubicBezTo>
                <a:cubicBezTo>
                  <a:pt x="147" y="151998"/>
                  <a:pt x="660" y="151851"/>
                  <a:pt x="0" y="152107"/>
                </a:cubicBezTo>
              </a:path>
            </a:pathLst>
          </a:custGeom>
          <a:noFill/>
          <a:ln w="9525" cap="flat" cmpd="sng">
            <a:solidFill>
              <a:srgbClr val="FF9900"/>
            </a:solidFill>
            <a:prstDash val="solid"/>
            <a:round/>
            <a:headEnd type="none" w="med" len="med"/>
            <a:tailEnd type="none" w="med" len="med"/>
          </a:ln>
        </p:spPr>
      </p:sp>
      <p:cxnSp>
        <p:nvCxnSpPr>
          <p:cNvPr id="188" name="Google Shape;188;p24"/>
          <p:cNvCxnSpPr/>
          <p:nvPr/>
        </p:nvCxnSpPr>
        <p:spPr>
          <a:xfrm rot="10800000" flipH="1">
            <a:off x="3769128" y="1927028"/>
            <a:ext cx="4891500" cy="3109800"/>
          </a:xfrm>
          <a:prstGeom prst="straightConnector1">
            <a:avLst/>
          </a:prstGeom>
          <a:noFill/>
          <a:ln w="25400" cap="flat" cmpd="sng">
            <a:solidFill>
              <a:srgbClr val="4F81BD"/>
            </a:solidFill>
            <a:prstDash val="dot"/>
            <a:round/>
            <a:headEnd type="none" w="sm" len="sm"/>
            <a:tailEnd type="none" w="sm" len="sm"/>
          </a:ln>
          <a:effectLst>
            <a:outerShdw blurRad="40000" dist="20000" dir="5400000" rotWithShape="0">
              <a:srgbClr val="000000">
                <a:alpha val="37250"/>
              </a:srgbClr>
            </a:outerShdw>
          </a:effectLst>
        </p:spPr>
      </p:cxnSp>
      <p:sp>
        <p:nvSpPr>
          <p:cNvPr id="189" name="Google Shape;189;p24"/>
          <p:cNvSpPr txBox="1"/>
          <p:nvPr/>
        </p:nvSpPr>
        <p:spPr>
          <a:xfrm>
            <a:off x="7764375" y="3339575"/>
            <a:ext cx="1098300" cy="11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900" b="1">
                <a:solidFill>
                  <a:srgbClr val="000000"/>
                </a:solidFill>
                <a:latin typeface="Lato"/>
                <a:ea typeface="Lato"/>
                <a:cs typeface="Lato"/>
                <a:sym typeface="Lato"/>
              </a:rPr>
              <a:t>Surge:</a:t>
            </a:r>
            <a:r>
              <a:rPr lang="en" sz="900">
                <a:solidFill>
                  <a:srgbClr val="000000"/>
                </a:solidFill>
                <a:latin typeface="Lato"/>
                <a:ea typeface="Lato"/>
                <a:cs typeface="Lato"/>
                <a:sym typeface="Lato"/>
              </a:rPr>
              <a:t> Punktet der vi opplever at skjermen stuper fremover og pitchvinkel blir brattere.</a:t>
            </a:r>
            <a:endParaRPr sz="900">
              <a:latin typeface="Lato"/>
              <a:ea typeface="Lato"/>
              <a:cs typeface="Lato"/>
              <a:sym typeface="Lato"/>
            </a:endParaRPr>
          </a:p>
        </p:txBody>
      </p:sp>
      <p:cxnSp>
        <p:nvCxnSpPr>
          <p:cNvPr id="190" name="Google Shape;190;p24"/>
          <p:cNvCxnSpPr/>
          <p:nvPr/>
        </p:nvCxnSpPr>
        <p:spPr>
          <a:xfrm rot="10800000">
            <a:off x="7654300" y="2193775"/>
            <a:ext cx="524100" cy="1194600"/>
          </a:xfrm>
          <a:prstGeom prst="straightConnector1">
            <a:avLst/>
          </a:prstGeom>
          <a:noFill/>
          <a:ln w="9525" cap="flat" cmpd="sng">
            <a:solidFill>
              <a:srgbClr val="1F497D"/>
            </a:solidFill>
            <a:prstDash val="solid"/>
            <a:round/>
            <a:headEnd type="none" w="med" len="med"/>
            <a:tailEnd type="triangle" w="med" len="med"/>
          </a:ln>
        </p:spPr>
      </p:cxnSp>
      <p:pic>
        <p:nvPicPr>
          <p:cNvPr id="191" name="Google Shape;191;p24"/>
          <p:cNvPicPr preferRelativeResize="0"/>
          <p:nvPr/>
        </p:nvPicPr>
        <p:blipFill>
          <a:blip r:embed="rId3">
            <a:alphaModFix/>
          </a:blip>
          <a:stretch>
            <a:fillRect/>
          </a:stretch>
        </p:blipFill>
        <p:spPr>
          <a:xfrm>
            <a:off x="8474199" y="1425400"/>
            <a:ext cx="474626" cy="611375"/>
          </a:xfrm>
          <a:prstGeom prst="rect">
            <a:avLst/>
          </a:prstGeom>
          <a:noFill/>
          <a:ln>
            <a:noFill/>
          </a:ln>
        </p:spPr>
      </p:pic>
      <p:pic>
        <p:nvPicPr>
          <p:cNvPr id="192" name="Google Shape;192;p24"/>
          <p:cNvPicPr preferRelativeResize="0"/>
          <p:nvPr/>
        </p:nvPicPr>
        <p:blipFill>
          <a:blip r:embed="rId3">
            <a:alphaModFix/>
          </a:blip>
          <a:stretch>
            <a:fillRect/>
          </a:stretch>
        </p:blipFill>
        <p:spPr>
          <a:xfrm>
            <a:off x="3518749" y="4349250"/>
            <a:ext cx="474626" cy="611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5"/>
          <p:cNvSpPr txBox="1">
            <a:spLocks noGrp="1"/>
          </p:cNvSpPr>
          <p:nvPr>
            <p:ph type="body" idx="1"/>
          </p:nvPr>
        </p:nvSpPr>
        <p:spPr>
          <a:xfrm>
            <a:off x="1110450" y="2078875"/>
            <a:ext cx="47460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solidFill>
                  <a:srgbClr val="000000"/>
                </a:solidFill>
              </a:rPr>
              <a:t>Hendelse: </a:t>
            </a:r>
            <a:endParaRPr sz="1000">
              <a:solidFill>
                <a:srgbClr val="000000"/>
              </a:solidFill>
            </a:endParaRPr>
          </a:p>
          <a:p>
            <a:pPr marL="285750" lvl="0" indent="-234950" algn="l" rtl="0">
              <a:lnSpc>
                <a:spcPct val="100000"/>
              </a:lnSpc>
              <a:spcBef>
                <a:spcPts val="0"/>
              </a:spcBef>
              <a:spcAft>
                <a:spcPts val="0"/>
              </a:spcAft>
              <a:buClr>
                <a:srgbClr val="000000"/>
              </a:buClr>
              <a:buSzPts val="1000"/>
              <a:buFont typeface="Lato"/>
              <a:buChar char="•"/>
            </a:pPr>
            <a:r>
              <a:rPr lang="en" sz="1000">
                <a:solidFill>
                  <a:srgbClr val="000000"/>
                </a:solidFill>
              </a:rPr>
              <a:t>Piloten induserer flare og slipper brått opp.</a:t>
            </a:r>
            <a:endParaRPr sz="1000">
              <a:solidFill>
                <a:srgbClr val="000000"/>
              </a:solidFill>
            </a:endParaRPr>
          </a:p>
          <a:p>
            <a:pPr marL="285750" lvl="0" indent="-234950" algn="l" rtl="0">
              <a:lnSpc>
                <a:spcPct val="100000"/>
              </a:lnSpc>
              <a:spcBef>
                <a:spcPts val="0"/>
              </a:spcBef>
              <a:spcAft>
                <a:spcPts val="0"/>
              </a:spcAft>
              <a:buClr>
                <a:srgbClr val="000000"/>
              </a:buClr>
              <a:buSzPts val="1000"/>
              <a:buFont typeface="Lato"/>
              <a:buChar char="•"/>
            </a:pPr>
            <a:r>
              <a:rPr lang="en" sz="1000">
                <a:solidFill>
                  <a:srgbClr val="000000"/>
                </a:solidFill>
              </a:rPr>
              <a:t>Dette starter en flight cycle.</a:t>
            </a:r>
            <a:endParaRPr sz="1000">
              <a:solidFill>
                <a:srgbClr val="000000"/>
              </a:solidFill>
            </a:endParaRPr>
          </a:p>
          <a:p>
            <a:pPr marL="285750" lvl="0" indent="-234950" algn="l" rtl="0">
              <a:lnSpc>
                <a:spcPct val="100000"/>
              </a:lnSpc>
              <a:spcBef>
                <a:spcPts val="0"/>
              </a:spcBef>
              <a:spcAft>
                <a:spcPts val="0"/>
              </a:spcAft>
              <a:buClr>
                <a:srgbClr val="000000"/>
              </a:buClr>
              <a:buSzPts val="1000"/>
              <a:buFont typeface="Lato"/>
              <a:buChar char="•"/>
            </a:pPr>
            <a:r>
              <a:rPr lang="en" sz="1000">
                <a:solidFill>
                  <a:srgbClr val="000000"/>
                </a:solidFill>
              </a:rPr>
              <a:t>Skjermen vil bevege seg i en bølgelignende kurve i pitch aksen, til den har stabilisert seg dersom ingen input blir gjort. </a:t>
            </a:r>
            <a:endParaRPr sz="1000">
              <a:solidFill>
                <a:srgbClr val="000000"/>
              </a:solidFill>
            </a:endParaRPr>
          </a:p>
          <a:p>
            <a:pPr marL="285750" lvl="0" indent="-234950" algn="l" rtl="0">
              <a:lnSpc>
                <a:spcPct val="100000"/>
              </a:lnSpc>
              <a:spcBef>
                <a:spcPts val="0"/>
              </a:spcBef>
              <a:spcAft>
                <a:spcPts val="0"/>
              </a:spcAft>
              <a:buClr>
                <a:srgbClr val="000000"/>
              </a:buClr>
              <a:buSzPts val="1000"/>
              <a:buFont typeface="Lato"/>
              <a:buChar char="•"/>
            </a:pPr>
            <a:r>
              <a:rPr lang="en" sz="1000">
                <a:solidFill>
                  <a:srgbClr val="000000"/>
                </a:solidFill>
              </a:rPr>
              <a:t>Tidsforbruk uten korrigerende input varierer.</a:t>
            </a:r>
            <a:endParaRPr sz="1000">
              <a:solidFill>
                <a:srgbClr val="000000"/>
              </a:solidFill>
            </a:endParaRPr>
          </a:p>
          <a:p>
            <a:pPr marL="0" lvl="0" indent="0" algn="l" rtl="0">
              <a:lnSpc>
                <a:spcPct val="100000"/>
              </a:lnSpc>
              <a:spcBef>
                <a:spcPts val="0"/>
              </a:spcBef>
              <a:spcAft>
                <a:spcPts val="0"/>
              </a:spcAft>
              <a:buNone/>
            </a:pPr>
            <a:endParaRPr sz="1000">
              <a:solidFill>
                <a:srgbClr val="000000"/>
              </a:solidFill>
            </a:endParaRPr>
          </a:p>
          <a:p>
            <a:pPr marL="0" lvl="0" indent="0" algn="l" rtl="0">
              <a:lnSpc>
                <a:spcPct val="100000"/>
              </a:lnSpc>
              <a:spcBef>
                <a:spcPts val="0"/>
              </a:spcBef>
              <a:spcAft>
                <a:spcPts val="0"/>
              </a:spcAft>
              <a:buNone/>
            </a:pPr>
            <a:endParaRPr sz="1000">
              <a:solidFill>
                <a:srgbClr val="000000"/>
              </a:solidFill>
            </a:endParaRPr>
          </a:p>
          <a:p>
            <a:pPr marL="285750" lvl="0" indent="-234950" algn="l" rtl="0">
              <a:lnSpc>
                <a:spcPct val="100000"/>
              </a:lnSpc>
              <a:spcBef>
                <a:spcPts val="0"/>
              </a:spcBef>
              <a:spcAft>
                <a:spcPts val="0"/>
              </a:spcAft>
              <a:buClr>
                <a:srgbClr val="000000"/>
              </a:buClr>
              <a:buSzPts val="1000"/>
              <a:buFont typeface="Lato"/>
              <a:buChar char="•"/>
            </a:pPr>
            <a:r>
              <a:rPr lang="en" sz="1000" i="1">
                <a:solidFill>
                  <a:srgbClr val="000000"/>
                </a:solidFill>
              </a:rPr>
              <a:t>Hvor er farlig område? </a:t>
            </a:r>
            <a:endParaRPr sz="1000">
              <a:solidFill>
                <a:srgbClr val="000000"/>
              </a:solidFill>
            </a:endParaRPr>
          </a:p>
          <a:p>
            <a:pPr marL="285750" lvl="0" indent="-234950" algn="l" rtl="0">
              <a:lnSpc>
                <a:spcPct val="100000"/>
              </a:lnSpc>
              <a:spcBef>
                <a:spcPts val="0"/>
              </a:spcBef>
              <a:spcAft>
                <a:spcPts val="0"/>
              </a:spcAft>
              <a:buClr>
                <a:srgbClr val="000000"/>
              </a:buClr>
              <a:buSzPts val="1000"/>
              <a:buFont typeface="Lato"/>
              <a:buChar char="•"/>
            </a:pPr>
            <a:r>
              <a:rPr lang="en" sz="1000" i="1">
                <a:solidFill>
                  <a:srgbClr val="000000"/>
                </a:solidFill>
              </a:rPr>
              <a:t>Hvor vil vil helst unngå og lande (i kurven)?</a:t>
            </a:r>
            <a:endParaRPr sz="1000">
              <a:solidFill>
                <a:srgbClr val="000000"/>
              </a:solidFill>
            </a:endParaRPr>
          </a:p>
          <a:p>
            <a:pPr marL="285750" lvl="0" indent="-234950" algn="l" rtl="0">
              <a:lnSpc>
                <a:spcPct val="100000"/>
              </a:lnSpc>
              <a:spcBef>
                <a:spcPts val="0"/>
              </a:spcBef>
              <a:spcAft>
                <a:spcPts val="0"/>
              </a:spcAft>
              <a:buClr>
                <a:srgbClr val="000000"/>
              </a:buClr>
              <a:buSzPts val="1000"/>
              <a:buFont typeface="Lato"/>
              <a:buChar char="•"/>
            </a:pPr>
            <a:r>
              <a:rPr lang="en" sz="1000" i="1">
                <a:solidFill>
                  <a:srgbClr val="000000"/>
                </a:solidFill>
              </a:rPr>
              <a:t>Hva kan vi gjøre for å motvirke dette?</a:t>
            </a:r>
            <a:endParaRPr sz="1000"/>
          </a:p>
        </p:txBody>
      </p:sp>
      <p:sp>
        <p:nvSpPr>
          <p:cNvPr id="198" name="Google Shape;198;p25"/>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Flight cycle - faser</a:t>
            </a:r>
            <a:endParaRPr/>
          </a:p>
        </p:txBody>
      </p:sp>
      <p:sp>
        <p:nvSpPr>
          <p:cNvPr id="199" name="Google Shape;199;p25"/>
          <p:cNvSpPr/>
          <p:nvPr/>
        </p:nvSpPr>
        <p:spPr>
          <a:xfrm>
            <a:off x="3394501" y="1757225"/>
            <a:ext cx="5317040" cy="3292277"/>
          </a:xfrm>
          <a:custGeom>
            <a:avLst/>
            <a:gdLst/>
            <a:ahLst/>
            <a:cxnLst/>
            <a:rect l="l" t="t" r="r" b="b"/>
            <a:pathLst>
              <a:path w="283992" h="175846" extrusionOk="0">
                <a:moveTo>
                  <a:pt x="283992" y="0"/>
                </a:moveTo>
                <a:cubicBezTo>
                  <a:pt x="282160" y="1282"/>
                  <a:pt x="277618" y="5752"/>
                  <a:pt x="273002" y="7694"/>
                </a:cubicBezTo>
                <a:cubicBezTo>
                  <a:pt x="268386" y="9636"/>
                  <a:pt x="262048" y="11101"/>
                  <a:pt x="256296" y="11650"/>
                </a:cubicBezTo>
                <a:cubicBezTo>
                  <a:pt x="250544" y="12200"/>
                  <a:pt x="244244" y="10295"/>
                  <a:pt x="238492" y="10991"/>
                </a:cubicBezTo>
                <a:cubicBezTo>
                  <a:pt x="232740" y="11687"/>
                  <a:pt x="226768" y="13188"/>
                  <a:pt x="221786" y="15826"/>
                </a:cubicBezTo>
                <a:cubicBezTo>
                  <a:pt x="216804" y="18464"/>
                  <a:pt x="211968" y="22641"/>
                  <a:pt x="208598" y="26817"/>
                </a:cubicBezTo>
                <a:cubicBezTo>
                  <a:pt x="205228" y="30993"/>
                  <a:pt x="204055" y="34510"/>
                  <a:pt x="201564" y="40884"/>
                </a:cubicBezTo>
                <a:cubicBezTo>
                  <a:pt x="199073" y="47258"/>
                  <a:pt x="197168" y="56930"/>
                  <a:pt x="193651" y="65063"/>
                </a:cubicBezTo>
                <a:cubicBezTo>
                  <a:pt x="190134" y="73196"/>
                  <a:pt x="185335" y="82831"/>
                  <a:pt x="180463" y="89682"/>
                </a:cubicBezTo>
                <a:cubicBezTo>
                  <a:pt x="175591" y="96533"/>
                  <a:pt x="170462" y="101515"/>
                  <a:pt x="164417" y="106167"/>
                </a:cubicBezTo>
                <a:cubicBezTo>
                  <a:pt x="158372" y="110820"/>
                  <a:pt x="152400" y="114556"/>
                  <a:pt x="144194" y="117597"/>
                </a:cubicBezTo>
                <a:cubicBezTo>
                  <a:pt x="135988" y="120638"/>
                  <a:pt x="124119" y="123019"/>
                  <a:pt x="115180" y="124411"/>
                </a:cubicBezTo>
                <a:cubicBezTo>
                  <a:pt x="106241" y="125803"/>
                  <a:pt x="99500" y="125217"/>
                  <a:pt x="90561" y="125950"/>
                </a:cubicBezTo>
                <a:cubicBezTo>
                  <a:pt x="81622" y="126683"/>
                  <a:pt x="70010" y="126866"/>
                  <a:pt x="61547" y="128808"/>
                </a:cubicBezTo>
                <a:cubicBezTo>
                  <a:pt x="53085" y="130750"/>
                  <a:pt x="47223" y="132874"/>
                  <a:pt x="39786" y="137600"/>
                </a:cubicBezTo>
                <a:cubicBezTo>
                  <a:pt x="32349" y="142326"/>
                  <a:pt x="23557" y="150789"/>
                  <a:pt x="16926" y="157163"/>
                </a:cubicBezTo>
                <a:cubicBezTo>
                  <a:pt x="10295" y="163537"/>
                  <a:pt x="2821" y="172732"/>
                  <a:pt x="0" y="175846"/>
                </a:cubicBezTo>
              </a:path>
            </a:pathLst>
          </a:custGeom>
          <a:noFill/>
          <a:ln w="19050" cap="flat" cmpd="sng">
            <a:solidFill>
              <a:srgbClr val="FF9900"/>
            </a:solidFill>
            <a:prstDash val="solid"/>
            <a:round/>
            <a:headEnd type="none" w="med" len="med"/>
            <a:tailEnd type="none" w="med" len="med"/>
          </a:ln>
        </p:spPr>
      </p:sp>
      <p:cxnSp>
        <p:nvCxnSpPr>
          <p:cNvPr id="200" name="Google Shape;200;p25"/>
          <p:cNvCxnSpPr/>
          <p:nvPr/>
        </p:nvCxnSpPr>
        <p:spPr>
          <a:xfrm rot="10800000" flipH="1">
            <a:off x="3775282" y="1613316"/>
            <a:ext cx="5127600" cy="3394200"/>
          </a:xfrm>
          <a:prstGeom prst="straightConnector1">
            <a:avLst/>
          </a:prstGeom>
          <a:noFill/>
          <a:ln w="25400" cap="flat" cmpd="sng">
            <a:solidFill>
              <a:srgbClr val="4F81BD"/>
            </a:solidFill>
            <a:prstDash val="dot"/>
            <a:round/>
            <a:headEnd type="none" w="sm" len="sm"/>
            <a:tailEnd type="none" w="sm" len="sm"/>
          </a:ln>
          <a:effectLst>
            <a:outerShdw blurRad="40000" dist="20000" dir="5400000" rotWithShape="0">
              <a:srgbClr val="000000">
                <a:alpha val="37250"/>
              </a:srgbClr>
            </a:outerShdw>
          </a:effectLst>
        </p:spPr>
      </p:cxnSp>
      <p:cxnSp>
        <p:nvCxnSpPr>
          <p:cNvPr id="201" name="Google Shape;201;p25"/>
          <p:cNvCxnSpPr/>
          <p:nvPr/>
        </p:nvCxnSpPr>
        <p:spPr>
          <a:xfrm>
            <a:off x="8554706" y="1212149"/>
            <a:ext cx="156300" cy="51870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202" name="Google Shape;202;p25"/>
          <p:cNvSpPr txBox="1"/>
          <p:nvPr/>
        </p:nvSpPr>
        <p:spPr>
          <a:xfrm>
            <a:off x="6295052" y="1497170"/>
            <a:ext cx="1004100"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Bratt/Sakte</a:t>
            </a:r>
            <a:endParaRPr sz="1000" i="0" u="none" strike="noStrike" cap="none">
              <a:solidFill>
                <a:srgbClr val="000000"/>
              </a:solidFill>
              <a:latin typeface="Lato"/>
              <a:ea typeface="Lato"/>
              <a:cs typeface="Lato"/>
              <a:sym typeface="Lato"/>
            </a:endParaRPr>
          </a:p>
        </p:txBody>
      </p:sp>
      <p:sp>
        <p:nvSpPr>
          <p:cNvPr id="203" name="Google Shape;203;p25"/>
          <p:cNvSpPr/>
          <p:nvPr/>
        </p:nvSpPr>
        <p:spPr>
          <a:xfrm>
            <a:off x="7016414" y="3336695"/>
            <a:ext cx="859800"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Bratt/rask</a:t>
            </a:r>
            <a:endParaRPr sz="1000" i="0" u="none" strike="noStrike" cap="none">
              <a:solidFill>
                <a:srgbClr val="000000"/>
              </a:solidFill>
              <a:latin typeface="Lato"/>
              <a:ea typeface="Lato"/>
              <a:cs typeface="Lato"/>
              <a:sym typeface="Lato"/>
            </a:endParaRPr>
          </a:p>
        </p:txBody>
      </p:sp>
      <p:sp>
        <p:nvSpPr>
          <p:cNvPr id="204" name="Google Shape;204;p25"/>
          <p:cNvSpPr/>
          <p:nvPr/>
        </p:nvSpPr>
        <p:spPr>
          <a:xfrm>
            <a:off x="5496487" y="4199455"/>
            <a:ext cx="839700" cy="28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Flat/rask</a:t>
            </a:r>
            <a:endParaRPr sz="1000" i="0" u="none" strike="noStrike" cap="none">
              <a:solidFill>
                <a:srgbClr val="000000"/>
              </a:solidFill>
              <a:latin typeface="Lato"/>
              <a:ea typeface="Lato"/>
              <a:cs typeface="Lato"/>
              <a:sym typeface="Lato"/>
            </a:endParaRPr>
          </a:p>
        </p:txBody>
      </p:sp>
      <p:sp>
        <p:nvSpPr>
          <p:cNvPr id="205" name="Google Shape;205;p25"/>
          <p:cNvSpPr/>
          <p:nvPr/>
        </p:nvSpPr>
        <p:spPr>
          <a:xfrm>
            <a:off x="8140783" y="2137971"/>
            <a:ext cx="858300"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Flat/sakte</a:t>
            </a:r>
            <a:endParaRPr sz="1000" i="0" u="none" strike="noStrike" cap="none">
              <a:solidFill>
                <a:srgbClr val="000000"/>
              </a:solidFill>
              <a:latin typeface="Lato"/>
              <a:ea typeface="Lato"/>
              <a:cs typeface="Lato"/>
              <a:sym typeface="Lato"/>
            </a:endParaRPr>
          </a:p>
        </p:txBody>
      </p:sp>
      <p:sp>
        <p:nvSpPr>
          <p:cNvPr id="206" name="Google Shape;206;p25"/>
          <p:cNvSpPr/>
          <p:nvPr/>
        </p:nvSpPr>
        <p:spPr>
          <a:xfrm>
            <a:off x="4169661" y="3295877"/>
            <a:ext cx="858000" cy="27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Flat/sakte</a:t>
            </a:r>
            <a:endParaRPr sz="1000" i="0" u="none" strike="noStrike" cap="none">
              <a:solidFill>
                <a:srgbClr val="000000"/>
              </a:solidFill>
              <a:latin typeface="Lato"/>
              <a:ea typeface="Lato"/>
              <a:cs typeface="Lato"/>
              <a:sym typeface="Lato"/>
            </a:endParaRPr>
          </a:p>
        </p:txBody>
      </p:sp>
      <p:sp>
        <p:nvSpPr>
          <p:cNvPr id="207" name="Google Shape;207;p25"/>
          <p:cNvSpPr txBox="1"/>
          <p:nvPr/>
        </p:nvSpPr>
        <p:spPr>
          <a:xfrm>
            <a:off x="8169993" y="967150"/>
            <a:ext cx="925800" cy="17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Lato"/>
                <a:ea typeface="Lato"/>
                <a:cs typeface="Lato"/>
                <a:sym typeface="Lato"/>
              </a:rPr>
              <a:t>Brå input</a:t>
            </a:r>
            <a:endParaRPr sz="1000">
              <a:latin typeface="Lato"/>
              <a:ea typeface="Lato"/>
              <a:cs typeface="Lato"/>
              <a:sym typeface="Lato"/>
            </a:endParaRPr>
          </a:p>
        </p:txBody>
      </p:sp>
      <p:pic>
        <p:nvPicPr>
          <p:cNvPr id="208" name="Google Shape;208;p25"/>
          <p:cNvPicPr preferRelativeResize="0"/>
          <p:nvPr/>
        </p:nvPicPr>
        <p:blipFill>
          <a:blip r:embed="rId3">
            <a:alphaModFix/>
          </a:blip>
          <a:stretch>
            <a:fillRect/>
          </a:stretch>
        </p:blipFill>
        <p:spPr>
          <a:xfrm rot="1258180">
            <a:off x="7766479" y="1296486"/>
            <a:ext cx="618767" cy="797023"/>
          </a:xfrm>
          <a:prstGeom prst="rect">
            <a:avLst/>
          </a:prstGeom>
          <a:noFill/>
          <a:ln>
            <a:noFill/>
          </a:ln>
        </p:spPr>
      </p:pic>
      <p:pic>
        <p:nvPicPr>
          <p:cNvPr id="209" name="Google Shape;209;p25"/>
          <p:cNvPicPr preferRelativeResize="0"/>
          <p:nvPr/>
        </p:nvPicPr>
        <p:blipFill>
          <a:blip r:embed="rId3">
            <a:alphaModFix/>
          </a:blip>
          <a:stretch>
            <a:fillRect/>
          </a:stretch>
        </p:blipFill>
        <p:spPr>
          <a:xfrm rot="-3174280">
            <a:off x="6856128" y="1734136"/>
            <a:ext cx="618767" cy="797022"/>
          </a:xfrm>
          <a:prstGeom prst="rect">
            <a:avLst/>
          </a:prstGeom>
          <a:noFill/>
          <a:ln>
            <a:noFill/>
          </a:ln>
        </p:spPr>
      </p:pic>
      <p:pic>
        <p:nvPicPr>
          <p:cNvPr id="210" name="Google Shape;210;p25"/>
          <p:cNvPicPr preferRelativeResize="0"/>
          <p:nvPr/>
        </p:nvPicPr>
        <p:blipFill>
          <a:blip r:embed="rId3">
            <a:alphaModFix/>
          </a:blip>
          <a:stretch>
            <a:fillRect/>
          </a:stretch>
        </p:blipFill>
        <p:spPr>
          <a:xfrm rot="-3498116">
            <a:off x="6487716" y="2658523"/>
            <a:ext cx="618767" cy="797022"/>
          </a:xfrm>
          <a:prstGeom prst="rect">
            <a:avLst/>
          </a:prstGeom>
          <a:noFill/>
          <a:ln>
            <a:noFill/>
          </a:ln>
        </p:spPr>
      </p:pic>
      <p:pic>
        <p:nvPicPr>
          <p:cNvPr id="211" name="Google Shape;211;p25"/>
          <p:cNvPicPr preferRelativeResize="0"/>
          <p:nvPr/>
        </p:nvPicPr>
        <p:blipFill>
          <a:blip r:embed="rId3">
            <a:alphaModFix/>
          </a:blip>
          <a:stretch>
            <a:fillRect/>
          </a:stretch>
        </p:blipFill>
        <p:spPr>
          <a:xfrm rot="1258180">
            <a:off x="5357904" y="3447498"/>
            <a:ext cx="618767" cy="797023"/>
          </a:xfrm>
          <a:prstGeom prst="rect">
            <a:avLst/>
          </a:prstGeom>
          <a:noFill/>
          <a:ln>
            <a:noFill/>
          </a:ln>
        </p:spPr>
      </p:pic>
      <p:pic>
        <p:nvPicPr>
          <p:cNvPr id="212" name="Google Shape;212;p25"/>
          <p:cNvPicPr preferRelativeResize="0"/>
          <p:nvPr/>
        </p:nvPicPr>
        <p:blipFill>
          <a:blip r:embed="rId3">
            <a:alphaModFix/>
          </a:blip>
          <a:stretch>
            <a:fillRect/>
          </a:stretch>
        </p:blipFill>
        <p:spPr>
          <a:xfrm rot="1258180">
            <a:off x="4213066" y="3614011"/>
            <a:ext cx="618767" cy="7970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034250" y="13986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44" name="Google Shape;44;p8"/>
          <p:cNvSpPr txBox="1">
            <a:spLocks noGrp="1"/>
          </p:cNvSpPr>
          <p:nvPr>
            <p:ph type="body" idx="4294967295"/>
          </p:nvPr>
        </p:nvSpPr>
        <p:spPr>
          <a:xfrm>
            <a:off x="1110450" y="2078875"/>
            <a:ext cx="76887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2"/>
              </a:buClr>
              <a:buSzPts val="1300"/>
              <a:buChar char="●"/>
            </a:pPr>
            <a:r>
              <a:rPr lang="en">
                <a:solidFill>
                  <a:schemeClr val="dk2"/>
                </a:solidFill>
              </a:rPr>
              <a:t>Introduksjon (30 min)</a:t>
            </a:r>
            <a:endParaRPr>
              <a:solidFill>
                <a:schemeClr val="dk2"/>
              </a:solidFill>
            </a:endParaRPr>
          </a:p>
          <a:p>
            <a:pPr marL="457200" lvl="0" indent="-311150" algn="l" rtl="0">
              <a:spcBef>
                <a:spcPts val="0"/>
              </a:spcBef>
              <a:spcAft>
                <a:spcPts val="0"/>
              </a:spcAft>
              <a:buClr>
                <a:schemeClr val="dk2"/>
              </a:buClr>
              <a:buSzPts val="1300"/>
              <a:buChar char="●"/>
            </a:pPr>
            <a:r>
              <a:rPr lang="en">
                <a:solidFill>
                  <a:schemeClr val="dk2"/>
                </a:solidFill>
              </a:rPr>
              <a:t>Leksjon 1 - Piloten (30 min) </a:t>
            </a:r>
            <a:endParaRPr>
              <a:solidFill>
                <a:schemeClr val="dk2"/>
              </a:solidFill>
            </a:endParaRPr>
          </a:p>
          <a:p>
            <a:pPr marL="457200" lvl="0" indent="-311150" algn="l" rtl="0">
              <a:spcBef>
                <a:spcPts val="0"/>
              </a:spcBef>
              <a:spcAft>
                <a:spcPts val="0"/>
              </a:spcAft>
              <a:buClr>
                <a:schemeClr val="dk2"/>
              </a:buClr>
              <a:buSzPts val="1300"/>
              <a:buChar char="●"/>
            </a:pPr>
            <a:r>
              <a:rPr lang="en">
                <a:solidFill>
                  <a:schemeClr val="dk2"/>
                </a:solidFill>
              </a:rPr>
              <a:t>Leksjon 2 - Plan og innflyging (30 min)</a:t>
            </a:r>
            <a:endParaRPr>
              <a:solidFill>
                <a:schemeClr val="dk2"/>
              </a:solidFill>
            </a:endParaRPr>
          </a:p>
          <a:p>
            <a:pPr marL="457200" lvl="0" indent="-311150" algn="l" rtl="0">
              <a:spcBef>
                <a:spcPts val="0"/>
              </a:spcBef>
              <a:spcAft>
                <a:spcPts val="0"/>
              </a:spcAft>
              <a:buClr>
                <a:schemeClr val="dk2"/>
              </a:buClr>
              <a:buSzPts val="1300"/>
              <a:buChar char="●"/>
            </a:pPr>
            <a:r>
              <a:rPr lang="en">
                <a:solidFill>
                  <a:schemeClr val="dk2"/>
                </a:solidFill>
              </a:rPr>
              <a:t>Øvelser</a:t>
            </a:r>
            <a:endParaRPr>
              <a:solidFill>
                <a:schemeClr val="dk2"/>
              </a:solidFill>
            </a:endParaRPr>
          </a:p>
          <a:p>
            <a:pPr marL="457200" lvl="0" indent="0" algn="l" rtl="0">
              <a:lnSpc>
                <a:spcPct val="100000"/>
              </a:lnSpc>
              <a:spcBef>
                <a:spcPts val="1600"/>
              </a:spcBef>
              <a:spcAft>
                <a:spcPts val="0"/>
              </a:spcAft>
              <a:buNone/>
            </a:pPr>
            <a:endParaRPr>
              <a:solidFill>
                <a:schemeClr val="dk2"/>
              </a:solidFill>
            </a:endParaRPr>
          </a:p>
          <a:p>
            <a:pPr marL="0" lvl="0" indent="0" algn="l" rtl="0">
              <a:spcBef>
                <a:spcPts val="1600"/>
              </a:spcBef>
              <a:spcAft>
                <a:spcPts val="1600"/>
              </a:spcAft>
              <a:buNone/>
            </a:pPr>
            <a:endParaRPr>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Mekanisk turbulens</a:t>
            </a:r>
            <a:endParaRPr/>
          </a:p>
        </p:txBody>
      </p:sp>
      <p:cxnSp>
        <p:nvCxnSpPr>
          <p:cNvPr id="218" name="Google Shape;218;p26"/>
          <p:cNvCxnSpPr/>
          <p:nvPr/>
        </p:nvCxnSpPr>
        <p:spPr>
          <a:xfrm rot="10800000">
            <a:off x="5904325" y="3828726"/>
            <a:ext cx="838500" cy="54840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219" name="Google Shape;219;p26"/>
          <p:cNvSpPr txBox="1"/>
          <p:nvPr/>
        </p:nvSpPr>
        <p:spPr>
          <a:xfrm rot="1805216">
            <a:off x="4308976" y="2875410"/>
            <a:ext cx="1109486" cy="3053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Bratt/Sakte</a:t>
            </a:r>
            <a:endParaRPr sz="1000" i="0" u="none" strike="noStrike" cap="none">
              <a:solidFill>
                <a:srgbClr val="000000"/>
              </a:solidFill>
              <a:latin typeface="Lato"/>
              <a:ea typeface="Lato"/>
              <a:cs typeface="Lato"/>
              <a:sym typeface="Lato"/>
            </a:endParaRPr>
          </a:p>
        </p:txBody>
      </p:sp>
      <p:sp>
        <p:nvSpPr>
          <p:cNvPr id="220" name="Google Shape;220;p26"/>
          <p:cNvSpPr/>
          <p:nvPr/>
        </p:nvSpPr>
        <p:spPr>
          <a:xfrm rot="-1052981">
            <a:off x="7359903" y="1506361"/>
            <a:ext cx="822796" cy="3139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Fullflight</a:t>
            </a:r>
            <a:endParaRPr sz="1000" i="0" u="none" strike="noStrike" cap="none">
              <a:solidFill>
                <a:srgbClr val="000000"/>
              </a:solidFill>
              <a:latin typeface="Lato"/>
              <a:ea typeface="Lato"/>
              <a:cs typeface="Lato"/>
              <a:sym typeface="Lato"/>
            </a:endParaRPr>
          </a:p>
        </p:txBody>
      </p:sp>
      <p:sp>
        <p:nvSpPr>
          <p:cNvPr id="221" name="Google Shape;221;p26"/>
          <p:cNvSpPr/>
          <p:nvPr/>
        </p:nvSpPr>
        <p:spPr>
          <a:xfrm>
            <a:off x="6765797" y="4239724"/>
            <a:ext cx="811800" cy="30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«Surge»</a:t>
            </a:r>
            <a:endParaRPr sz="1000" i="0" u="none" strike="noStrike" cap="none">
              <a:solidFill>
                <a:srgbClr val="000000"/>
              </a:solidFill>
              <a:latin typeface="Lato"/>
              <a:ea typeface="Lato"/>
              <a:cs typeface="Lato"/>
              <a:sym typeface="Lato"/>
            </a:endParaRPr>
          </a:p>
        </p:txBody>
      </p:sp>
      <p:sp>
        <p:nvSpPr>
          <p:cNvPr id="222" name="Google Shape;222;p26"/>
          <p:cNvSpPr txBox="1"/>
          <p:nvPr/>
        </p:nvSpPr>
        <p:spPr>
          <a:xfrm>
            <a:off x="4078197" y="3766205"/>
            <a:ext cx="555300" cy="25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i="0" u="none" strike="noStrike" cap="none">
                <a:solidFill>
                  <a:srgbClr val="4F81BD"/>
                </a:solidFill>
                <a:latin typeface="Lato"/>
                <a:ea typeface="Lato"/>
                <a:cs typeface="Lato"/>
                <a:sym typeface="Lato"/>
              </a:rPr>
              <a:t>5 kts</a:t>
            </a:r>
            <a:endParaRPr sz="1000" i="0" u="none" strike="noStrike" cap="none">
              <a:solidFill>
                <a:srgbClr val="4F81BD"/>
              </a:solidFill>
              <a:latin typeface="Lato"/>
              <a:ea typeface="Lato"/>
              <a:cs typeface="Lato"/>
              <a:sym typeface="Lato"/>
            </a:endParaRPr>
          </a:p>
        </p:txBody>
      </p:sp>
      <p:sp>
        <p:nvSpPr>
          <p:cNvPr id="223" name="Google Shape;223;p26"/>
          <p:cNvSpPr txBox="1"/>
          <p:nvPr/>
        </p:nvSpPr>
        <p:spPr>
          <a:xfrm>
            <a:off x="2732084" y="3191808"/>
            <a:ext cx="882300" cy="45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i="0" u="none" strike="noStrike" cap="none">
                <a:solidFill>
                  <a:srgbClr val="000000"/>
                </a:solidFill>
                <a:latin typeface="Lato"/>
                <a:ea typeface="Lato"/>
                <a:cs typeface="Lato"/>
                <a:sym typeface="Lato"/>
              </a:rPr>
              <a:t>Turbulens/ uryddig luft</a:t>
            </a:r>
            <a:endParaRPr sz="1000" i="0" u="none" strike="noStrike" cap="none">
              <a:solidFill>
                <a:srgbClr val="000000"/>
              </a:solidFill>
              <a:latin typeface="Lato"/>
              <a:ea typeface="Lato"/>
              <a:cs typeface="Lato"/>
              <a:sym typeface="Lato"/>
            </a:endParaRPr>
          </a:p>
        </p:txBody>
      </p:sp>
      <p:cxnSp>
        <p:nvCxnSpPr>
          <p:cNvPr id="224" name="Google Shape;224;p26"/>
          <p:cNvCxnSpPr/>
          <p:nvPr/>
        </p:nvCxnSpPr>
        <p:spPr>
          <a:xfrm>
            <a:off x="4213094" y="4050450"/>
            <a:ext cx="381300" cy="2700"/>
          </a:xfrm>
          <a:prstGeom prst="straightConnector1">
            <a:avLst/>
          </a:prstGeom>
          <a:noFill/>
          <a:ln w="25400" cap="flat" cmpd="sng">
            <a:solidFill>
              <a:srgbClr val="4F81BD"/>
            </a:solidFill>
            <a:prstDash val="solid"/>
            <a:round/>
            <a:headEnd type="none" w="sm" len="sm"/>
            <a:tailEnd type="triangle" w="med" len="med"/>
          </a:ln>
          <a:effectLst>
            <a:outerShdw blurRad="40000" dist="20000" dir="5400000" rotWithShape="0">
              <a:srgbClr val="000000">
                <a:alpha val="37250"/>
              </a:srgbClr>
            </a:outerShdw>
          </a:effectLst>
        </p:spPr>
      </p:cxnSp>
      <p:sp>
        <p:nvSpPr>
          <p:cNvPr id="225" name="Google Shape;225;p26"/>
          <p:cNvSpPr txBox="1"/>
          <p:nvPr/>
        </p:nvSpPr>
        <p:spPr>
          <a:xfrm>
            <a:off x="2104469" y="2258640"/>
            <a:ext cx="627300" cy="25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i="0" u="none" strike="noStrike" cap="none">
                <a:solidFill>
                  <a:srgbClr val="4F81BD"/>
                </a:solidFill>
                <a:latin typeface="Lato"/>
                <a:ea typeface="Lato"/>
                <a:cs typeface="Lato"/>
                <a:sym typeface="Lato"/>
              </a:rPr>
              <a:t>15 kts</a:t>
            </a:r>
            <a:endParaRPr sz="1000" i="0" u="none" strike="noStrike" cap="none">
              <a:solidFill>
                <a:srgbClr val="4F81BD"/>
              </a:solidFill>
              <a:latin typeface="Lato"/>
              <a:ea typeface="Lato"/>
              <a:cs typeface="Lato"/>
              <a:sym typeface="Lato"/>
            </a:endParaRPr>
          </a:p>
        </p:txBody>
      </p:sp>
      <p:cxnSp>
        <p:nvCxnSpPr>
          <p:cNvPr id="226" name="Google Shape;226;p26"/>
          <p:cNvCxnSpPr/>
          <p:nvPr/>
        </p:nvCxnSpPr>
        <p:spPr>
          <a:xfrm>
            <a:off x="951878" y="2554371"/>
            <a:ext cx="1933500" cy="0"/>
          </a:xfrm>
          <a:prstGeom prst="straightConnector1">
            <a:avLst/>
          </a:prstGeom>
          <a:noFill/>
          <a:ln w="25400" cap="flat" cmpd="sng">
            <a:solidFill>
              <a:srgbClr val="4F81BD"/>
            </a:solidFill>
            <a:prstDash val="solid"/>
            <a:round/>
            <a:headEnd type="none" w="sm" len="sm"/>
            <a:tailEnd type="triangle" w="med" len="med"/>
          </a:ln>
          <a:effectLst>
            <a:outerShdw blurRad="40000" dist="20000" dir="5400000" rotWithShape="0">
              <a:srgbClr val="000000">
                <a:alpha val="37250"/>
              </a:srgbClr>
            </a:outerShdw>
          </a:effectLst>
        </p:spPr>
      </p:cxnSp>
      <p:sp>
        <p:nvSpPr>
          <p:cNvPr id="227" name="Google Shape;227;p26"/>
          <p:cNvSpPr txBox="1"/>
          <p:nvPr/>
        </p:nvSpPr>
        <p:spPr>
          <a:xfrm>
            <a:off x="891351" y="2258587"/>
            <a:ext cx="645900" cy="30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100 ft</a:t>
            </a:r>
            <a:endParaRPr sz="1000" i="0" u="none" strike="noStrike" cap="none">
              <a:solidFill>
                <a:srgbClr val="000000"/>
              </a:solidFill>
              <a:latin typeface="Lato"/>
              <a:ea typeface="Lato"/>
              <a:cs typeface="Lato"/>
              <a:sym typeface="Lato"/>
            </a:endParaRPr>
          </a:p>
        </p:txBody>
      </p:sp>
      <p:sp>
        <p:nvSpPr>
          <p:cNvPr id="228" name="Google Shape;228;p26"/>
          <p:cNvSpPr txBox="1"/>
          <p:nvPr/>
        </p:nvSpPr>
        <p:spPr>
          <a:xfrm>
            <a:off x="1911655" y="4445157"/>
            <a:ext cx="645900" cy="30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a:latin typeface="Lato"/>
                <a:ea typeface="Lato"/>
                <a:cs typeface="Lato"/>
                <a:sym typeface="Lato"/>
              </a:rPr>
              <a:t> </a:t>
            </a:r>
            <a:endParaRPr sz="1000" i="0" u="none" strike="noStrike" cap="none">
              <a:solidFill>
                <a:srgbClr val="000000"/>
              </a:solidFill>
              <a:latin typeface="Lato"/>
              <a:ea typeface="Lato"/>
              <a:cs typeface="Lato"/>
              <a:sym typeface="Lato"/>
            </a:endParaRPr>
          </a:p>
        </p:txBody>
      </p:sp>
      <p:cxnSp>
        <p:nvCxnSpPr>
          <p:cNvPr id="229" name="Google Shape;229;p26"/>
          <p:cNvCxnSpPr/>
          <p:nvPr/>
        </p:nvCxnSpPr>
        <p:spPr>
          <a:xfrm flipH="1">
            <a:off x="5838857" y="2543275"/>
            <a:ext cx="2289000" cy="1150800"/>
          </a:xfrm>
          <a:prstGeom prst="straightConnector1">
            <a:avLst/>
          </a:prstGeom>
          <a:noFill/>
          <a:ln w="25400" cap="flat" cmpd="sng">
            <a:solidFill>
              <a:srgbClr val="F79646"/>
            </a:solidFill>
            <a:prstDash val="solid"/>
            <a:round/>
            <a:headEnd type="none" w="sm" len="sm"/>
            <a:tailEnd type="none" w="sm" len="sm"/>
          </a:ln>
        </p:spPr>
      </p:cxnSp>
      <p:cxnSp>
        <p:nvCxnSpPr>
          <p:cNvPr id="230" name="Google Shape;230;p26"/>
          <p:cNvCxnSpPr/>
          <p:nvPr/>
        </p:nvCxnSpPr>
        <p:spPr>
          <a:xfrm flipH="1">
            <a:off x="5395531" y="3699222"/>
            <a:ext cx="445800" cy="671100"/>
          </a:xfrm>
          <a:prstGeom prst="straightConnector1">
            <a:avLst/>
          </a:prstGeom>
          <a:noFill/>
          <a:ln w="25400" cap="flat" cmpd="sng">
            <a:solidFill>
              <a:srgbClr val="F79646"/>
            </a:solidFill>
            <a:prstDash val="solid"/>
            <a:round/>
            <a:headEnd type="none" w="sm" len="sm"/>
            <a:tailEnd type="none" w="sm" len="sm"/>
          </a:ln>
        </p:spPr>
      </p:cxnSp>
      <p:cxnSp>
        <p:nvCxnSpPr>
          <p:cNvPr id="231" name="Google Shape;231;p26"/>
          <p:cNvCxnSpPr/>
          <p:nvPr/>
        </p:nvCxnSpPr>
        <p:spPr>
          <a:xfrm flipH="1">
            <a:off x="5016570" y="4364216"/>
            <a:ext cx="378900" cy="424800"/>
          </a:xfrm>
          <a:prstGeom prst="straightConnector1">
            <a:avLst/>
          </a:prstGeom>
          <a:noFill/>
          <a:ln w="25400" cap="flat" cmpd="sng">
            <a:solidFill>
              <a:srgbClr val="F79646"/>
            </a:solidFill>
            <a:prstDash val="solid"/>
            <a:round/>
            <a:headEnd type="none" w="sm" len="sm"/>
            <a:tailEnd type="none" w="sm" len="sm"/>
          </a:ln>
        </p:spPr>
      </p:cxnSp>
      <p:cxnSp>
        <p:nvCxnSpPr>
          <p:cNvPr id="232" name="Google Shape;232;p26"/>
          <p:cNvCxnSpPr/>
          <p:nvPr/>
        </p:nvCxnSpPr>
        <p:spPr>
          <a:xfrm flipH="1">
            <a:off x="4536557" y="4721884"/>
            <a:ext cx="535800" cy="394200"/>
          </a:xfrm>
          <a:prstGeom prst="straightConnector1">
            <a:avLst/>
          </a:prstGeom>
          <a:noFill/>
          <a:ln w="25400" cap="flat" cmpd="sng">
            <a:solidFill>
              <a:srgbClr val="F79646"/>
            </a:solidFill>
            <a:prstDash val="solid"/>
            <a:round/>
            <a:headEnd type="none" w="sm" len="sm"/>
            <a:tailEnd type="none" w="sm" len="sm"/>
          </a:ln>
        </p:spPr>
      </p:cxnSp>
      <p:grpSp>
        <p:nvGrpSpPr>
          <p:cNvPr id="233" name="Google Shape;233;p26"/>
          <p:cNvGrpSpPr/>
          <p:nvPr/>
        </p:nvGrpSpPr>
        <p:grpSpPr>
          <a:xfrm>
            <a:off x="933173" y="3736212"/>
            <a:ext cx="1016408" cy="1230654"/>
            <a:chOff x="119744" y="4836315"/>
            <a:chExt cx="1228882" cy="1487914"/>
          </a:xfrm>
        </p:grpSpPr>
        <p:sp>
          <p:nvSpPr>
            <p:cNvPr id="234" name="Google Shape;234;p26"/>
            <p:cNvSpPr/>
            <p:nvPr/>
          </p:nvSpPr>
          <p:spPr>
            <a:xfrm>
              <a:off x="239486" y="5291419"/>
              <a:ext cx="1019400" cy="1032600"/>
            </a:xfrm>
            <a:prstGeom prst="rect">
              <a:avLst/>
            </a:prstGeom>
            <a:solidFill>
              <a:srgbClr val="999999"/>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5" name="Google Shape;235;p26"/>
            <p:cNvSpPr/>
            <p:nvPr/>
          </p:nvSpPr>
          <p:spPr>
            <a:xfrm>
              <a:off x="119744" y="4836315"/>
              <a:ext cx="1228882" cy="455104"/>
            </a:xfrm>
            <a:prstGeom prst="flowChartExtract">
              <a:avLst/>
            </a:prstGeom>
            <a:solidFill>
              <a:srgbClr val="666666"/>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6" name="Google Shape;236;p26"/>
            <p:cNvSpPr/>
            <p:nvPr/>
          </p:nvSpPr>
          <p:spPr>
            <a:xfrm>
              <a:off x="734786" y="6028129"/>
              <a:ext cx="125100" cy="296100"/>
            </a:xfrm>
            <a:prstGeom prst="rect">
              <a:avLst/>
            </a:prstGeom>
            <a:solidFill>
              <a:srgbClr val="B7B7B7"/>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37" name="Google Shape;237;p26"/>
            <p:cNvSpPr/>
            <p:nvPr/>
          </p:nvSpPr>
          <p:spPr>
            <a:xfrm>
              <a:off x="331557" y="5491412"/>
              <a:ext cx="223500" cy="218700"/>
            </a:xfrm>
            <a:prstGeom prst="frame">
              <a:avLst>
                <a:gd name="adj1" fmla="val 12500"/>
              </a:avLst>
            </a:prstGeom>
            <a:solidFill>
              <a:srgbClr val="CCCCCC"/>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6"/>
            <p:cNvSpPr/>
            <p:nvPr/>
          </p:nvSpPr>
          <p:spPr>
            <a:xfrm>
              <a:off x="893601" y="5486237"/>
              <a:ext cx="223500" cy="218700"/>
            </a:xfrm>
            <a:prstGeom prst="frame">
              <a:avLst>
                <a:gd name="adj1" fmla="val 12500"/>
              </a:avLst>
            </a:prstGeom>
            <a:solidFill>
              <a:srgbClr val="CCCCCC"/>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6"/>
            <p:cNvSpPr/>
            <p:nvPr/>
          </p:nvSpPr>
          <p:spPr>
            <a:xfrm>
              <a:off x="331557" y="5907783"/>
              <a:ext cx="223500" cy="218700"/>
            </a:xfrm>
            <a:prstGeom prst="frame">
              <a:avLst>
                <a:gd name="adj1" fmla="val 12500"/>
              </a:avLst>
            </a:prstGeom>
            <a:solidFill>
              <a:srgbClr val="CCCCCC"/>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cxnSp>
        <p:nvCxnSpPr>
          <p:cNvPr id="240" name="Google Shape;240;p26"/>
          <p:cNvCxnSpPr>
            <a:endCxn id="228" idx="3"/>
          </p:cNvCxnSpPr>
          <p:nvPr/>
        </p:nvCxnSpPr>
        <p:spPr>
          <a:xfrm>
            <a:off x="1440955" y="3603207"/>
            <a:ext cx="1116600" cy="994800"/>
          </a:xfrm>
          <a:prstGeom prst="curvedConnector3">
            <a:avLst>
              <a:gd name="adj1" fmla="val 117643"/>
            </a:avLst>
          </a:prstGeom>
          <a:noFill/>
          <a:ln w="22225" cap="flat" cmpd="sng">
            <a:solidFill>
              <a:srgbClr val="4A7DBA"/>
            </a:solidFill>
            <a:prstDash val="solid"/>
            <a:round/>
            <a:headEnd type="none" w="sm" len="sm"/>
            <a:tailEnd type="triangle" w="med" len="med"/>
          </a:ln>
        </p:spPr>
      </p:cxnSp>
      <p:cxnSp>
        <p:nvCxnSpPr>
          <p:cNvPr id="241" name="Google Shape;241;p26"/>
          <p:cNvCxnSpPr/>
          <p:nvPr/>
        </p:nvCxnSpPr>
        <p:spPr>
          <a:xfrm>
            <a:off x="1716673" y="3507527"/>
            <a:ext cx="1116600" cy="994800"/>
          </a:xfrm>
          <a:prstGeom prst="curvedConnector3">
            <a:avLst>
              <a:gd name="adj1" fmla="val 116929"/>
            </a:avLst>
          </a:prstGeom>
          <a:noFill/>
          <a:ln w="22225" cap="flat" cmpd="sng">
            <a:solidFill>
              <a:srgbClr val="4A7DBA"/>
            </a:solidFill>
            <a:prstDash val="solid"/>
            <a:round/>
            <a:headEnd type="none" w="sm" len="sm"/>
            <a:tailEnd type="triangle" w="med" len="med"/>
          </a:ln>
        </p:spPr>
      </p:cxnSp>
      <p:cxnSp>
        <p:nvCxnSpPr>
          <p:cNvPr id="242" name="Google Shape;242;p26"/>
          <p:cNvCxnSpPr/>
          <p:nvPr/>
        </p:nvCxnSpPr>
        <p:spPr>
          <a:xfrm>
            <a:off x="1886467" y="3412040"/>
            <a:ext cx="1594500" cy="1241700"/>
          </a:xfrm>
          <a:prstGeom prst="curvedConnector3">
            <a:avLst>
              <a:gd name="adj1" fmla="val 85573"/>
            </a:avLst>
          </a:prstGeom>
          <a:noFill/>
          <a:ln w="22225" cap="flat" cmpd="sng">
            <a:solidFill>
              <a:srgbClr val="4A7DBA"/>
            </a:solidFill>
            <a:prstDash val="solid"/>
            <a:round/>
            <a:headEnd type="none" w="sm" len="sm"/>
            <a:tailEnd type="triangle" w="med" len="med"/>
          </a:ln>
        </p:spPr>
      </p:cxnSp>
      <p:cxnSp>
        <p:nvCxnSpPr>
          <p:cNvPr id="243" name="Google Shape;243;p26"/>
          <p:cNvCxnSpPr/>
          <p:nvPr/>
        </p:nvCxnSpPr>
        <p:spPr>
          <a:xfrm>
            <a:off x="1274668" y="3652941"/>
            <a:ext cx="888900" cy="656700"/>
          </a:xfrm>
          <a:prstGeom prst="curvedConnector3">
            <a:avLst>
              <a:gd name="adj1" fmla="val 144683"/>
            </a:avLst>
          </a:prstGeom>
          <a:noFill/>
          <a:ln w="22225" cap="flat" cmpd="sng">
            <a:solidFill>
              <a:srgbClr val="4A7DBA"/>
            </a:solidFill>
            <a:prstDash val="solid"/>
            <a:round/>
            <a:headEnd type="none" w="sm" len="sm"/>
            <a:tailEnd type="triangle" w="med" len="med"/>
          </a:ln>
        </p:spPr>
      </p:cxnSp>
      <p:cxnSp>
        <p:nvCxnSpPr>
          <p:cNvPr id="244" name="Google Shape;244;p26"/>
          <p:cNvCxnSpPr/>
          <p:nvPr/>
        </p:nvCxnSpPr>
        <p:spPr>
          <a:xfrm rot="10800000" flipH="1">
            <a:off x="1103300" y="3484484"/>
            <a:ext cx="373800" cy="161700"/>
          </a:xfrm>
          <a:prstGeom prst="straightConnector1">
            <a:avLst/>
          </a:prstGeom>
          <a:noFill/>
          <a:ln w="25400" cap="flat" cmpd="sng">
            <a:solidFill>
              <a:srgbClr val="4F81BD"/>
            </a:solidFill>
            <a:prstDash val="solid"/>
            <a:round/>
            <a:headEnd type="none" w="sm" len="sm"/>
            <a:tailEnd type="triangle" w="med" len="med"/>
          </a:ln>
          <a:effectLst>
            <a:outerShdw blurRad="40000" dist="20000" dir="5400000" rotWithShape="0">
              <a:srgbClr val="000000">
                <a:alpha val="37250"/>
              </a:srgbClr>
            </a:outerShdw>
          </a:effectLst>
        </p:spPr>
      </p:cxnSp>
      <p:sp>
        <p:nvSpPr>
          <p:cNvPr id="245" name="Google Shape;245;p26"/>
          <p:cNvSpPr txBox="1"/>
          <p:nvPr/>
        </p:nvSpPr>
        <p:spPr>
          <a:xfrm rot="-1455639">
            <a:off x="994877" y="3089079"/>
            <a:ext cx="1381397" cy="5440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i="0" u="none" strike="noStrike" cap="none">
                <a:solidFill>
                  <a:srgbClr val="4F81BD"/>
                </a:solidFill>
                <a:latin typeface="Lato"/>
                <a:ea typeface="Lato"/>
                <a:cs typeface="Lato"/>
                <a:sym typeface="Lato"/>
              </a:rPr>
              <a:t>18 kts «Venturie»</a:t>
            </a:r>
            <a:endParaRPr sz="1000" i="0" u="none" strike="noStrike" cap="none">
              <a:solidFill>
                <a:srgbClr val="4F81BD"/>
              </a:solidFill>
              <a:latin typeface="Lato"/>
              <a:ea typeface="Lato"/>
              <a:cs typeface="Lato"/>
              <a:sym typeface="Lato"/>
            </a:endParaRPr>
          </a:p>
        </p:txBody>
      </p:sp>
      <p:cxnSp>
        <p:nvCxnSpPr>
          <p:cNvPr id="246" name="Google Shape;246;p26"/>
          <p:cNvCxnSpPr/>
          <p:nvPr/>
        </p:nvCxnSpPr>
        <p:spPr>
          <a:xfrm>
            <a:off x="3480869" y="4481711"/>
            <a:ext cx="606000" cy="172200"/>
          </a:xfrm>
          <a:prstGeom prst="curvedConnector3">
            <a:avLst>
              <a:gd name="adj1" fmla="val 50000"/>
            </a:avLst>
          </a:prstGeom>
          <a:noFill/>
          <a:ln w="25400" cap="flat" cmpd="sng">
            <a:solidFill>
              <a:srgbClr val="4A7DBA"/>
            </a:solidFill>
            <a:prstDash val="solid"/>
            <a:round/>
            <a:headEnd type="none" w="sm" len="sm"/>
            <a:tailEnd type="triangle" w="med" len="med"/>
          </a:ln>
        </p:spPr>
      </p:cxnSp>
      <p:pic>
        <p:nvPicPr>
          <p:cNvPr id="247" name="Google Shape;247;p26"/>
          <p:cNvPicPr preferRelativeResize="0"/>
          <p:nvPr/>
        </p:nvPicPr>
        <p:blipFill>
          <a:blip r:embed="rId3">
            <a:alphaModFix/>
          </a:blip>
          <a:stretch>
            <a:fillRect/>
          </a:stretch>
        </p:blipFill>
        <p:spPr>
          <a:xfrm>
            <a:off x="7577603" y="1853855"/>
            <a:ext cx="746100" cy="961045"/>
          </a:xfrm>
          <a:prstGeom prst="rect">
            <a:avLst/>
          </a:prstGeom>
          <a:noFill/>
          <a:ln>
            <a:noFill/>
          </a:ln>
        </p:spPr>
      </p:pic>
      <p:pic>
        <p:nvPicPr>
          <p:cNvPr id="248" name="Google Shape;248;p26"/>
          <p:cNvPicPr preferRelativeResize="0"/>
          <p:nvPr/>
        </p:nvPicPr>
        <p:blipFill>
          <a:blip r:embed="rId3">
            <a:alphaModFix/>
          </a:blip>
          <a:stretch>
            <a:fillRect/>
          </a:stretch>
        </p:blipFill>
        <p:spPr>
          <a:xfrm>
            <a:off x="4502128" y="4041280"/>
            <a:ext cx="746100" cy="961045"/>
          </a:xfrm>
          <a:prstGeom prst="rect">
            <a:avLst/>
          </a:prstGeom>
          <a:noFill/>
          <a:ln>
            <a:noFill/>
          </a:ln>
        </p:spPr>
      </p:pic>
      <p:pic>
        <p:nvPicPr>
          <p:cNvPr id="249" name="Google Shape;249;p26"/>
          <p:cNvPicPr preferRelativeResize="0"/>
          <p:nvPr/>
        </p:nvPicPr>
        <p:blipFill>
          <a:blip r:embed="rId3">
            <a:alphaModFix/>
          </a:blip>
          <a:stretch>
            <a:fillRect/>
          </a:stretch>
        </p:blipFill>
        <p:spPr>
          <a:xfrm rot="-3135257">
            <a:off x="5182603" y="3040755"/>
            <a:ext cx="746099" cy="961045"/>
          </a:xfrm>
          <a:prstGeom prst="rect">
            <a:avLst/>
          </a:prstGeom>
          <a:noFill/>
          <a:ln>
            <a:noFill/>
          </a:ln>
        </p:spPr>
      </p:pic>
      <p:cxnSp>
        <p:nvCxnSpPr>
          <p:cNvPr id="250" name="Google Shape;250;p26"/>
          <p:cNvCxnSpPr/>
          <p:nvPr/>
        </p:nvCxnSpPr>
        <p:spPr>
          <a:xfrm>
            <a:off x="249650" y="5001339"/>
            <a:ext cx="8308200" cy="0"/>
          </a:xfrm>
          <a:prstGeom prst="straightConnector1">
            <a:avLst/>
          </a:prstGeom>
          <a:noFill/>
          <a:ln w="38100" cap="flat" cmpd="sng">
            <a:solidFill>
              <a:srgbClr val="38761D"/>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7"/>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Mekanisk turbulens</a:t>
            </a:r>
            <a:endParaRPr/>
          </a:p>
        </p:txBody>
      </p:sp>
      <p:pic>
        <p:nvPicPr>
          <p:cNvPr id="256" name="Google Shape;256;p27"/>
          <p:cNvPicPr preferRelativeResize="0"/>
          <p:nvPr/>
        </p:nvPicPr>
        <p:blipFill rotWithShape="1">
          <a:blip r:embed="rId3">
            <a:alphaModFix/>
          </a:blip>
          <a:srcRect l="20772" r="19809" b="2562"/>
          <a:stretch/>
        </p:blipFill>
        <p:spPr>
          <a:xfrm>
            <a:off x="2653655" y="3811959"/>
            <a:ext cx="790131" cy="1295715"/>
          </a:xfrm>
          <a:prstGeom prst="rect">
            <a:avLst/>
          </a:prstGeom>
          <a:noFill/>
          <a:ln>
            <a:noFill/>
          </a:ln>
        </p:spPr>
      </p:pic>
      <p:cxnSp>
        <p:nvCxnSpPr>
          <p:cNvPr id="257" name="Google Shape;257;p27"/>
          <p:cNvCxnSpPr/>
          <p:nvPr/>
        </p:nvCxnSpPr>
        <p:spPr>
          <a:xfrm rot="10800000">
            <a:off x="6359893" y="4021113"/>
            <a:ext cx="877200" cy="573600"/>
          </a:xfrm>
          <a:prstGeom prst="straightConnector1">
            <a:avLst/>
          </a:prstGeom>
          <a:noFill/>
          <a:ln w="25400" cap="flat" cmpd="sng">
            <a:solidFill>
              <a:srgbClr val="FF0000"/>
            </a:solidFill>
            <a:prstDash val="solid"/>
            <a:round/>
            <a:headEnd type="none" w="sm" len="sm"/>
            <a:tailEnd type="triangle" w="med" len="med"/>
          </a:ln>
          <a:effectLst>
            <a:outerShdw blurRad="40000" dist="20000" dir="5400000" rotWithShape="0">
              <a:srgbClr val="000000">
                <a:alpha val="37250"/>
              </a:srgbClr>
            </a:outerShdw>
          </a:effectLst>
        </p:spPr>
      </p:cxnSp>
      <p:sp>
        <p:nvSpPr>
          <p:cNvPr id="258" name="Google Shape;258;p27"/>
          <p:cNvSpPr txBox="1"/>
          <p:nvPr/>
        </p:nvSpPr>
        <p:spPr>
          <a:xfrm rot="1804763">
            <a:off x="4691786" y="3024062"/>
            <a:ext cx="1160017" cy="3193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Bratt/Sakte</a:t>
            </a:r>
            <a:endParaRPr sz="1000" i="0" u="none" strike="noStrike" cap="none">
              <a:solidFill>
                <a:srgbClr val="000000"/>
              </a:solidFill>
              <a:latin typeface="Lato"/>
              <a:ea typeface="Lato"/>
              <a:cs typeface="Lato"/>
              <a:sym typeface="Lato"/>
            </a:endParaRPr>
          </a:p>
        </p:txBody>
      </p:sp>
      <p:sp>
        <p:nvSpPr>
          <p:cNvPr id="259" name="Google Shape;259;p27"/>
          <p:cNvSpPr/>
          <p:nvPr/>
        </p:nvSpPr>
        <p:spPr>
          <a:xfrm rot="-1053038">
            <a:off x="7855547" y="1692041"/>
            <a:ext cx="860558" cy="3281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Fullflight</a:t>
            </a:r>
            <a:endParaRPr sz="1000" i="0" u="none" strike="noStrike" cap="none">
              <a:solidFill>
                <a:srgbClr val="000000"/>
              </a:solidFill>
              <a:latin typeface="Lato"/>
              <a:ea typeface="Lato"/>
              <a:cs typeface="Lato"/>
              <a:sym typeface="Lato"/>
            </a:endParaRPr>
          </a:p>
        </p:txBody>
      </p:sp>
      <p:sp>
        <p:nvSpPr>
          <p:cNvPr id="260" name="Google Shape;260;p27"/>
          <p:cNvSpPr/>
          <p:nvPr/>
        </p:nvSpPr>
        <p:spPr>
          <a:xfrm>
            <a:off x="7246274" y="4479214"/>
            <a:ext cx="848700" cy="31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«Surge»</a:t>
            </a:r>
            <a:endParaRPr sz="1000" i="0" u="none" strike="noStrike" cap="none">
              <a:solidFill>
                <a:srgbClr val="000000"/>
              </a:solidFill>
              <a:latin typeface="Lato"/>
              <a:ea typeface="Lato"/>
              <a:cs typeface="Lato"/>
              <a:sym typeface="Lato"/>
            </a:endParaRPr>
          </a:p>
        </p:txBody>
      </p:sp>
      <p:sp>
        <p:nvSpPr>
          <p:cNvPr id="261" name="Google Shape;261;p27"/>
          <p:cNvSpPr txBox="1"/>
          <p:nvPr/>
        </p:nvSpPr>
        <p:spPr>
          <a:xfrm>
            <a:off x="3403255" y="3968042"/>
            <a:ext cx="580800" cy="26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i="0" u="none" strike="noStrike" cap="none">
                <a:solidFill>
                  <a:srgbClr val="4F81BD"/>
                </a:solidFill>
                <a:latin typeface="Lato"/>
                <a:ea typeface="Lato"/>
                <a:cs typeface="Lato"/>
                <a:sym typeface="Lato"/>
              </a:rPr>
              <a:t>10 kts</a:t>
            </a:r>
            <a:endParaRPr sz="1000" i="0" u="none" strike="noStrike" cap="none">
              <a:solidFill>
                <a:srgbClr val="4F81BD"/>
              </a:solidFill>
              <a:latin typeface="Lato"/>
              <a:ea typeface="Lato"/>
              <a:cs typeface="Lato"/>
              <a:sym typeface="Lato"/>
            </a:endParaRPr>
          </a:p>
        </p:txBody>
      </p:sp>
      <p:sp>
        <p:nvSpPr>
          <p:cNvPr id="262" name="Google Shape;262;p27"/>
          <p:cNvSpPr txBox="1"/>
          <p:nvPr/>
        </p:nvSpPr>
        <p:spPr>
          <a:xfrm>
            <a:off x="3598479" y="2526323"/>
            <a:ext cx="771000" cy="26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i="0" u="none" strike="noStrike" cap="none">
                <a:solidFill>
                  <a:srgbClr val="4F81BD"/>
                </a:solidFill>
                <a:latin typeface="Lato"/>
                <a:ea typeface="Lato"/>
                <a:cs typeface="Lato"/>
                <a:sym typeface="Lato"/>
              </a:rPr>
              <a:t>18 kts</a:t>
            </a:r>
            <a:endParaRPr sz="1000" i="0" u="none" strike="noStrike" cap="none">
              <a:solidFill>
                <a:srgbClr val="4F81BD"/>
              </a:solidFill>
              <a:latin typeface="Lato"/>
              <a:ea typeface="Lato"/>
              <a:cs typeface="Lato"/>
              <a:sym typeface="Lato"/>
            </a:endParaRPr>
          </a:p>
        </p:txBody>
      </p:sp>
      <p:cxnSp>
        <p:nvCxnSpPr>
          <p:cNvPr id="263" name="Google Shape;263;p27"/>
          <p:cNvCxnSpPr/>
          <p:nvPr/>
        </p:nvCxnSpPr>
        <p:spPr>
          <a:xfrm rot="10800000" flipH="1">
            <a:off x="3182451" y="2736486"/>
            <a:ext cx="1434000" cy="5400"/>
          </a:xfrm>
          <a:prstGeom prst="straightConnector1">
            <a:avLst/>
          </a:prstGeom>
          <a:noFill/>
          <a:ln w="25400" cap="flat" cmpd="sng">
            <a:solidFill>
              <a:srgbClr val="4F81BD"/>
            </a:solidFill>
            <a:prstDash val="solid"/>
            <a:round/>
            <a:headEnd type="none" w="sm" len="sm"/>
            <a:tailEnd type="triangle" w="med" len="med"/>
          </a:ln>
          <a:effectLst>
            <a:outerShdw blurRad="40000" dist="20000" dir="5400000" rotWithShape="0">
              <a:srgbClr val="000000">
                <a:alpha val="37250"/>
              </a:srgbClr>
            </a:outerShdw>
          </a:effectLst>
        </p:spPr>
      </p:cxnSp>
      <p:cxnSp>
        <p:nvCxnSpPr>
          <p:cNvPr id="264" name="Google Shape;264;p27"/>
          <p:cNvCxnSpPr/>
          <p:nvPr/>
        </p:nvCxnSpPr>
        <p:spPr>
          <a:xfrm>
            <a:off x="3454229" y="4215379"/>
            <a:ext cx="398700" cy="3000"/>
          </a:xfrm>
          <a:prstGeom prst="straightConnector1">
            <a:avLst/>
          </a:prstGeom>
          <a:noFill/>
          <a:ln w="25400" cap="flat" cmpd="sng">
            <a:solidFill>
              <a:srgbClr val="4F81BD"/>
            </a:solidFill>
            <a:prstDash val="solid"/>
            <a:round/>
            <a:headEnd type="none" w="sm" len="sm"/>
            <a:tailEnd type="triangle" w="med" len="med"/>
          </a:ln>
          <a:effectLst>
            <a:outerShdw blurRad="40000" dist="20000" dir="5400000" rotWithShape="0">
              <a:srgbClr val="000000">
                <a:alpha val="37250"/>
              </a:srgbClr>
            </a:outerShdw>
          </a:effectLst>
        </p:spPr>
      </p:cxnSp>
      <p:sp>
        <p:nvSpPr>
          <p:cNvPr id="265" name="Google Shape;265;p27"/>
          <p:cNvSpPr txBox="1"/>
          <p:nvPr/>
        </p:nvSpPr>
        <p:spPr>
          <a:xfrm>
            <a:off x="3424861" y="3546918"/>
            <a:ext cx="656100" cy="26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000" i="0" u="none" strike="noStrike" cap="none">
                <a:solidFill>
                  <a:srgbClr val="4F81BD"/>
                </a:solidFill>
                <a:latin typeface="Lato"/>
                <a:ea typeface="Lato"/>
                <a:cs typeface="Lato"/>
                <a:sym typeface="Lato"/>
              </a:rPr>
              <a:t>12 kts</a:t>
            </a:r>
            <a:endParaRPr sz="1000" i="0" u="none" strike="noStrike" cap="none">
              <a:solidFill>
                <a:srgbClr val="4F81BD"/>
              </a:solidFill>
              <a:latin typeface="Lato"/>
              <a:ea typeface="Lato"/>
              <a:cs typeface="Lato"/>
              <a:sym typeface="Lato"/>
            </a:endParaRPr>
          </a:p>
        </p:txBody>
      </p:sp>
      <p:cxnSp>
        <p:nvCxnSpPr>
          <p:cNvPr id="266" name="Google Shape;266;p27"/>
          <p:cNvCxnSpPr/>
          <p:nvPr/>
        </p:nvCxnSpPr>
        <p:spPr>
          <a:xfrm>
            <a:off x="3217750" y="3769257"/>
            <a:ext cx="999900" cy="0"/>
          </a:xfrm>
          <a:prstGeom prst="straightConnector1">
            <a:avLst/>
          </a:prstGeom>
          <a:noFill/>
          <a:ln w="25400" cap="flat" cmpd="sng">
            <a:solidFill>
              <a:srgbClr val="4F81BD"/>
            </a:solidFill>
            <a:prstDash val="solid"/>
            <a:round/>
            <a:headEnd type="none" w="sm" len="sm"/>
            <a:tailEnd type="triangle" w="med" len="med"/>
          </a:ln>
          <a:effectLst>
            <a:outerShdw blurRad="40000" dist="20000" dir="5400000" rotWithShape="0">
              <a:srgbClr val="000000">
                <a:alpha val="37250"/>
              </a:srgbClr>
            </a:outerShdw>
          </a:effectLst>
        </p:spPr>
      </p:cxnSp>
      <p:sp>
        <p:nvSpPr>
          <p:cNvPr id="267" name="Google Shape;267;p27"/>
          <p:cNvSpPr txBox="1"/>
          <p:nvPr/>
        </p:nvSpPr>
        <p:spPr>
          <a:xfrm>
            <a:off x="2337194" y="2542241"/>
            <a:ext cx="675300" cy="31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100 ft</a:t>
            </a:r>
            <a:endParaRPr sz="1000" i="0" u="none" strike="noStrike" cap="none">
              <a:solidFill>
                <a:srgbClr val="000000"/>
              </a:solidFill>
              <a:latin typeface="Lato"/>
              <a:ea typeface="Lato"/>
              <a:cs typeface="Lato"/>
              <a:sym typeface="Lato"/>
            </a:endParaRPr>
          </a:p>
        </p:txBody>
      </p:sp>
      <p:sp>
        <p:nvSpPr>
          <p:cNvPr id="268" name="Google Shape;268;p27"/>
          <p:cNvSpPr txBox="1"/>
          <p:nvPr/>
        </p:nvSpPr>
        <p:spPr>
          <a:xfrm>
            <a:off x="2304913" y="3563008"/>
            <a:ext cx="675300" cy="31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50 ft</a:t>
            </a:r>
            <a:endParaRPr sz="1000" i="0" u="none" strike="noStrike" cap="none">
              <a:solidFill>
                <a:srgbClr val="000000"/>
              </a:solidFill>
              <a:latin typeface="Lato"/>
              <a:ea typeface="Lato"/>
              <a:cs typeface="Lato"/>
              <a:sym typeface="Lato"/>
            </a:endParaRPr>
          </a:p>
        </p:txBody>
      </p:sp>
      <p:sp>
        <p:nvSpPr>
          <p:cNvPr id="269" name="Google Shape;269;p27"/>
          <p:cNvSpPr txBox="1"/>
          <p:nvPr/>
        </p:nvSpPr>
        <p:spPr>
          <a:xfrm>
            <a:off x="2304913" y="4029569"/>
            <a:ext cx="675300" cy="31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000" i="0" u="none" strike="noStrike" cap="none">
                <a:solidFill>
                  <a:srgbClr val="000000"/>
                </a:solidFill>
                <a:latin typeface="Lato"/>
                <a:ea typeface="Lato"/>
                <a:cs typeface="Lato"/>
                <a:sym typeface="Lato"/>
              </a:rPr>
              <a:t>15 ft</a:t>
            </a:r>
            <a:endParaRPr sz="1000" i="0" u="none" strike="noStrike" cap="none">
              <a:solidFill>
                <a:srgbClr val="000000"/>
              </a:solidFill>
              <a:latin typeface="Lato"/>
              <a:ea typeface="Lato"/>
              <a:cs typeface="Lato"/>
              <a:sym typeface="Lato"/>
            </a:endParaRPr>
          </a:p>
        </p:txBody>
      </p:sp>
      <p:cxnSp>
        <p:nvCxnSpPr>
          <p:cNvPr id="270" name="Google Shape;270;p27"/>
          <p:cNvCxnSpPr/>
          <p:nvPr/>
        </p:nvCxnSpPr>
        <p:spPr>
          <a:xfrm flipH="1">
            <a:off x="6276909" y="2673846"/>
            <a:ext cx="2393700" cy="1203900"/>
          </a:xfrm>
          <a:prstGeom prst="straightConnector1">
            <a:avLst/>
          </a:prstGeom>
          <a:noFill/>
          <a:ln w="25400" cap="flat" cmpd="sng">
            <a:solidFill>
              <a:srgbClr val="F79646"/>
            </a:solidFill>
            <a:prstDash val="solid"/>
            <a:round/>
            <a:headEnd type="none" w="sm" len="sm"/>
            <a:tailEnd type="none" w="sm" len="sm"/>
          </a:ln>
        </p:spPr>
      </p:cxnSp>
      <p:cxnSp>
        <p:nvCxnSpPr>
          <p:cNvPr id="271" name="Google Shape;271;p27"/>
          <p:cNvCxnSpPr/>
          <p:nvPr/>
        </p:nvCxnSpPr>
        <p:spPr>
          <a:xfrm flipH="1">
            <a:off x="5828130" y="3885775"/>
            <a:ext cx="466200" cy="702000"/>
          </a:xfrm>
          <a:prstGeom prst="straightConnector1">
            <a:avLst/>
          </a:prstGeom>
          <a:noFill/>
          <a:ln w="25400" cap="flat" cmpd="sng">
            <a:solidFill>
              <a:srgbClr val="F79646"/>
            </a:solidFill>
            <a:prstDash val="solid"/>
            <a:round/>
            <a:headEnd type="none" w="sm" len="sm"/>
            <a:tailEnd type="none" w="sm" len="sm"/>
          </a:ln>
        </p:spPr>
      </p:cxnSp>
      <p:cxnSp>
        <p:nvCxnSpPr>
          <p:cNvPr id="272" name="Google Shape;272;p27"/>
          <p:cNvCxnSpPr/>
          <p:nvPr/>
        </p:nvCxnSpPr>
        <p:spPr>
          <a:xfrm flipH="1">
            <a:off x="5431759" y="4581212"/>
            <a:ext cx="396300" cy="444300"/>
          </a:xfrm>
          <a:prstGeom prst="straightConnector1">
            <a:avLst/>
          </a:prstGeom>
          <a:noFill/>
          <a:ln w="25400" cap="flat" cmpd="sng">
            <a:solidFill>
              <a:srgbClr val="F79646"/>
            </a:solidFill>
            <a:prstDash val="solid"/>
            <a:round/>
            <a:headEnd type="none" w="sm" len="sm"/>
            <a:tailEnd type="none" w="sm" len="sm"/>
          </a:ln>
        </p:spPr>
      </p:cxnSp>
      <p:sp>
        <p:nvSpPr>
          <p:cNvPr id="273" name="Google Shape;273;p27"/>
          <p:cNvSpPr txBox="1"/>
          <p:nvPr/>
        </p:nvSpPr>
        <p:spPr>
          <a:xfrm>
            <a:off x="85425" y="2542250"/>
            <a:ext cx="2147700" cy="21975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SzPts val="1100"/>
              <a:buFont typeface="Lato"/>
              <a:buChar char="●"/>
            </a:pPr>
            <a:r>
              <a:rPr lang="en" sz="1100">
                <a:latin typeface="Lato"/>
                <a:ea typeface="Lato"/>
                <a:cs typeface="Lato"/>
                <a:sym typeface="Lato"/>
              </a:rPr>
              <a:t>Er dette noe vi kan kjenne oss igjen i?</a:t>
            </a:r>
            <a:endParaRPr sz="1100">
              <a:latin typeface="Lato"/>
              <a:ea typeface="Lato"/>
              <a:cs typeface="Lato"/>
              <a:sym typeface="Lato"/>
            </a:endParaRPr>
          </a:p>
          <a:p>
            <a:pPr marL="457200" lvl="0" indent="-298450" algn="l" rtl="0">
              <a:spcBef>
                <a:spcPts val="0"/>
              </a:spcBef>
              <a:spcAft>
                <a:spcPts val="0"/>
              </a:spcAft>
              <a:buSzPts val="1100"/>
              <a:buFont typeface="Lato"/>
              <a:buChar char="●"/>
            </a:pPr>
            <a:r>
              <a:rPr lang="en" sz="1100">
                <a:latin typeface="Lato"/>
                <a:ea typeface="Lato"/>
                <a:cs typeface="Lato"/>
                <a:sym typeface="Lato"/>
              </a:rPr>
              <a:t>Hvordan håndterer vi dette i lave høyder?</a:t>
            </a:r>
            <a:endParaRPr sz="1100">
              <a:latin typeface="Lato"/>
              <a:ea typeface="Lato"/>
              <a:cs typeface="Lato"/>
              <a:sym typeface="Lato"/>
            </a:endParaRPr>
          </a:p>
          <a:p>
            <a:pPr marL="0" lvl="0" indent="0" algn="l" rtl="0">
              <a:spcBef>
                <a:spcPts val="0"/>
              </a:spcBef>
              <a:spcAft>
                <a:spcPts val="0"/>
              </a:spcAft>
              <a:buNone/>
            </a:pPr>
            <a:endParaRPr sz="1100">
              <a:latin typeface="Lato"/>
              <a:ea typeface="Lato"/>
              <a:cs typeface="Lato"/>
              <a:sym typeface="Lato"/>
            </a:endParaRPr>
          </a:p>
        </p:txBody>
      </p:sp>
      <p:pic>
        <p:nvPicPr>
          <p:cNvPr id="274" name="Google Shape;274;p27"/>
          <p:cNvPicPr preferRelativeResize="0"/>
          <p:nvPr/>
        </p:nvPicPr>
        <p:blipFill>
          <a:blip r:embed="rId4">
            <a:alphaModFix/>
          </a:blip>
          <a:stretch>
            <a:fillRect/>
          </a:stretch>
        </p:blipFill>
        <p:spPr>
          <a:xfrm>
            <a:off x="8062028" y="1853855"/>
            <a:ext cx="746100" cy="961045"/>
          </a:xfrm>
          <a:prstGeom prst="rect">
            <a:avLst/>
          </a:prstGeom>
          <a:noFill/>
          <a:ln>
            <a:noFill/>
          </a:ln>
        </p:spPr>
      </p:pic>
      <p:pic>
        <p:nvPicPr>
          <p:cNvPr id="275" name="Google Shape;275;p27"/>
          <p:cNvPicPr preferRelativeResize="0"/>
          <p:nvPr/>
        </p:nvPicPr>
        <p:blipFill>
          <a:blip r:embed="rId4">
            <a:alphaModFix/>
          </a:blip>
          <a:stretch>
            <a:fillRect/>
          </a:stretch>
        </p:blipFill>
        <p:spPr>
          <a:xfrm rot="-3135257">
            <a:off x="5590828" y="3116955"/>
            <a:ext cx="746099" cy="961045"/>
          </a:xfrm>
          <a:prstGeom prst="rect">
            <a:avLst/>
          </a:prstGeom>
          <a:noFill/>
          <a:ln>
            <a:noFill/>
          </a:ln>
        </p:spPr>
      </p:pic>
      <p:cxnSp>
        <p:nvCxnSpPr>
          <p:cNvPr id="276" name="Google Shape;276;p27"/>
          <p:cNvCxnSpPr/>
          <p:nvPr/>
        </p:nvCxnSpPr>
        <p:spPr>
          <a:xfrm>
            <a:off x="2761225" y="5085744"/>
            <a:ext cx="5796600" cy="0"/>
          </a:xfrm>
          <a:prstGeom prst="straightConnector1">
            <a:avLst/>
          </a:prstGeom>
          <a:noFill/>
          <a:ln w="38100" cap="flat" cmpd="sng">
            <a:solidFill>
              <a:srgbClr val="38761D"/>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8"/>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Stall</a:t>
            </a:r>
            <a:endParaRPr/>
          </a:p>
        </p:txBody>
      </p:sp>
      <p:pic>
        <p:nvPicPr>
          <p:cNvPr id="282" name="Google Shape;282;p28" title="Stallvideo.mp4">
            <a:hlinkClick r:id="rId3"/>
          </p:cNvPr>
          <p:cNvPicPr preferRelativeResize="0"/>
          <p:nvPr/>
        </p:nvPicPr>
        <p:blipFill>
          <a:blip r:embed="rId4">
            <a:alphaModFix/>
          </a:blip>
          <a:stretch>
            <a:fillRect/>
          </a:stretch>
        </p:blipFill>
        <p:spPr>
          <a:xfrm>
            <a:off x="3209542" y="692675"/>
            <a:ext cx="5934458" cy="4450825"/>
          </a:xfrm>
          <a:prstGeom prst="rect">
            <a:avLst/>
          </a:prstGeom>
          <a:noFill/>
          <a:ln>
            <a:noFill/>
          </a:ln>
        </p:spPr>
      </p:pic>
      <p:sp>
        <p:nvSpPr>
          <p:cNvPr id="283" name="Google Shape;283;p28"/>
          <p:cNvSpPr txBox="1">
            <a:spLocks noGrp="1"/>
          </p:cNvSpPr>
          <p:nvPr>
            <p:ph type="body" idx="1"/>
          </p:nvPr>
        </p:nvSpPr>
        <p:spPr>
          <a:xfrm>
            <a:off x="557150" y="2078875"/>
            <a:ext cx="21222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Togglestall</a:t>
            </a:r>
            <a:endParaRPr/>
          </a:p>
          <a:p>
            <a:pPr marL="457200" lvl="0" indent="-311150" algn="l" rtl="0">
              <a:spcBef>
                <a:spcPts val="0"/>
              </a:spcBef>
              <a:spcAft>
                <a:spcPts val="0"/>
              </a:spcAft>
              <a:buSzPts val="1300"/>
              <a:buChar char="●"/>
            </a:pPr>
            <a:r>
              <a:rPr lang="en"/>
              <a:t>Hvordan løse en stall-situasjon?</a:t>
            </a:r>
            <a:endParaRPr/>
          </a:p>
          <a:p>
            <a:pPr marL="457200" lvl="0" indent="-311150" algn="l" rtl="0">
              <a:spcBef>
                <a:spcPts val="0"/>
              </a:spcBef>
              <a:spcAft>
                <a:spcPts val="0"/>
              </a:spcAft>
              <a:buSzPts val="1300"/>
              <a:buChar char="●"/>
            </a:pPr>
            <a:r>
              <a:rPr lang="en"/>
              <a:t>“Kontrollpunkt”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Pilotens styremuligheter</a:t>
            </a:r>
            <a:endParaRPr/>
          </a:p>
        </p:txBody>
      </p:sp>
      <p:sp>
        <p:nvSpPr>
          <p:cNvPr id="289" name="Google Shape;289;p29"/>
          <p:cNvSpPr txBox="1">
            <a:spLocks noGrp="1"/>
          </p:cNvSpPr>
          <p:nvPr>
            <p:ph type="body" idx="1"/>
          </p:nvPr>
        </p:nvSpPr>
        <p:spPr>
          <a:xfrm>
            <a:off x="1110450" y="1850275"/>
            <a:ext cx="7688700" cy="29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Gjennomgang av oppheng</a:t>
            </a:r>
            <a:endParaRPr sz="1200"/>
          </a:p>
          <a:p>
            <a:pPr marL="0" lvl="0" indent="0" algn="l" rtl="0">
              <a:spcBef>
                <a:spcPts val="0"/>
              </a:spcBef>
              <a:spcAft>
                <a:spcPts val="0"/>
              </a:spcAft>
              <a:buNone/>
            </a:pPr>
            <a:r>
              <a:rPr lang="en" sz="1200"/>
              <a:t>Momenter:</a:t>
            </a:r>
            <a:endParaRPr sz="1200"/>
          </a:p>
          <a:p>
            <a:pPr marL="457200" lvl="0" indent="-304800" algn="l" rtl="0">
              <a:spcBef>
                <a:spcPts val="0"/>
              </a:spcBef>
              <a:spcAft>
                <a:spcPts val="0"/>
              </a:spcAft>
              <a:buSzPts val="1200"/>
              <a:buChar char="●"/>
            </a:pPr>
            <a:r>
              <a:rPr lang="en" sz="1200"/>
              <a:t>Elevene benytter gjerne egen rigg, da dette gir mest overførbarhet til hoppingen</a:t>
            </a:r>
            <a:endParaRPr sz="1200"/>
          </a:p>
          <a:p>
            <a:pPr marL="457200" lvl="0" indent="-304800" algn="l" rtl="0">
              <a:spcBef>
                <a:spcPts val="0"/>
              </a:spcBef>
              <a:spcAft>
                <a:spcPts val="0"/>
              </a:spcAft>
              <a:buSzPts val="1200"/>
              <a:buChar char="●"/>
            </a:pPr>
            <a:r>
              <a:rPr lang="en" sz="1200"/>
              <a:t>Tilpasning av seletøy</a:t>
            </a:r>
            <a:endParaRPr sz="1200"/>
          </a:p>
          <a:p>
            <a:pPr marL="457200" lvl="0" indent="-304800" algn="l" rtl="0">
              <a:spcBef>
                <a:spcPts val="0"/>
              </a:spcBef>
              <a:spcAft>
                <a:spcPts val="0"/>
              </a:spcAft>
              <a:buSzPts val="1200"/>
              <a:buChar char="●"/>
            </a:pPr>
            <a:r>
              <a:rPr lang="en" sz="1200"/>
              <a:t>Sittestilling</a:t>
            </a:r>
            <a:endParaRPr sz="1200"/>
          </a:p>
          <a:p>
            <a:pPr marL="457200" lvl="0" indent="-304800" algn="l" rtl="0">
              <a:spcBef>
                <a:spcPts val="0"/>
              </a:spcBef>
              <a:spcAft>
                <a:spcPts val="0"/>
              </a:spcAft>
              <a:buSzPts val="1200"/>
              <a:buChar char="●"/>
            </a:pPr>
            <a:r>
              <a:rPr lang="en" sz="1200"/>
              <a:t>Rekkefølge for tilpasningene man gjør: </a:t>
            </a:r>
            <a:endParaRPr sz="1200"/>
          </a:p>
          <a:p>
            <a:pPr marL="914400" lvl="1" indent="-304800" algn="l" rtl="0">
              <a:spcBef>
                <a:spcPts val="0"/>
              </a:spcBef>
              <a:spcAft>
                <a:spcPts val="0"/>
              </a:spcAft>
              <a:buSzPts val="1200"/>
              <a:buChar char="○"/>
            </a:pPr>
            <a:r>
              <a:rPr lang="en" sz="1200"/>
              <a:t>Hold skarp utkikk, styr unna andre hoppere</a:t>
            </a:r>
            <a:endParaRPr sz="1200"/>
          </a:p>
          <a:p>
            <a:pPr marL="914400" lvl="1" indent="-304800" algn="l" rtl="0">
              <a:spcBef>
                <a:spcPts val="0"/>
              </a:spcBef>
              <a:spcAft>
                <a:spcPts val="0"/>
              </a:spcAft>
              <a:buSzPts val="1200"/>
              <a:buChar char="○"/>
            </a:pPr>
            <a:r>
              <a:rPr lang="en" sz="1200"/>
              <a:t>Kollaps av slider, evt trekk den ned</a:t>
            </a:r>
            <a:endParaRPr sz="1200"/>
          </a:p>
          <a:p>
            <a:pPr marL="914400" lvl="1" indent="-304800" algn="l" rtl="0">
              <a:spcBef>
                <a:spcPts val="0"/>
              </a:spcBef>
              <a:spcAft>
                <a:spcPts val="0"/>
              </a:spcAft>
              <a:buSzPts val="1200"/>
              <a:buChar char="○"/>
            </a:pPr>
            <a:r>
              <a:rPr lang="en" sz="1200"/>
              <a:t>Løsne brems, funksjonstest</a:t>
            </a:r>
            <a:endParaRPr sz="1200"/>
          </a:p>
          <a:p>
            <a:pPr marL="914400" lvl="1" indent="-304800" algn="l" rtl="0">
              <a:spcBef>
                <a:spcPts val="0"/>
              </a:spcBef>
              <a:spcAft>
                <a:spcPts val="0"/>
              </a:spcAft>
              <a:buSzPts val="1200"/>
              <a:buChar char="○"/>
            </a:pPr>
            <a:r>
              <a:rPr lang="en" sz="1200"/>
              <a:t>Slakke bryststropp</a:t>
            </a:r>
            <a:endParaRPr sz="1200"/>
          </a:p>
          <a:p>
            <a:pPr marL="914400" lvl="1" indent="-304800" algn="l" rtl="0">
              <a:spcBef>
                <a:spcPts val="0"/>
              </a:spcBef>
              <a:spcAft>
                <a:spcPts val="0"/>
              </a:spcAft>
              <a:buSzPts val="1200"/>
              <a:buChar char="○"/>
            </a:pPr>
            <a:r>
              <a:rPr lang="en" sz="1200"/>
              <a:t>Sette seg i beinstropper </a:t>
            </a:r>
            <a:endParaRPr sz="1200"/>
          </a:p>
          <a:p>
            <a:pPr marL="457200" lvl="0" indent="-304800" algn="l" rtl="0">
              <a:spcBef>
                <a:spcPts val="0"/>
              </a:spcBef>
              <a:spcAft>
                <a:spcPts val="0"/>
              </a:spcAft>
              <a:buSzPts val="1200"/>
              <a:buChar char="●"/>
            </a:pPr>
            <a:r>
              <a:rPr lang="en" sz="1200"/>
              <a:t>Vis seletøysvinger med stram, og slakk bryststropp. Fokuser på vektoverføring</a:t>
            </a:r>
            <a:endParaRPr sz="1200"/>
          </a:p>
          <a:p>
            <a:pPr marL="457200" lvl="0" indent="-304800" algn="l" rtl="0">
              <a:spcBef>
                <a:spcPts val="0"/>
              </a:spcBef>
              <a:spcAft>
                <a:spcPts val="0"/>
              </a:spcAft>
              <a:buSzPts val="1200"/>
              <a:buChar char="●"/>
            </a:pPr>
            <a:r>
              <a:rPr lang="en" sz="1200"/>
              <a:t>Gå igjennom kroppsposisjon for flare</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0"/>
          <p:cNvSpPr txBox="1">
            <a:spLocks noGrp="1"/>
          </p:cNvSpPr>
          <p:nvPr>
            <p:ph type="body" idx="1"/>
          </p:nvPr>
        </p:nvSpPr>
        <p:spPr>
          <a:xfrm>
            <a:off x="1110450" y="1850275"/>
            <a:ext cx="7688700" cy="2820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Aktiv flyging</a:t>
            </a:r>
            <a:endParaRPr/>
          </a:p>
          <a:p>
            <a:pPr marL="914400" lvl="1" indent="-298450" algn="l" rtl="0">
              <a:spcBef>
                <a:spcPts val="0"/>
              </a:spcBef>
              <a:spcAft>
                <a:spcPts val="0"/>
              </a:spcAft>
              <a:buSzPts val="1100"/>
              <a:buChar char="○"/>
            </a:pPr>
            <a:r>
              <a:rPr lang="en" sz="1100"/>
              <a:t>Aktiv kontroll på toggles, men full-flight</a:t>
            </a:r>
            <a:endParaRPr sz="1100"/>
          </a:p>
          <a:p>
            <a:pPr marL="914400" lvl="1" indent="-298450" algn="l" rtl="0">
              <a:spcBef>
                <a:spcPts val="0"/>
              </a:spcBef>
              <a:spcAft>
                <a:spcPts val="0"/>
              </a:spcAft>
              <a:buSzPts val="1100"/>
              <a:buChar char="○"/>
            </a:pPr>
            <a:r>
              <a:rPr lang="en"/>
              <a:t>Slipp hendene ned akkurat nok til at du føler motstand fra halen</a:t>
            </a:r>
            <a:endParaRPr/>
          </a:p>
          <a:p>
            <a:pPr marL="914400" lvl="1" indent="-298450" algn="l" rtl="0">
              <a:spcBef>
                <a:spcPts val="0"/>
              </a:spcBef>
              <a:spcAft>
                <a:spcPts val="0"/>
              </a:spcAft>
              <a:buSzPts val="1100"/>
              <a:buChar char="○"/>
            </a:pPr>
            <a:r>
              <a:rPr lang="en"/>
              <a:t>Dersom en surge oppstår vil du umiddelbart kjenne det i hendene, og korrigerende input skjer nesten av seg selv da hendene synker litt ned</a:t>
            </a:r>
            <a:endParaRPr/>
          </a:p>
          <a:p>
            <a:pPr marL="914400" lvl="1" indent="-298450" algn="l" rtl="0">
              <a:spcBef>
                <a:spcPts val="0"/>
              </a:spcBef>
              <a:spcAft>
                <a:spcPts val="0"/>
              </a:spcAft>
              <a:buSzPts val="1100"/>
              <a:buChar char="○"/>
            </a:pPr>
            <a:r>
              <a:rPr lang="en"/>
              <a:t>Etter korrigering; søk tilbake til full fart</a:t>
            </a:r>
            <a:endParaRPr/>
          </a:p>
          <a:p>
            <a:pPr marL="457200" lvl="0" indent="-311150" algn="l" rtl="0">
              <a:spcBef>
                <a:spcPts val="0"/>
              </a:spcBef>
              <a:spcAft>
                <a:spcPts val="0"/>
              </a:spcAft>
              <a:buSzPts val="1300"/>
              <a:buChar char="●"/>
            </a:pPr>
            <a:r>
              <a:rPr lang="en"/>
              <a:t>Aktiv kroppsposisjon</a:t>
            </a:r>
            <a:endParaRPr/>
          </a:p>
          <a:p>
            <a:pPr marL="914400" lvl="1" indent="-298450" algn="l" rtl="0">
              <a:spcBef>
                <a:spcPts val="0"/>
              </a:spcBef>
              <a:spcAft>
                <a:spcPts val="0"/>
              </a:spcAft>
              <a:buSzPts val="1100"/>
              <a:buChar char="○"/>
            </a:pPr>
            <a:r>
              <a:rPr lang="en"/>
              <a:t>Våken og på utkikk, høyt blikk</a:t>
            </a:r>
            <a:endParaRPr/>
          </a:p>
          <a:p>
            <a:pPr marL="914400" lvl="1" indent="-298450" algn="l" rtl="0">
              <a:spcBef>
                <a:spcPts val="0"/>
              </a:spcBef>
              <a:spcAft>
                <a:spcPts val="0"/>
              </a:spcAft>
              <a:buSzPts val="1100"/>
              <a:buChar char="○"/>
            </a:pPr>
            <a:r>
              <a:rPr lang="en"/>
              <a:t>Aktivt posisjon i seletøyet</a:t>
            </a:r>
            <a:endParaRPr/>
          </a:p>
          <a:p>
            <a:pPr marL="914400" lvl="1" indent="-298450" algn="l" rtl="0">
              <a:spcBef>
                <a:spcPts val="0"/>
              </a:spcBef>
              <a:spcAft>
                <a:spcPts val="0"/>
              </a:spcAft>
              <a:buSzPts val="1100"/>
              <a:buChar char="○"/>
            </a:pPr>
            <a:r>
              <a:rPr lang="en"/>
              <a:t>Du skal styre skjermen, ikke vær passasjer</a:t>
            </a:r>
            <a:endParaRPr/>
          </a:p>
          <a:p>
            <a:pPr marL="457200" lvl="0" indent="-311150" algn="l" rtl="0">
              <a:spcBef>
                <a:spcPts val="0"/>
              </a:spcBef>
              <a:spcAft>
                <a:spcPts val="0"/>
              </a:spcAft>
              <a:buSzPts val="1300"/>
              <a:buChar char="●"/>
            </a:pPr>
            <a:r>
              <a:rPr lang="en"/>
              <a:t>Koordinert sving</a:t>
            </a:r>
            <a:endParaRPr/>
          </a:p>
          <a:p>
            <a:pPr marL="914400" lvl="1" indent="-298450" algn="l" rtl="0">
              <a:spcBef>
                <a:spcPts val="0"/>
              </a:spcBef>
              <a:spcAft>
                <a:spcPts val="0"/>
              </a:spcAft>
              <a:buSzPts val="1100"/>
              <a:buChar char="○"/>
            </a:pPr>
            <a:r>
              <a:rPr lang="en"/>
              <a:t>Kombinering av inputs</a:t>
            </a:r>
            <a:endParaRPr/>
          </a:p>
          <a:p>
            <a:pPr marL="914400" lvl="1" indent="-298450" algn="l" rtl="0">
              <a:spcBef>
                <a:spcPts val="0"/>
              </a:spcBef>
              <a:spcAft>
                <a:spcPts val="0"/>
              </a:spcAft>
              <a:buSzPts val="1100"/>
              <a:buChar char="○"/>
            </a:pPr>
            <a:r>
              <a:rPr lang="en"/>
              <a:t>Look -&gt; Lean -&gt; Turn</a:t>
            </a:r>
            <a:endParaRPr/>
          </a:p>
        </p:txBody>
      </p:sp>
      <p:sp>
        <p:nvSpPr>
          <p:cNvPr id="295" name="Google Shape;295;p30"/>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Styring - aktiv flyging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1"/>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Kroppsposisjon</a:t>
            </a:r>
            <a:endParaRPr/>
          </a:p>
        </p:txBody>
      </p:sp>
      <p:pic>
        <p:nvPicPr>
          <p:cNvPr id="301" name="Google Shape;301;p31"/>
          <p:cNvPicPr preferRelativeResize="0"/>
          <p:nvPr/>
        </p:nvPicPr>
        <p:blipFill>
          <a:blip r:embed="rId3">
            <a:alphaModFix/>
          </a:blip>
          <a:stretch>
            <a:fillRect/>
          </a:stretch>
        </p:blipFill>
        <p:spPr>
          <a:xfrm>
            <a:off x="202025" y="2141575"/>
            <a:ext cx="4722125" cy="2882100"/>
          </a:xfrm>
          <a:prstGeom prst="rect">
            <a:avLst/>
          </a:prstGeom>
          <a:noFill/>
          <a:ln>
            <a:noFill/>
          </a:ln>
        </p:spPr>
      </p:pic>
      <p:pic>
        <p:nvPicPr>
          <p:cNvPr id="302" name="Google Shape;302;p31"/>
          <p:cNvPicPr preferRelativeResize="0"/>
          <p:nvPr/>
        </p:nvPicPr>
        <p:blipFill>
          <a:blip r:embed="rId4">
            <a:alphaModFix/>
          </a:blip>
          <a:stretch>
            <a:fillRect/>
          </a:stretch>
        </p:blipFill>
        <p:spPr>
          <a:xfrm>
            <a:off x="5106925" y="1257700"/>
            <a:ext cx="3851876" cy="37659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body" idx="1"/>
          </p:nvPr>
        </p:nvSpPr>
        <p:spPr>
          <a:xfrm>
            <a:off x="1110450" y="1850275"/>
            <a:ext cx="3609000" cy="30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Flareteknikk</a:t>
            </a:r>
            <a:endParaRPr b="1"/>
          </a:p>
          <a:p>
            <a:pPr marL="457200" lvl="0" indent="-311150" algn="l" rtl="0">
              <a:spcBef>
                <a:spcPts val="1600"/>
              </a:spcBef>
              <a:spcAft>
                <a:spcPts val="0"/>
              </a:spcAft>
              <a:buSzPts val="1300"/>
              <a:buChar char="●"/>
            </a:pPr>
            <a:r>
              <a:rPr lang="en"/>
              <a:t>Pitch effekt = Lengde x Hastighet</a:t>
            </a:r>
            <a:endParaRPr/>
          </a:p>
          <a:p>
            <a:pPr marL="914400" lvl="1" indent="-298450" algn="l" rtl="0">
              <a:spcBef>
                <a:spcPts val="0"/>
              </a:spcBef>
              <a:spcAft>
                <a:spcPts val="0"/>
              </a:spcAft>
              <a:buSzPts val="1100"/>
              <a:buChar char="○"/>
            </a:pPr>
            <a:r>
              <a:rPr lang="en"/>
              <a:t>Rask og kort flare</a:t>
            </a:r>
            <a:endParaRPr/>
          </a:p>
          <a:p>
            <a:pPr marL="914400" lvl="1" indent="-298450" algn="l" rtl="0">
              <a:spcBef>
                <a:spcPts val="0"/>
              </a:spcBef>
              <a:spcAft>
                <a:spcPts val="0"/>
              </a:spcAft>
              <a:buSzPts val="1100"/>
              <a:buChar char="○"/>
            </a:pPr>
            <a:r>
              <a:rPr lang="en"/>
              <a:t>Rolig og lenger flare</a:t>
            </a:r>
            <a:endParaRPr/>
          </a:p>
          <a:p>
            <a:pPr marL="457200" lvl="0" indent="-311150" algn="l" rtl="0">
              <a:spcBef>
                <a:spcPts val="0"/>
              </a:spcBef>
              <a:spcAft>
                <a:spcPts val="0"/>
              </a:spcAft>
              <a:buSzPts val="1300"/>
              <a:buChar char="●"/>
            </a:pPr>
            <a:r>
              <a:rPr lang="en"/>
              <a:t>Armplassering</a:t>
            </a:r>
            <a:endParaRPr/>
          </a:p>
          <a:p>
            <a:pPr marL="914400" lvl="1" indent="-298450" algn="l" rtl="0">
              <a:spcBef>
                <a:spcPts val="0"/>
              </a:spcBef>
              <a:spcAft>
                <a:spcPts val="0"/>
              </a:spcAft>
              <a:buSzPts val="1100"/>
              <a:buChar char="○"/>
            </a:pPr>
            <a:r>
              <a:rPr lang="en"/>
              <a:t>Nærme kroppen</a:t>
            </a:r>
            <a:endParaRPr/>
          </a:p>
          <a:p>
            <a:pPr marL="1371600" lvl="2" indent="-298450" algn="l" rtl="0">
              <a:spcBef>
                <a:spcPts val="0"/>
              </a:spcBef>
              <a:spcAft>
                <a:spcPts val="0"/>
              </a:spcAft>
              <a:buSzPts val="1100"/>
              <a:buChar char="■"/>
            </a:pPr>
            <a:r>
              <a:rPr lang="en"/>
              <a:t>Sterk flare</a:t>
            </a:r>
            <a:endParaRPr/>
          </a:p>
          <a:p>
            <a:pPr marL="1371600" lvl="2" indent="-298450" algn="l" rtl="0">
              <a:spcBef>
                <a:spcPts val="0"/>
              </a:spcBef>
              <a:spcAft>
                <a:spcPts val="0"/>
              </a:spcAft>
              <a:buSzPts val="1100"/>
              <a:buChar char="■"/>
            </a:pPr>
            <a:r>
              <a:rPr lang="en"/>
              <a:t>Enklere å være symetrisk</a:t>
            </a:r>
            <a:endParaRPr/>
          </a:p>
          <a:p>
            <a:pPr marL="914400" lvl="1" indent="-298450" algn="l" rtl="0">
              <a:spcBef>
                <a:spcPts val="0"/>
              </a:spcBef>
              <a:spcAft>
                <a:spcPts val="0"/>
              </a:spcAft>
              <a:buSzPts val="1100"/>
              <a:buChar char="○"/>
            </a:pPr>
            <a:r>
              <a:rPr lang="en"/>
              <a:t>Lenger ut fra kroppen</a:t>
            </a:r>
            <a:endParaRPr/>
          </a:p>
          <a:p>
            <a:pPr marL="1371600" lvl="2" indent="-298450" algn="l" rtl="0">
              <a:spcBef>
                <a:spcPts val="0"/>
              </a:spcBef>
              <a:spcAft>
                <a:spcPts val="0"/>
              </a:spcAft>
              <a:buSzPts val="1100"/>
              <a:buChar char="■"/>
            </a:pPr>
            <a:r>
              <a:rPr lang="en"/>
              <a:t>Mindre symetrisk</a:t>
            </a:r>
            <a:endParaRPr/>
          </a:p>
          <a:p>
            <a:pPr marL="1371600" lvl="2" indent="-298450" algn="l" rtl="0">
              <a:spcBef>
                <a:spcPts val="0"/>
              </a:spcBef>
              <a:spcAft>
                <a:spcPts val="0"/>
              </a:spcAft>
              <a:buSzPts val="1100"/>
              <a:buChar char="■"/>
            </a:pPr>
            <a:r>
              <a:rPr lang="en"/>
              <a:t>Svakere</a:t>
            </a:r>
            <a:endParaRPr/>
          </a:p>
          <a:p>
            <a:pPr marL="457200" lvl="0" indent="-311150" algn="l" rtl="0">
              <a:spcBef>
                <a:spcPts val="0"/>
              </a:spcBef>
              <a:spcAft>
                <a:spcPts val="0"/>
              </a:spcAft>
              <a:buSzPts val="1300"/>
              <a:buChar char="●"/>
            </a:pPr>
            <a:r>
              <a:rPr lang="en"/>
              <a:t>Hva er en to-trinns flare? </a:t>
            </a:r>
            <a:endParaRPr/>
          </a:p>
          <a:p>
            <a:pPr marL="457200" lvl="0" indent="-311150" algn="l" rtl="0">
              <a:spcBef>
                <a:spcPts val="0"/>
              </a:spcBef>
              <a:spcAft>
                <a:spcPts val="0"/>
              </a:spcAft>
              <a:buSzPts val="1300"/>
              <a:buChar char="●"/>
            </a:pPr>
            <a:r>
              <a:rPr lang="en"/>
              <a:t>Når skal vi starte flaren? </a:t>
            </a:r>
            <a:endParaRPr/>
          </a:p>
        </p:txBody>
      </p:sp>
      <p:sp>
        <p:nvSpPr>
          <p:cNvPr id="308" name="Google Shape;308;p32"/>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Flaremekanikk</a:t>
            </a:r>
            <a:endParaRPr/>
          </a:p>
        </p:txBody>
      </p:sp>
      <p:pic>
        <p:nvPicPr>
          <p:cNvPr id="309" name="Google Shape;309;p32"/>
          <p:cNvPicPr preferRelativeResize="0"/>
          <p:nvPr/>
        </p:nvPicPr>
        <p:blipFill>
          <a:blip r:embed="rId3">
            <a:alphaModFix/>
          </a:blip>
          <a:stretch>
            <a:fillRect/>
          </a:stretch>
        </p:blipFill>
        <p:spPr>
          <a:xfrm rot="-364740">
            <a:off x="6664465" y="1523029"/>
            <a:ext cx="1155105" cy="1487841"/>
          </a:xfrm>
          <a:prstGeom prst="rect">
            <a:avLst/>
          </a:prstGeom>
          <a:noFill/>
          <a:ln>
            <a:noFill/>
          </a:ln>
        </p:spPr>
      </p:pic>
      <p:sp>
        <p:nvSpPr>
          <p:cNvPr id="310" name="Google Shape;310;p32"/>
          <p:cNvSpPr/>
          <p:nvPr/>
        </p:nvSpPr>
        <p:spPr>
          <a:xfrm>
            <a:off x="7830968" y="1498658"/>
            <a:ext cx="153900" cy="14700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txBox="1">
            <a:spLocks noGrp="1"/>
          </p:cNvSpPr>
          <p:nvPr>
            <p:ph type="body" idx="1"/>
          </p:nvPr>
        </p:nvSpPr>
        <p:spPr>
          <a:xfrm>
            <a:off x="7944000" y="1999350"/>
            <a:ext cx="12000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En systemhøyde</a:t>
            </a:r>
            <a:endParaRPr b="1"/>
          </a:p>
        </p:txBody>
      </p:sp>
      <p:cxnSp>
        <p:nvCxnSpPr>
          <p:cNvPr id="312" name="Google Shape;312;p32"/>
          <p:cNvCxnSpPr/>
          <p:nvPr/>
        </p:nvCxnSpPr>
        <p:spPr>
          <a:xfrm>
            <a:off x="5129150" y="4749800"/>
            <a:ext cx="3487200" cy="0"/>
          </a:xfrm>
          <a:prstGeom prst="straightConnector1">
            <a:avLst/>
          </a:prstGeom>
          <a:noFill/>
          <a:ln w="38100" cap="flat" cmpd="sng">
            <a:solidFill>
              <a:srgbClr val="38761D"/>
            </a:solidFill>
            <a:prstDash val="solid"/>
            <a:round/>
            <a:headEnd type="none" w="med" len="med"/>
            <a:tailEnd type="none" w="med" len="med"/>
          </a:ln>
        </p:spPr>
      </p:cxnSp>
      <p:sp>
        <p:nvSpPr>
          <p:cNvPr id="313" name="Google Shape;313;p32"/>
          <p:cNvSpPr/>
          <p:nvPr/>
        </p:nvSpPr>
        <p:spPr>
          <a:xfrm>
            <a:off x="7830968" y="3044858"/>
            <a:ext cx="153900" cy="14700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txBox="1">
            <a:spLocks noGrp="1"/>
          </p:cNvSpPr>
          <p:nvPr>
            <p:ph type="body" idx="1"/>
          </p:nvPr>
        </p:nvSpPr>
        <p:spPr>
          <a:xfrm>
            <a:off x="7984875" y="3593825"/>
            <a:ext cx="542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3"/>
          <p:cNvSpPr txBox="1">
            <a:spLocks noGrp="1"/>
          </p:cNvSpPr>
          <p:nvPr>
            <p:ph type="body" idx="1"/>
          </p:nvPr>
        </p:nvSpPr>
        <p:spPr>
          <a:xfrm>
            <a:off x="1110450" y="2359750"/>
            <a:ext cx="7688700" cy="1980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b="1"/>
              <a:t>Stopp vertikal hastighet</a:t>
            </a:r>
            <a:endParaRPr sz="1600" b="1"/>
          </a:p>
          <a:p>
            <a:pPr marL="914400" lvl="0" indent="0" algn="l" rtl="0">
              <a:spcBef>
                <a:spcPts val="1600"/>
              </a:spcBef>
              <a:spcAft>
                <a:spcPts val="0"/>
              </a:spcAft>
              <a:buNone/>
            </a:pPr>
            <a:endParaRPr sz="1600" b="1"/>
          </a:p>
          <a:p>
            <a:pPr marL="457200" lvl="0" indent="-330200" algn="l" rtl="0">
              <a:spcBef>
                <a:spcPts val="1600"/>
              </a:spcBef>
              <a:spcAft>
                <a:spcPts val="0"/>
              </a:spcAft>
              <a:buSzPts val="1600"/>
              <a:buAutoNum type="arabicPeriod"/>
            </a:pPr>
            <a:r>
              <a:rPr lang="en" sz="1600" b="1"/>
              <a:t>Fri landingsbane</a:t>
            </a:r>
            <a:endParaRPr sz="1600" b="1"/>
          </a:p>
          <a:p>
            <a:pPr marL="457200" lvl="0" indent="0" algn="l" rtl="0">
              <a:spcBef>
                <a:spcPts val="1600"/>
              </a:spcBef>
              <a:spcAft>
                <a:spcPts val="1600"/>
              </a:spcAft>
              <a:buNone/>
            </a:pPr>
            <a:endParaRPr/>
          </a:p>
        </p:txBody>
      </p:sp>
      <p:sp>
        <p:nvSpPr>
          <p:cNvPr id="320" name="Google Shape;320;p33"/>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Landingsprioriteringer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4"/>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Landingsfaser</a:t>
            </a:r>
            <a:endParaRPr/>
          </a:p>
        </p:txBody>
      </p:sp>
      <p:pic>
        <p:nvPicPr>
          <p:cNvPr id="326" name="Google Shape;326;p34"/>
          <p:cNvPicPr preferRelativeResize="0"/>
          <p:nvPr/>
        </p:nvPicPr>
        <p:blipFill>
          <a:blip r:embed="rId3">
            <a:alphaModFix/>
          </a:blip>
          <a:stretch>
            <a:fillRect/>
          </a:stretch>
        </p:blipFill>
        <p:spPr>
          <a:xfrm rot="-364744">
            <a:off x="7754811" y="799662"/>
            <a:ext cx="1254058" cy="1615304"/>
          </a:xfrm>
          <a:prstGeom prst="rect">
            <a:avLst/>
          </a:prstGeom>
          <a:noFill/>
          <a:ln>
            <a:noFill/>
          </a:ln>
        </p:spPr>
      </p:pic>
      <p:cxnSp>
        <p:nvCxnSpPr>
          <p:cNvPr id="327" name="Google Shape;327;p34"/>
          <p:cNvCxnSpPr/>
          <p:nvPr/>
        </p:nvCxnSpPr>
        <p:spPr>
          <a:xfrm>
            <a:off x="308075" y="4673600"/>
            <a:ext cx="8308200" cy="0"/>
          </a:xfrm>
          <a:prstGeom prst="straightConnector1">
            <a:avLst/>
          </a:prstGeom>
          <a:noFill/>
          <a:ln w="38100" cap="flat" cmpd="sng">
            <a:solidFill>
              <a:srgbClr val="38761D"/>
            </a:solidFill>
            <a:prstDash val="solid"/>
            <a:round/>
            <a:headEnd type="none" w="med" len="med"/>
            <a:tailEnd type="none" w="med" len="med"/>
          </a:ln>
        </p:spPr>
      </p:cxnSp>
      <p:pic>
        <p:nvPicPr>
          <p:cNvPr id="328" name="Google Shape;328;p34"/>
          <p:cNvPicPr preferRelativeResize="0"/>
          <p:nvPr/>
        </p:nvPicPr>
        <p:blipFill>
          <a:blip r:embed="rId4">
            <a:alphaModFix/>
          </a:blip>
          <a:stretch>
            <a:fillRect/>
          </a:stretch>
        </p:blipFill>
        <p:spPr>
          <a:xfrm>
            <a:off x="-600" y="2934579"/>
            <a:ext cx="1981800" cy="1739021"/>
          </a:xfrm>
          <a:prstGeom prst="rect">
            <a:avLst/>
          </a:prstGeom>
          <a:noFill/>
          <a:ln>
            <a:noFill/>
          </a:ln>
        </p:spPr>
      </p:pic>
      <p:pic>
        <p:nvPicPr>
          <p:cNvPr id="329" name="Google Shape;329;p34"/>
          <p:cNvPicPr preferRelativeResize="0"/>
          <p:nvPr/>
        </p:nvPicPr>
        <p:blipFill>
          <a:blip r:embed="rId5">
            <a:alphaModFix/>
          </a:blip>
          <a:stretch>
            <a:fillRect/>
          </a:stretch>
        </p:blipFill>
        <p:spPr>
          <a:xfrm>
            <a:off x="2703250" y="2798975"/>
            <a:ext cx="1981792" cy="1739024"/>
          </a:xfrm>
          <a:prstGeom prst="rect">
            <a:avLst/>
          </a:prstGeom>
          <a:noFill/>
          <a:ln>
            <a:noFill/>
          </a:ln>
        </p:spPr>
      </p:pic>
      <p:pic>
        <p:nvPicPr>
          <p:cNvPr id="330" name="Google Shape;330;p34"/>
          <p:cNvPicPr preferRelativeResize="0"/>
          <p:nvPr/>
        </p:nvPicPr>
        <p:blipFill>
          <a:blip r:embed="rId3">
            <a:alphaModFix/>
          </a:blip>
          <a:stretch>
            <a:fillRect/>
          </a:stretch>
        </p:blipFill>
        <p:spPr>
          <a:xfrm rot="339467">
            <a:off x="5735910" y="2231913"/>
            <a:ext cx="1254058" cy="1615304"/>
          </a:xfrm>
          <a:prstGeom prst="rect">
            <a:avLst/>
          </a:prstGeom>
          <a:noFill/>
          <a:ln>
            <a:noFill/>
          </a:ln>
        </p:spPr>
      </p:pic>
      <p:cxnSp>
        <p:nvCxnSpPr>
          <p:cNvPr id="331" name="Google Shape;331;p34"/>
          <p:cNvCxnSpPr>
            <a:stCxn id="328" idx="2"/>
          </p:cNvCxnSpPr>
          <p:nvPr/>
        </p:nvCxnSpPr>
        <p:spPr>
          <a:xfrm rot="10800000" flipH="1">
            <a:off x="990300" y="4506500"/>
            <a:ext cx="2541000" cy="167100"/>
          </a:xfrm>
          <a:prstGeom prst="straightConnector1">
            <a:avLst/>
          </a:prstGeom>
          <a:noFill/>
          <a:ln w="19050" cap="flat" cmpd="sng">
            <a:solidFill>
              <a:schemeClr val="dk2"/>
            </a:solidFill>
            <a:prstDash val="dash"/>
            <a:round/>
            <a:headEnd type="none" w="med" len="med"/>
            <a:tailEnd type="none" w="med" len="med"/>
          </a:ln>
        </p:spPr>
      </p:cxnSp>
      <p:cxnSp>
        <p:nvCxnSpPr>
          <p:cNvPr id="332" name="Google Shape;332;p34"/>
          <p:cNvCxnSpPr/>
          <p:nvPr/>
        </p:nvCxnSpPr>
        <p:spPr>
          <a:xfrm rot="10800000" flipH="1">
            <a:off x="3596975" y="3875450"/>
            <a:ext cx="2867700" cy="622800"/>
          </a:xfrm>
          <a:prstGeom prst="straightConnector1">
            <a:avLst/>
          </a:prstGeom>
          <a:noFill/>
          <a:ln w="19050" cap="flat" cmpd="sng">
            <a:solidFill>
              <a:schemeClr val="dk2"/>
            </a:solidFill>
            <a:prstDash val="dash"/>
            <a:round/>
            <a:headEnd type="none" w="med" len="med"/>
            <a:tailEnd type="none" w="med" len="med"/>
          </a:ln>
        </p:spPr>
      </p:cxnSp>
      <p:cxnSp>
        <p:nvCxnSpPr>
          <p:cNvPr id="333" name="Google Shape;333;p34"/>
          <p:cNvCxnSpPr/>
          <p:nvPr/>
        </p:nvCxnSpPr>
        <p:spPr>
          <a:xfrm rot="10800000" flipH="1">
            <a:off x="6481100" y="2539950"/>
            <a:ext cx="2171400" cy="1335600"/>
          </a:xfrm>
          <a:prstGeom prst="straightConnector1">
            <a:avLst/>
          </a:prstGeom>
          <a:noFill/>
          <a:ln w="19050" cap="flat" cmpd="sng">
            <a:solidFill>
              <a:schemeClr val="dk2"/>
            </a:solidFill>
            <a:prstDash val="dash"/>
            <a:round/>
            <a:headEnd type="none" w="med" len="med"/>
            <a:tailEnd type="none" w="med" len="med"/>
          </a:ln>
        </p:spPr>
      </p:cxnSp>
      <p:sp>
        <p:nvSpPr>
          <p:cNvPr id="334" name="Google Shape;334;p34"/>
          <p:cNvSpPr txBox="1">
            <a:spLocks noGrp="1"/>
          </p:cNvSpPr>
          <p:nvPr>
            <p:ph type="body" idx="1"/>
          </p:nvPr>
        </p:nvSpPr>
        <p:spPr>
          <a:xfrm>
            <a:off x="8145450" y="2757413"/>
            <a:ext cx="9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Innflyging</a:t>
            </a:r>
            <a:endParaRPr b="1"/>
          </a:p>
        </p:txBody>
      </p:sp>
      <p:sp>
        <p:nvSpPr>
          <p:cNvPr id="335" name="Google Shape;335;p34"/>
          <p:cNvSpPr txBox="1">
            <a:spLocks noGrp="1"/>
          </p:cNvSpPr>
          <p:nvPr>
            <p:ph type="body" idx="1"/>
          </p:nvPr>
        </p:nvSpPr>
        <p:spPr>
          <a:xfrm>
            <a:off x="5945188" y="3905088"/>
            <a:ext cx="9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Utflating</a:t>
            </a:r>
            <a:endParaRPr b="1"/>
          </a:p>
        </p:txBody>
      </p:sp>
      <p:sp>
        <p:nvSpPr>
          <p:cNvPr id="336" name="Google Shape;336;p34"/>
          <p:cNvSpPr txBox="1">
            <a:spLocks noGrp="1"/>
          </p:cNvSpPr>
          <p:nvPr>
            <p:ph type="body" idx="1"/>
          </p:nvPr>
        </p:nvSpPr>
        <p:spPr>
          <a:xfrm>
            <a:off x="308063" y="4673588"/>
            <a:ext cx="9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Stopp</a:t>
            </a:r>
            <a:endParaRPr b="1"/>
          </a:p>
        </p:txBody>
      </p:sp>
      <p:sp>
        <p:nvSpPr>
          <p:cNvPr id="337" name="Google Shape;337;p34"/>
          <p:cNvSpPr txBox="1">
            <a:spLocks noGrp="1"/>
          </p:cNvSpPr>
          <p:nvPr>
            <p:ph type="body" idx="1"/>
          </p:nvPr>
        </p:nvSpPr>
        <p:spPr>
          <a:xfrm>
            <a:off x="2822708" y="4673600"/>
            <a:ext cx="15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Swoop (flatt)</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5"/>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Dropprefleks</a:t>
            </a:r>
            <a:endParaRPr/>
          </a:p>
        </p:txBody>
      </p:sp>
      <p:sp>
        <p:nvSpPr>
          <p:cNvPr id="343" name="Google Shape;343;p35"/>
          <p:cNvSpPr txBox="1">
            <a:spLocks noGrp="1"/>
          </p:cNvSpPr>
          <p:nvPr>
            <p:ph type="body" idx="1"/>
          </p:nvPr>
        </p:nvSpPr>
        <p:spPr>
          <a:xfrm>
            <a:off x="1110450" y="1850275"/>
            <a:ext cx="7688700" cy="2820900"/>
          </a:xfrm>
          <a:prstGeom prst="rect">
            <a:avLst/>
          </a:prstGeom>
        </p:spPr>
        <p:txBody>
          <a:bodyPr spcFirstLastPara="1" wrap="square" lIns="91425" tIns="91425" rIns="91425" bIns="91425" anchor="t" anchorCtr="0">
            <a:noAutofit/>
          </a:bodyPr>
          <a:lstStyle/>
          <a:p>
            <a:pPr marL="457200" lvl="0" indent="-311150" algn="l" rtl="0">
              <a:lnSpc>
                <a:spcPct val="150000"/>
              </a:lnSpc>
              <a:spcBef>
                <a:spcPts val="0"/>
              </a:spcBef>
              <a:spcAft>
                <a:spcPts val="0"/>
              </a:spcAft>
              <a:buSzPts val="1300"/>
              <a:buChar char="●"/>
            </a:pPr>
            <a:r>
              <a:rPr lang="en"/>
              <a:t>“Dropprefleks” er å ikke fullføre en stopp med bremsene helt nede til du står stille</a:t>
            </a:r>
            <a:endParaRPr/>
          </a:p>
          <a:p>
            <a:pPr marL="457200" lvl="0" indent="-311150" algn="l" rtl="0">
              <a:lnSpc>
                <a:spcPct val="150000"/>
              </a:lnSpc>
              <a:spcBef>
                <a:spcPts val="0"/>
              </a:spcBef>
              <a:spcAft>
                <a:spcPts val="0"/>
              </a:spcAft>
              <a:buSzPts val="1300"/>
              <a:buChar char="●"/>
            </a:pPr>
            <a:r>
              <a:rPr lang="en"/>
              <a:t>Kombineres ofte med usymetrisk flare</a:t>
            </a:r>
            <a:endParaRPr/>
          </a:p>
          <a:p>
            <a:pPr marL="457200" lvl="0" indent="-311150" algn="l" rtl="0">
              <a:lnSpc>
                <a:spcPct val="150000"/>
              </a:lnSpc>
              <a:spcBef>
                <a:spcPts val="0"/>
              </a:spcBef>
              <a:spcAft>
                <a:spcPts val="0"/>
              </a:spcAft>
              <a:buSzPts val="1300"/>
              <a:buChar char="●"/>
            </a:pPr>
            <a:r>
              <a:rPr lang="en"/>
              <a:t>“Ta seg for” </a:t>
            </a:r>
            <a:endParaRPr/>
          </a:p>
          <a:p>
            <a:pPr marL="457200" lvl="0" indent="-311150" algn="l" rtl="0">
              <a:lnSpc>
                <a:spcPct val="150000"/>
              </a:lnSpc>
              <a:spcBef>
                <a:spcPts val="0"/>
              </a:spcBef>
              <a:spcAft>
                <a:spcPts val="0"/>
              </a:spcAft>
              <a:buSzPts val="1300"/>
              <a:buChar char="●"/>
            </a:pPr>
            <a:r>
              <a:rPr lang="en"/>
              <a:t>“Strekke seg til bakken”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1034250" y="1398650"/>
            <a:ext cx="7688400" cy="76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Introduksjon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1034250" y="13986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 og innflyging - leksjon 2</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Leksjonens mål</a:t>
            </a:r>
            <a:endParaRPr/>
          </a:p>
        </p:txBody>
      </p:sp>
      <p:sp>
        <p:nvSpPr>
          <p:cNvPr id="354" name="Google Shape;354;p37"/>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Forbedre ferdighetene innenfor skjermflyging</a:t>
            </a:r>
            <a:endParaRPr/>
          </a:p>
          <a:p>
            <a:pPr marL="914400" lvl="1" indent="-298450" algn="l" rtl="0">
              <a:spcBef>
                <a:spcPts val="0"/>
              </a:spcBef>
              <a:spcAft>
                <a:spcPts val="0"/>
              </a:spcAft>
              <a:buSzPts val="1100"/>
              <a:buChar char="○"/>
            </a:pPr>
            <a:r>
              <a:rPr lang="en"/>
              <a:t>Enkel planlegging og mentale forberedelser</a:t>
            </a:r>
            <a:endParaRPr/>
          </a:p>
          <a:p>
            <a:pPr marL="914400" lvl="1" indent="-298450" algn="l" rtl="0">
              <a:spcBef>
                <a:spcPts val="0"/>
              </a:spcBef>
              <a:spcAft>
                <a:spcPts val="0"/>
              </a:spcAft>
              <a:buSzPts val="1100"/>
              <a:buChar char="○"/>
            </a:pPr>
            <a:r>
              <a:rPr lang="en"/>
              <a:t>Tryggere innflyging</a:t>
            </a:r>
            <a:endParaRPr/>
          </a:p>
          <a:p>
            <a:pPr marL="914400" lvl="1" indent="-298450" algn="l" rtl="0">
              <a:spcBef>
                <a:spcPts val="0"/>
              </a:spcBef>
              <a:spcAft>
                <a:spcPts val="0"/>
              </a:spcAft>
              <a:buSzPts val="1100"/>
              <a:buChar char="○"/>
            </a:pPr>
            <a:r>
              <a:rPr lang="en"/>
              <a:t>Øke forståelsen for risikofaktorer under bærende skjerm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8"/>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Ett hopp fra start til slutt</a:t>
            </a:r>
            <a:endParaRPr/>
          </a:p>
        </p:txBody>
      </p:sp>
      <p:sp>
        <p:nvSpPr>
          <p:cNvPr id="360" name="Google Shape;360;p38"/>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eriod"/>
            </a:pPr>
            <a:r>
              <a:rPr lang="en"/>
              <a:t>Forberedelser</a:t>
            </a:r>
            <a:endParaRPr/>
          </a:p>
          <a:p>
            <a:pPr marL="457200" lvl="0" indent="-311150" algn="l" rtl="0">
              <a:spcBef>
                <a:spcPts val="0"/>
              </a:spcBef>
              <a:spcAft>
                <a:spcPts val="0"/>
              </a:spcAft>
              <a:buSzPts val="1300"/>
              <a:buAutoNum type="arabicPeriod"/>
            </a:pPr>
            <a:r>
              <a:rPr lang="en"/>
              <a:t>I flyet</a:t>
            </a:r>
            <a:endParaRPr/>
          </a:p>
          <a:p>
            <a:pPr marL="457200" lvl="0" indent="-311150" algn="l" rtl="0">
              <a:spcBef>
                <a:spcPts val="0"/>
              </a:spcBef>
              <a:spcAft>
                <a:spcPts val="0"/>
              </a:spcAft>
              <a:buSzPts val="1300"/>
              <a:buAutoNum type="arabicPeriod"/>
            </a:pPr>
            <a:r>
              <a:rPr lang="en"/>
              <a:t>Rett etter skjermåpning</a:t>
            </a:r>
            <a:endParaRPr/>
          </a:p>
          <a:p>
            <a:pPr marL="457200" lvl="0" indent="-311150" algn="l" rtl="0">
              <a:spcBef>
                <a:spcPts val="0"/>
              </a:spcBef>
              <a:spcAft>
                <a:spcPts val="0"/>
              </a:spcAft>
              <a:buSzPts val="1300"/>
              <a:buAutoNum type="arabicPeriod"/>
            </a:pPr>
            <a:r>
              <a:rPr lang="en"/>
              <a:t>I skjerm &gt;2000 ft</a:t>
            </a:r>
            <a:endParaRPr/>
          </a:p>
          <a:p>
            <a:pPr marL="457200" lvl="0" indent="-311150" algn="l" rtl="0">
              <a:spcBef>
                <a:spcPts val="0"/>
              </a:spcBef>
              <a:spcAft>
                <a:spcPts val="0"/>
              </a:spcAft>
              <a:buSzPts val="1300"/>
              <a:buAutoNum type="arabicPeriod"/>
            </a:pPr>
            <a:r>
              <a:rPr lang="en"/>
              <a:t>I skjerm &lt;2000ft</a:t>
            </a:r>
            <a:endParaRPr/>
          </a:p>
          <a:p>
            <a:pPr marL="457200" lvl="0" indent="-311150" algn="l" rtl="0">
              <a:spcBef>
                <a:spcPts val="0"/>
              </a:spcBef>
              <a:spcAft>
                <a:spcPts val="0"/>
              </a:spcAft>
              <a:buSzPts val="1300"/>
              <a:buAutoNum type="arabicPeriod"/>
            </a:pPr>
            <a:r>
              <a:rPr lang="en"/>
              <a:t>Flyging av mønster</a:t>
            </a:r>
            <a:endParaRPr/>
          </a:p>
          <a:p>
            <a:pPr marL="457200" lvl="0" indent="-311150" algn="l" rtl="0">
              <a:spcBef>
                <a:spcPts val="0"/>
              </a:spcBef>
              <a:spcAft>
                <a:spcPts val="0"/>
              </a:spcAft>
              <a:buSzPts val="1300"/>
              <a:buAutoNum type="arabicPeriod"/>
            </a:pPr>
            <a:r>
              <a:rPr lang="en"/>
              <a:t>Landing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9"/>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Forbredelser</a:t>
            </a:r>
            <a:endParaRPr/>
          </a:p>
        </p:txBody>
      </p:sp>
      <p:sp>
        <p:nvSpPr>
          <p:cNvPr id="366" name="Google Shape;366;p39"/>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Sjekk vær og vind</a:t>
            </a:r>
            <a:endParaRPr/>
          </a:p>
          <a:p>
            <a:pPr marL="914400" lvl="1" indent="-298450" algn="l" rtl="0">
              <a:spcBef>
                <a:spcPts val="0"/>
              </a:spcBef>
              <a:spcAft>
                <a:spcPts val="0"/>
              </a:spcAft>
              <a:buSzPts val="1100"/>
              <a:buChar char="○"/>
            </a:pPr>
            <a:r>
              <a:rPr lang="en"/>
              <a:t>Styrke og vindretning (på bakken og i lufta)</a:t>
            </a:r>
            <a:endParaRPr/>
          </a:p>
          <a:p>
            <a:pPr marL="914400" lvl="1" indent="-298450" algn="l" rtl="0">
              <a:spcBef>
                <a:spcPts val="0"/>
              </a:spcBef>
              <a:spcAft>
                <a:spcPts val="0"/>
              </a:spcAft>
              <a:buSzPts val="1100"/>
              <a:buChar char="○"/>
            </a:pPr>
            <a:r>
              <a:rPr lang="en"/>
              <a:t>Vurder områder for turbulens på hoppfeltet</a:t>
            </a:r>
            <a:endParaRPr/>
          </a:p>
          <a:p>
            <a:pPr marL="914400" lvl="1" indent="-298450" algn="l" rtl="0">
              <a:spcBef>
                <a:spcPts val="0"/>
              </a:spcBef>
              <a:spcAft>
                <a:spcPts val="0"/>
              </a:spcAft>
              <a:buSzPts val="1100"/>
              <a:buChar char="○"/>
            </a:pPr>
            <a:r>
              <a:rPr lang="en"/>
              <a:t>Hvor bør jeg ikke fly i dag?</a:t>
            </a:r>
            <a:endParaRPr/>
          </a:p>
          <a:p>
            <a:pPr marL="457200" lvl="0" indent="-311150" algn="l" rtl="0">
              <a:spcBef>
                <a:spcPts val="0"/>
              </a:spcBef>
              <a:spcAft>
                <a:spcPts val="0"/>
              </a:spcAft>
              <a:buSzPts val="1300"/>
              <a:buChar char="●"/>
            </a:pPr>
            <a:r>
              <a:rPr lang="en"/>
              <a:t>Jumprun</a:t>
            </a:r>
            <a:endParaRPr/>
          </a:p>
          <a:p>
            <a:pPr marL="914400" lvl="1" indent="-298450" algn="l" rtl="0">
              <a:spcBef>
                <a:spcPts val="0"/>
              </a:spcBef>
              <a:spcAft>
                <a:spcPts val="0"/>
              </a:spcAft>
              <a:buSzPts val="1100"/>
              <a:buChar char="○"/>
            </a:pPr>
            <a:r>
              <a:rPr lang="en"/>
              <a:t>Hvilken retning dropper flyet</a:t>
            </a:r>
            <a:endParaRPr/>
          </a:p>
          <a:p>
            <a:pPr marL="914400" lvl="1" indent="-298450" algn="l" rtl="0">
              <a:spcBef>
                <a:spcPts val="0"/>
              </a:spcBef>
              <a:spcAft>
                <a:spcPts val="0"/>
              </a:spcAft>
              <a:buSzPts val="1100"/>
              <a:buChar char="○"/>
            </a:pPr>
            <a:r>
              <a:rPr lang="en"/>
              <a:t>Hvor vil du åpne skjerm</a:t>
            </a:r>
            <a:endParaRPr/>
          </a:p>
          <a:p>
            <a:pPr marL="457200" lvl="0" indent="-311150" algn="l" rtl="0">
              <a:spcBef>
                <a:spcPts val="0"/>
              </a:spcBef>
              <a:spcAft>
                <a:spcPts val="0"/>
              </a:spcAft>
              <a:buSzPts val="1300"/>
              <a:buChar char="●"/>
            </a:pPr>
            <a:r>
              <a:rPr lang="en"/>
              <a:t>Innflygingsmønster</a:t>
            </a:r>
            <a:endParaRPr/>
          </a:p>
          <a:p>
            <a:pPr marL="914400" lvl="1" indent="-298450" algn="l" rtl="0">
              <a:spcBef>
                <a:spcPts val="0"/>
              </a:spcBef>
              <a:spcAft>
                <a:spcPts val="0"/>
              </a:spcAft>
              <a:buSzPts val="1100"/>
              <a:buChar char="○"/>
            </a:pPr>
            <a:r>
              <a:rPr lang="en"/>
              <a:t>Planlegg landingspunkt, finale, baseleg, downwind og holdingområde</a:t>
            </a:r>
            <a:endParaRPr/>
          </a:p>
          <a:p>
            <a:pPr marL="914400" lvl="1" indent="-298450" algn="l" rtl="0">
              <a:spcBef>
                <a:spcPts val="0"/>
              </a:spcBef>
              <a:spcAft>
                <a:spcPts val="0"/>
              </a:spcAft>
              <a:buSzPts val="1100"/>
              <a:buChar char="○"/>
            </a:pPr>
            <a:r>
              <a:rPr lang="en"/>
              <a:t>I motsatt rekkefølge</a:t>
            </a:r>
            <a:endParaRPr/>
          </a:p>
          <a:p>
            <a:pPr marL="457200" lvl="0" indent="-311150" algn="l" rtl="0">
              <a:spcBef>
                <a:spcPts val="0"/>
              </a:spcBef>
              <a:spcAft>
                <a:spcPts val="0"/>
              </a:spcAft>
              <a:buSzPts val="1300"/>
              <a:buChar char="●"/>
            </a:pPr>
            <a:r>
              <a:rPr lang="en"/>
              <a:t>Legg din plan, avklar med andre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0"/>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I flyet</a:t>
            </a:r>
            <a:endParaRPr/>
          </a:p>
        </p:txBody>
      </p:sp>
      <p:sp>
        <p:nvSpPr>
          <p:cNvPr id="372" name="Google Shape;372;p40"/>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Visualiser hoppet, inkludert skjermflygingen </a:t>
            </a:r>
            <a:endParaRPr/>
          </a:p>
          <a:p>
            <a:pPr marL="457200" lvl="0" indent="-311150" algn="l" rtl="0">
              <a:spcBef>
                <a:spcPts val="0"/>
              </a:spcBef>
              <a:spcAft>
                <a:spcPts val="0"/>
              </a:spcAft>
              <a:buSzPts val="1300"/>
              <a:buChar char="●"/>
            </a:pPr>
            <a:r>
              <a:rPr lang="en"/>
              <a:t>Kontroller utstyr før utsprang</a:t>
            </a:r>
            <a:endParaRPr/>
          </a:p>
          <a:p>
            <a:pPr marL="457200" lvl="0" indent="-311150" algn="l" rtl="0">
              <a:spcBef>
                <a:spcPts val="0"/>
              </a:spcBef>
              <a:spcAft>
                <a:spcPts val="0"/>
              </a:spcAft>
              <a:buSzPts val="1300"/>
              <a:buChar char="●"/>
            </a:pPr>
            <a:r>
              <a:rPr lang="en"/>
              <a:t>Kontroller utsprangspunkt før utsprang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1"/>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Rett etter skjermåpning</a:t>
            </a:r>
            <a:endParaRPr/>
          </a:p>
        </p:txBody>
      </p:sp>
      <p:sp>
        <p:nvSpPr>
          <p:cNvPr id="378" name="Google Shape;378;p41"/>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Skjermvurdering = Flyr</a:t>
            </a:r>
            <a:endParaRPr/>
          </a:p>
          <a:p>
            <a:pPr marL="457200" lvl="0" indent="-311150" algn="l" rtl="0">
              <a:spcBef>
                <a:spcPts val="0"/>
              </a:spcBef>
              <a:spcAft>
                <a:spcPts val="0"/>
              </a:spcAft>
              <a:buSzPts val="1300"/>
              <a:buChar char="●"/>
            </a:pPr>
            <a:r>
              <a:rPr lang="en"/>
              <a:t>Hold skarp utkikk, styr unna andre hoppere</a:t>
            </a:r>
            <a:endParaRPr/>
          </a:p>
          <a:p>
            <a:pPr marL="914400" lvl="1" indent="-298450" algn="l" rtl="0">
              <a:spcBef>
                <a:spcPts val="0"/>
              </a:spcBef>
              <a:spcAft>
                <a:spcPts val="0"/>
              </a:spcAft>
              <a:buSzPts val="1100"/>
              <a:buChar char="○"/>
            </a:pPr>
            <a:r>
              <a:rPr lang="en"/>
              <a:t>Bruk bakrisere for å styre unna</a:t>
            </a:r>
            <a:endParaRPr/>
          </a:p>
          <a:p>
            <a:pPr marL="914400" lvl="1" indent="-298450" algn="l" rtl="0">
              <a:spcBef>
                <a:spcPts val="0"/>
              </a:spcBef>
              <a:spcAft>
                <a:spcPts val="0"/>
              </a:spcAft>
              <a:buSzPts val="1100"/>
              <a:buChar char="○"/>
            </a:pPr>
            <a:r>
              <a:rPr lang="en"/>
              <a:t>Fly på tvers av jumprun til du har kontroll på andre hoppere</a:t>
            </a:r>
            <a:endParaRPr/>
          </a:p>
          <a:p>
            <a:pPr marL="914400" lvl="1" indent="-298450" algn="l" rtl="0">
              <a:spcBef>
                <a:spcPts val="0"/>
              </a:spcBef>
              <a:spcAft>
                <a:spcPts val="0"/>
              </a:spcAft>
              <a:buSzPts val="1100"/>
              <a:buChar char="○"/>
            </a:pPr>
            <a:r>
              <a:rPr lang="en"/>
              <a:t>Justere seletøy og andre oppgaver dersom aktuelt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2"/>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I skjerm over 2000 fot</a:t>
            </a:r>
            <a:endParaRPr/>
          </a:p>
        </p:txBody>
      </p:sp>
      <p:sp>
        <p:nvSpPr>
          <p:cNvPr id="384" name="Google Shape;384;p42"/>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Hvilke arbeidsoppgaver har vi i denne fasen? </a:t>
            </a:r>
            <a:endParaRPr/>
          </a:p>
          <a:p>
            <a:pPr marL="914400" lvl="1" indent="-298450" algn="l" rtl="0">
              <a:spcBef>
                <a:spcPts val="0"/>
              </a:spcBef>
              <a:spcAft>
                <a:spcPts val="0"/>
              </a:spcAft>
              <a:buSzPts val="1100"/>
              <a:buChar char="○"/>
            </a:pPr>
            <a:r>
              <a:rPr lang="en"/>
              <a:t>Trafikk, høyde, posisjon (THP)</a:t>
            </a:r>
            <a:endParaRPr/>
          </a:p>
          <a:p>
            <a:pPr marL="914400" lvl="1" indent="-298450" algn="l" rtl="0">
              <a:spcBef>
                <a:spcPts val="0"/>
              </a:spcBef>
              <a:spcAft>
                <a:spcPts val="0"/>
              </a:spcAft>
              <a:buSzPts val="1100"/>
              <a:buChar char="○"/>
            </a:pPr>
            <a:r>
              <a:rPr lang="en"/>
              <a:t>Observer andre hoppere, planlegg din plass i køen </a:t>
            </a:r>
            <a:endParaRPr/>
          </a:p>
          <a:p>
            <a:pPr marL="914400" lvl="1" indent="-298450" algn="l" rtl="0">
              <a:spcBef>
                <a:spcPts val="0"/>
              </a:spcBef>
              <a:spcAft>
                <a:spcPts val="0"/>
              </a:spcAft>
              <a:buSzPts val="1100"/>
              <a:buChar char="○"/>
            </a:pPr>
            <a:r>
              <a:rPr lang="en"/>
              <a:t>Bruk brems (toggles) for å slippe andre forbi </a:t>
            </a:r>
            <a:endParaRPr/>
          </a:p>
          <a:p>
            <a:pPr marL="914400" lvl="1" indent="-298450" algn="l" rtl="0">
              <a:spcBef>
                <a:spcPts val="0"/>
              </a:spcBef>
              <a:spcAft>
                <a:spcPts val="0"/>
              </a:spcAft>
              <a:buSzPts val="1100"/>
              <a:buChar char="○"/>
            </a:pPr>
            <a:r>
              <a:rPr lang="en"/>
              <a:t>Unngå store svinger (større hastighet, mindre oversikt)  </a:t>
            </a:r>
            <a:endParaRPr/>
          </a:p>
          <a:p>
            <a:pPr marL="914400" lvl="1" indent="-298450" algn="l" rtl="0">
              <a:spcBef>
                <a:spcPts val="0"/>
              </a:spcBef>
              <a:spcAft>
                <a:spcPts val="0"/>
              </a:spcAft>
              <a:buSzPts val="1100"/>
              <a:buChar char="○"/>
            </a:pPr>
            <a:r>
              <a:rPr lang="en"/>
              <a:t>Verifisere planen for innflyging, evt justere</a:t>
            </a:r>
            <a:endParaRPr/>
          </a:p>
          <a:p>
            <a:pPr marL="914400" lvl="1" indent="-298450" algn="l" rtl="0">
              <a:spcBef>
                <a:spcPts val="0"/>
              </a:spcBef>
              <a:spcAft>
                <a:spcPts val="0"/>
              </a:spcAft>
              <a:buSzPts val="1100"/>
              <a:buChar char="○"/>
            </a:pPr>
            <a:r>
              <a:rPr lang="en"/>
              <a:t>Vis at du har sett andre, sykle med beina</a:t>
            </a:r>
            <a:endParaRPr/>
          </a:p>
          <a:p>
            <a:pPr marL="0" lvl="0" indent="0" algn="l" rtl="0">
              <a:spcBef>
                <a:spcPts val="1600"/>
              </a:spcBef>
              <a:spcAft>
                <a:spcPts val="0"/>
              </a:spcAft>
              <a:buNone/>
            </a:pPr>
            <a:endParaRPr/>
          </a:p>
          <a:p>
            <a:pPr marL="457200" lvl="0" indent="-311150" algn="l" rtl="0">
              <a:spcBef>
                <a:spcPts val="1600"/>
              </a:spcBef>
              <a:spcAft>
                <a:spcPts val="0"/>
              </a:spcAft>
              <a:buSzPts val="1300"/>
              <a:buChar char="●"/>
            </a:pPr>
            <a:r>
              <a:rPr lang="en"/>
              <a:t>Skal man utføre øvelser i skjerm, gjør man skjermflygingshopp på eget run </a:t>
            </a:r>
            <a:endParaRPr/>
          </a:p>
          <a:p>
            <a:pPr marL="457200" lvl="0" indent="-311150" algn="l" rtl="0">
              <a:spcBef>
                <a:spcPts val="0"/>
              </a:spcBef>
              <a:spcAft>
                <a:spcPts val="0"/>
              </a:spcAft>
              <a:buSzPts val="1300"/>
              <a:buChar char="●"/>
            </a:pPr>
            <a:r>
              <a:rPr lang="en"/>
              <a:t>Skjermturen etter et frittfallhopp er ikke en lekeplass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3"/>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I skjerm under 2000 fot</a:t>
            </a:r>
            <a:endParaRPr/>
          </a:p>
        </p:txBody>
      </p:sp>
      <p:sp>
        <p:nvSpPr>
          <p:cNvPr id="390" name="Google Shape;390;p43"/>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Hold skarp utkikk! Fly forutsigbart -&gt;THP</a:t>
            </a:r>
            <a:endParaRPr/>
          </a:p>
          <a:p>
            <a:pPr marL="457200" lvl="0" indent="-311150" algn="l" rtl="0">
              <a:spcBef>
                <a:spcPts val="0"/>
              </a:spcBef>
              <a:spcAft>
                <a:spcPts val="0"/>
              </a:spcAft>
              <a:buSzPts val="1300"/>
              <a:buChar char="●"/>
            </a:pPr>
            <a:r>
              <a:rPr lang="en"/>
              <a:t>Entre holdingområde</a:t>
            </a:r>
            <a:endParaRPr/>
          </a:p>
          <a:p>
            <a:pPr marL="457200" lvl="0" indent="-311150" algn="l" rtl="0">
              <a:spcBef>
                <a:spcPts val="0"/>
              </a:spcBef>
              <a:spcAft>
                <a:spcPts val="0"/>
              </a:spcAft>
              <a:buSzPts val="1300"/>
              <a:buChar char="●"/>
            </a:pPr>
            <a:r>
              <a:rPr lang="en"/>
              <a:t>Fly av høyden mot start på «downwind leg»</a:t>
            </a:r>
            <a:endParaRPr/>
          </a:p>
          <a:p>
            <a:pPr marL="457200" lvl="0" indent="-311150" algn="l" rtl="0">
              <a:spcBef>
                <a:spcPts val="0"/>
              </a:spcBef>
              <a:spcAft>
                <a:spcPts val="0"/>
              </a:spcAft>
              <a:buSzPts val="1300"/>
              <a:buChar char="●"/>
            </a:pPr>
            <a:r>
              <a:rPr lang="en"/>
              <a:t>Fly forutsigbart i mønster, slipp evt andre forbi ved å benytte brems </a:t>
            </a:r>
            <a:endParaRPr/>
          </a:p>
          <a:p>
            <a:pPr marL="457200" lvl="0" indent="-311150" algn="l" rtl="0">
              <a:spcBef>
                <a:spcPts val="0"/>
              </a:spcBef>
              <a:spcAft>
                <a:spcPts val="0"/>
              </a:spcAft>
              <a:buSzPts val="1300"/>
              <a:buChar char="●"/>
            </a:pPr>
            <a:r>
              <a:rPr lang="en"/>
              <a:t>Juster mønsteret ditt</a:t>
            </a:r>
            <a:endParaRPr/>
          </a:p>
          <a:p>
            <a:pPr marL="457200" lvl="0" indent="-311150" algn="l" rtl="0">
              <a:spcBef>
                <a:spcPts val="0"/>
              </a:spcBef>
              <a:spcAft>
                <a:spcPts val="0"/>
              </a:spcAft>
              <a:buSzPts val="1300"/>
              <a:buChar char="●"/>
            </a:pPr>
            <a:r>
              <a:rPr lang="en"/>
              <a:t>Hold skarp utkikk!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4"/>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Glidevinkel</a:t>
            </a:r>
            <a:endParaRPr/>
          </a:p>
        </p:txBody>
      </p:sp>
      <p:sp>
        <p:nvSpPr>
          <p:cNvPr id="396" name="Google Shape;396;p44"/>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Som en grov utregning vi kan benytte i nullvind:</a:t>
            </a:r>
            <a:endParaRPr/>
          </a:p>
          <a:p>
            <a:pPr marL="914400" lvl="1" indent="-298450" algn="l" rtl="0">
              <a:spcBef>
                <a:spcPts val="0"/>
              </a:spcBef>
              <a:spcAft>
                <a:spcPts val="0"/>
              </a:spcAft>
              <a:buSzPts val="1100"/>
              <a:buChar char="○"/>
            </a:pPr>
            <a:r>
              <a:rPr lang="en"/>
              <a:t>1 ft ned/3,26ft(1m) frem </a:t>
            </a:r>
            <a:endParaRPr/>
          </a:p>
          <a:p>
            <a:pPr marL="914400" lvl="1" indent="-298450" algn="l" rtl="0">
              <a:spcBef>
                <a:spcPts val="0"/>
              </a:spcBef>
              <a:spcAft>
                <a:spcPts val="0"/>
              </a:spcAft>
              <a:buSzPts val="1100"/>
              <a:buChar char="○"/>
            </a:pPr>
            <a:r>
              <a:rPr lang="en"/>
              <a:t>Eks: 2000ft / 2000m </a:t>
            </a:r>
            <a:endParaRPr/>
          </a:p>
          <a:p>
            <a:pPr marL="914400" lvl="1" indent="-298450" algn="l" rtl="0">
              <a:spcBef>
                <a:spcPts val="0"/>
              </a:spcBef>
              <a:spcAft>
                <a:spcPts val="0"/>
              </a:spcAft>
              <a:buSzPts val="1100"/>
              <a:buChar char="○"/>
            </a:pPr>
            <a:r>
              <a:rPr lang="en"/>
              <a:t>Hva annet påvirker dette?</a:t>
            </a:r>
            <a:endParaRPr/>
          </a:p>
          <a:p>
            <a:pPr marL="457200" lvl="0" indent="0" algn="l" rtl="0">
              <a:spcBef>
                <a:spcPts val="1600"/>
              </a:spcBef>
              <a:spcAft>
                <a:spcPts val="0"/>
              </a:spcAft>
              <a:buNone/>
            </a:pPr>
            <a:endParaRPr/>
          </a:p>
          <a:p>
            <a:pPr marL="457200" lvl="0" indent="0" algn="l" rtl="0">
              <a:spcBef>
                <a:spcPts val="1600"/>
              </a:spcBef>
              <a:spcAft>
                <a:spcPts val="1600"/>
              </a:spcAft>
              <a:buNone/>
            </a:pPr>
            <a:r>
              <a:rPr lang="en" sz="1000"/>
              <a:t>*Dette er omtrentlige verdier </a:t>
            </a:r>
            <a:endParaRPr sz="1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5"/>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Hoppgjennomføring</a:t>
            </a:r>
            <a:endParaRPr/>
          </a:p>
        </p:txBody>
      </p:sp>
      <p:cxnSp>
        <p:nvCxnSpPr>
          <p:cNvPr id="402" name="Google Shape;402;p45"/>
          <p:cNvCxnSpPr/>
          <p:nvPr/>
        </p:nvCxnSpPr>
        <p:spPr>
          <a:xfrm flipH="1">
            <a:off x="3608605" y="2123413"/>
            <a:ext cx="4580700" cy="2333400"/>
          </a:xfrm>
          <a:prstGeom prst="straightConnector1">
            <a:avLst/>
          </a:prstGeom>
          <a:noFill/>
          <a:ln w="25400" cap="flat" cmpd="sng">
            <a:solidFill>
              <a:srgbClr val="F79646"/>
            </a:solidFill>
            <a:prstDash val="dash"/>
            <a:round/>
            <a:headEnd type="none" w="sm" len="sm"/>
            <a:tailEnd type="none" w="sm" len="sm"/>
          </a:ln>
        </p:spPr>
      </p:cxnSp>
      <p:sp>
        <p:nvSpPr>
          <p:cNvPr id="403" name="Google Shape;403;p45"/>
          <p:cNvSpPr txBox="1"/>
          <p:nvPr/>
        </p:nvSpPr>
        <p:spPr>
          <a:xfrm rot="-1579566">
            <a:off x="4557802" y="3361542"/>
            <a:ext cx="1158114" cy="45253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Full flight</a:t>
            </a:r>
            <a:endParaRPr sz="1100">
              <a:latin typeface="Lato"/>
              <a:ea typeface="Lato"/>
              <a:cs typeface="Lato"/>
              <a:sym typeface="Lato"/>
            </a:endParaRPr>
          </a:p>
        </p:txBody>
      </p:sp>
      <p:cxnSp>
        <p:nvCxnSpPr>
          <p:cNvPr id="404" name="Google Shape;404;p45"/>
          <p:cNvCxnSpPr/>
          <p:nvPr/>
        </p:nvCxnSpPr>
        <p:spPr>
          <a:xfrm flipH="1">
            <a:off x="5318605" y="2123413"/>
            <a:ext cx="2870700" cy="2313300"/>
          </a:xfrm>
          <a:prstGeom prst="straightConnector1">
            <a:avLst/>
          </a:prstGeom>
          <a:noFill/>
          <a:ln w="25400" cap="flat" cmpd="sng">
            <a:solidFill>
              <a:srgbClr val="F79646"/>
            </a:solidFill>
            <a:prstDash val="solid"/>
            <a:round/>
            <a:headEnd type="none" w="sm" len="sm"/>
            <a:tailEnd type="none" w="sm" len="sm"/>
          </a:ln>
        </p:spPr>
      </p:cxnSp>
      <p:sp>
        <p:nvSpPr>
          <p:cNvPr id="405" name="Google Shape;405;p45"/>
          <p:cNvSpPr txBox="1"/>
          <p:nvPr/>
        </p:nvSpPr>
        <p:spPr>
          <a:xfrm rot="-2416953">
            <a:off x="5179446" y="3693160"/>
            <a:ext cx="1158134" cy="4525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Bakriser?</a:t>
            </a:r>
            <a:endParaRPr sz="1100">
              <a:latin typeface="Lato"/>
              <a:ea typeface="Lato"/>
              <a:cs typeface="Lato"/>
              <a:sym typeface="Lato"/>
            </a:endParaRPr>
          </a:p>
        </p:txBody>
      </p:sp>
      <p:cxnSp>
        <p:nvCxnSpPr>
          <p:cNvPr id="406" name="Google Shape;406;p45"/>
          <p:cNvCxnSpPr/>
          <p:nvPr/>
        </p:nvCxnSpPr>
        <p:spPr>
          <a:xfrm flipH="1">
            <a:off x="7237399" y="2123413"/>
            <a:ext cx="936000" cy="2272800"/>
          </a:xfrm>
          <a:prstGeom prst="straightConnector1">
            <a:avLst/>
          </a:prstGeom>
          <a:noFill/>
          <a:ln w="25400" cap="flat" cmpd="sng">
            <a:solidFill>
              <a:srgbClr val="F79646"/>
            </a:solidFill>
            <a:prstDash val="solid"/>
            <a:round/>
            <a:headEnd type="none" w="sm" len="sm"/>
            <a:tailEnd type="none" w="sm" len="sm"/>
          </a:ln>
        </p:spPr>
      </p:cxnSp>
      <p:sp>
        <p:nvSpPr>
          <p:cNvPr id="407" name="Google Shape;407;p45"/>
          <p:cNvSpPr txBox="1"/>
          <p:nvPr/>
        </p:nvSpPr>
        <p:spPr>
          <a:xfrm rot="-4085963">
            <a:off x="6825466" y="3555595"/>
            <a:ext cx="1158184" cy="4522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Brems</a:t>
            </a:r>
            <a:endParaRPr sz="1100">
              <a:latin typeface="Lato"/>
              <a:ea typeface="Lato"/>
              <a:cs typeface="Lato"/>
              <a:sym typeface="Lato"/>
            </a:endParaRPr>
          </a:p>
        </p:txBody>
      </p:sp>
      <p:sp>
        <p:nvSpPr>
          <p:cNvPr id="408" name="Google Shape;408;p45"/>
          <p:cNvSpPr txBox="1">
            <a:spLocks noGrp="1"/>
          </p:cNvSpPr>
          <p:nvPr>
            <p:ph type="body" idx="1"/>
          </p:nvPr>
        </p:nvSpPr>
        <p:spPr>
          <a:xfrm>
            <a:off x="1110450" y="1850275"/>
            <a:ext cx="35517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Motvind</a:t>
            </a:r>
            <a:endParaRPr b="1"/>
          </a:p>
          <a:p>
            <a:pPr marL="457200" lvl="0" indent="-311150" algn="l" rtl="0">
              <a:spcBef>
                <a:spcPts val="1600"/>
              </a:spcBef>
              <a:spcAft>
                <a:spcPts val="0"/>
              </a:spcAft>
              <a:buSzPts val="1300"/>
              <a:buChar char="●"/>
            </a:pPr>
            <a:r>
              <a:rPr lang="en"/>
              <a:t>Er det andre ting vi kan gjøre?  </a:t>
            </a:r>
            <a:endParaRPr/>
          </a:p>
        </p:txBody>
      </p:sp>
      <p:pic>
        <p:nvPicPr>
          <p:cNvPr id="409" name="Google Shape;409;p45"/>
          <p:cNvPicPr preferRelativeResize="0"/>
          <p:nvPr/>
        </p:nvPicPr>
        <p:blipFill>
          <a:blip r:embed="rId3">
            <a:alphaModFix/>
          </a:blip>
          <a:stretch>
            <a:fillRect/>
          </a:stretch>
        </p:blipFill>
        <p:spPr>
          <a:xfrm rot="-364747">
            <a:off x="7642430" y="1138386"/>
            <a:ext cx="979891" cy="1262176"/>
          </a:xfrm>
          <a:prstGeom prst="rect">
            <a:avLst/>
          </a:prstGeom>
          <a:noFill/>
          <a:ln>
            <a:noFill/>
          </a:ln>
        </p:spPr>
      </p:pic>
      <p:sp>
        <p:nvSpPr>
          <p:cNvPr id="410" name="Google Shape;410;p45"/>
          <p:cNvSpPr/>
          <p:nvPr/>
        </p:nvSpPr>
        <p:spPr>
          <a:xfrm>
            <a:off x="5548027" y="1147585"/>
            <a:ext cx="1881000" cy="588300"/>
          </a:xfrm>
          <a:prstGeom prst="rightArrow">
            <a:avLst>
              <a:gd name="adj1" fmla="val 50000"/>
              <a:gd name="adj2" fmla="val 50000"/>
            </a:avLst>
          </a:prstGeom>
          <a:solidFill>
            <a:srgbClr val="50C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Motvind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b="1"/>
              <a:t>Mål</a:t>
            </a:r>
            <a:r>
              <a:rPr lang="en"/>
              <a:t> </a:t>
            </a:r>
            <a:endParaRPr/>
          </a:p>
          <a:p>
            <a:pPr marL="457200" lvl="0" indent="0" algn="l" rtl="0">
              <a:spcBef>
                <a:spcPts val="1600"/>
              </a:spcBef>
              <a:spcAft>
                <a:spcPts val="1600"/>
              </a:spcAft>
              <a:buNone/>
            </a:pPr>
            <a:r>
              <a:rPr lang="en"/>
              <a:t>Kurset målsetning er at elevene skal bedre sine kunnskaper og ferdigheter innen skjermflyging på en slik måte at det er i bedre stand til å fly og lande skjermen uten å sette seg selv eller andre i farlige situasjoner.  </a:t>
            </a:r>
            <a:endParaRPr/>
          </a:p>
        </p:txBody>
      </p:sp>
      <p:sp>
        <p:nvSpPr>
          <p:cNvPr id="55" name="Google Shape;55;p10"/>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Mål</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6"/>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Hoppgjennomføring</a:t>
            </a:r>
            <a:endParaRPr/>
          </a:p>
        </p:txBody>
      </p:sp>
      <p:cxnSp>
        <p:nvCxnSpPr>
          <p:cNvPr id="416" name="Google Shape;416;p46"/>
          <p:cNvCxnSpPr/>
          <p:nvPr/>
        </p:nvCxnSpPr>
        <p:spPr>
          <a:xfrm flipH="1">
            <a:off x="3608605" y="2123413"/>
            <a:ext cx="4580700" cy="2333400"/>
          </a:xfrm>
          <a:prstGeom prst="straightConnector1">
            <a:avLst/>
          </a:prstGeom>
          <a:noFill/>
          <a:ln w="25400" cap="flat" cmpd="sng">
            <a:solidFill>
              <a:srgbClr val="F79646"/>
            </a:solidFill>
            <a:prstDash val="dash"/>
            <a:round/>
            <a:headEnd type="none" w="sm" len="sm"/>
            <a:tailEnd type="none" w="sm" len="sm"/>
          </a:ln>
        </p:spPr>
      </p:cxnSp>
      <p:sp>
        <p:nvSpPr>
          <p:cNvPr id="417" name="Google Shape;417;p46"/>
          <p:cNvSpPr txBox="1"/>
          <p:nvPr/>
        </p:nvSpPr>
        <p:spPr>
          <a:xfrm rot="-1579566">
            <a:off x="4557802" y="3361542"/>
            <a:ext cx="1158114" cy="45253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Full flight</a:t>
            </a:r>
            <a:endParaRPr sz="1100">
              <a:latin typeface="Lato"/>
              <a:ea typeface="Lato"/>
              <a:cs typeface="Lato"/>
              <a:sym typeface="Lato"/>
            </a:endParaRPr>
          </a:p>
        </p:txBody>
      </p:sp>
      <p:cxnSp>
        <p:nvCxnSpPr>
          <p:cNvPr id="418" name="Google Shape;418;p46"/>
          <p:cNvCxnSpPr/>
          <p:nvPr/>
        </p:nvCxnSpPr>
        <p:spPr>
          <a:xfrm flipH="1">
            <a:off x="2417005" y="2123413"/>
            <a:ext cx="5772300" cy="2010300"/>
          </a:xfrm>
          <a:prstGeom prst="straightConnector1">
            <a:avLst/>
          </a:prstGeom>
          <a:noFill/>
          <a:ln w="25400" cap="flat" cmpd="sng">
            <a:solidFill>
              <a:srgbClr val="F79646"/>
            </a:solidFill>
            <a:prstDash val="solid"/>
            <a:round/>
            <a:headEnd type="none" w="sm" len="sm"/>
            <a:tailEnd type="none" w="sm" len="sm"/>
          </a:ln>
        </p:spPr>
      </p:cxnSp>
      <p:sp>
        <p:nvSpPr>
          <p:cNvPr id="419" name="Google Shape;419;p46"/>
          <p:cNvSpPr txBox="1"/>
          <p:nvPr/>
        </p:nvSpPr>
        <p:spPr>
          <a:xfrm rot="-1209182">
            <a:off x="3006967" y="3374643"/>
            <a:ext cx="1158104" cy="4525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Bakriser</a:t>
            </a:r>
            <a:endParaRPr sz="1100">
              <a:latin typeface="Lato"/>
              <a:ea typeface="Lato"/>
              <a:cs typeface="Lato"/>
              <a:sym typeface="Lato"/>
            </a:endParaRPr>
          </a:p>
        </p:txBody>
      </p:sp>
      <p:cxnSp>
        <p:nvCxnSpPr>
          <p:cNvPr id="420" name="Google Shape;420;p46"/>
          <p:cNvCxnSpPr/>
          <p:nvPr/>
        </p:nvCxnSpPr>
        <p:spPr>
          <a:xfrm flipH="1">
            <a:off x="801199" y="2123413"/>
            <a:ext cx="7372200" cy="1689600"/>
          </a:xfrm>
          <a:prstGeom prst="straightConnector1">
            <a:avLst/>
          </a:prstGeom>
          <a:noFill/>
          <a:ln w="25400" cap="flat" cmpd="sng">
            <a:solidFill>
              <a:srgbClr val="F79646"/>
            </a:solidFill>
            <a:prstDash val="solid"/>
            <a:round/>
            <a:headEnd type="none" w="sm" len="sm"/>
            <a:tailEnd type="none" w="sm" len="sm"/>
          </a:ln>
        </p:spPr>
      </p:cxnSp>
      <p:sp>
        <p:nvSpPr>
          <p:cNvPr id="421" name="Google Shape;421;p46"/>
          <p:cNvSpPr txBox="1"/>
          <p:nvPr/>
        </p:nvSpPr>
        <p:spPr>
          <a:xfrm rot="-699378">
            <a:off x="2128716" y="3063796"/>
            <a:ext cx="1158185" cy="45244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Lato"/>
                <a:ea typeface="Lato"/>
                <a:cs typeface="Lato"/>
                <a:sym typeface="Lato"/>
              </a:rPr>
              <a:t>Brems</a:t>
            </a:r>
            <a:endParaRPr sz="1100">
              <a:latin typeface="Lato"/>
              <a:ea typeface="Lato"/>
              <a:cs typeface="Lato"/>
              <a:sym typeface="Lato"/>
            </a:endParaRPr>
          </a:p>
        </p:txBody>
      </p:sp>
      <p:sp>
        <p:nvSpPr>
          <p:cNvPr id="422" name="Google Shape;422;p46"/>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Medvind</a:t>
            </a:r>
            <a:endParaRPr b="1"/>
          </a:p>
          <a:p>
            <a:pPr marL="457200" lvl="0" indent="-311150" algn="l" rtl="0">
              <a:spcBef>
                <a:spcPts val="1600"/>
              </a:spcBef>
              <a:spcAft>
                <a:spcPts val="0"/>
              </a:spcAft>
              <a:buSzPts val="1300"/>
              <a:buChar char="●"/>
            </a:pPr>
            <a:r>
              <a:rPr lang="en"/>
              <a:t>Hvorfor kommer vi lenger med brems? </a:t>
            </a:r>
            <a:endParaRPr/>
          </a:p>
        </p:txBody>
      </p:sp>
      <p:pic>
        <p:nvPicPr>
          <p:cNvPr id="423" name="Google Shape;423;p46"/>
          <p:cNvPicPr preferRelativeResize="0"/>
          <p:nvPr/>
        </p:nvPicPr>
        <p:blipFill>
          <a:blip r:embed="rId3">
            <a:alphaModFix/>
          </a:blip>
          <a:stretch>
            <a:fillRect/>
          </a:stretch>
        </p:blipFill>
        <p:spPr>
          <a:xfrm rot="-364747">
            <a:off x="7642430" y="1138386"/>
            <a:ext cx="979891" cy="1262176"/>
          </a:xfrm>
          <a:prstGeom prst="rect">
            <a:avLst/>
          </a:prstGeom>
          <a:noFill/>
          <a:ln>
            <a:noFill/>
          </a:ln>
        </p:spPr>
      </p:pic>
      <p:sp>
        <p:nvSpPr>
          <p:cNvPr id="424" name="Google Shape;424;p46"/>
          <p:cNvSpPr/>
          <p:nvPr/>
        </p:nvSpPr>
        <p:spPr>
          <a:xfrm flipH="1">
            <a:off x="5435703" y="1177581"/>
            <a:ext cx="1939500" cy="588300"/>
          </a:xfrm>
          <a:prstGeom prst="rightArrow">
            <a:avLst>
              <a:gd name="adj1" fmla="val 50000"/>
              <a:gd name="adj2" fmla="val 50000"/>
            </a:avLst>
          </a:prstGeom>
          <a:solidFill>
            <a:srgbClr val="50C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Medvind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7"/>
          <p:cNvSpPr/>
          <p:nvPr/>
        </p:nvSpPr>
        <p:spPr>
          <a:xfrm>
            <a:off x="7060750" y="1865700"/>
            <a:ext cx="756000" cy="756000"/>
          </a:xfrm>
          <a:prstGeom prst="ellipse">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7"/>
          <p:cNvSpPr txBox="1">
            <a:spLocks noGrp="1"/>
          </p:cNvSpPr>
          <p:nvPr>
            <p:ph type="title"/>
          </p:nvPr>
        </p:nvSpPr>
        <p:spPr>
          <a:xfrm>
            <a:off x="1110450" y="1013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 Flyging av mønster</a:t>
            </a:r>
            <a:endParaRPr/>
          </a:p>
        </p:txBody>
      </p:sp>
      <p:sp>
        <p:nvSpPr>
          <p:cNvPr id="431" name="Google Shape;431;p47"/>
          <p:cNvSpPr/>
          <p:nvPr/>
        </p:nvSpPr>
        <p:spPr>
          <a:xfrm>
            <a:off x="1728850" y="1740300"/>
            <a:ext cx="2605500" cy="1048800"/>
          </a:xfrm>
          <a:prstGeom prst="roundRect">
            <a:avLst>
              <a:gd name="adj" fmla="val 7936"/>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7"/>
          <p:cNvSpPr/>
          <p:nvPr/>
        </p:nvSpPr>
        <p:spPr>
          <a:xfrm>
            <a:off x="114700" y="3457675"/>
            <a:ext cx="2884200" cy="1532100"/>
          </a:xfrm>
          <a:prstGeom prst="roundRect">
            <a:avLst>
              <a:gd name="adj" fmla="val 7936"/>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Venteområde / </a:t>
            </a:r>
            <a:endParaRPr/>
          </a:p>
          <a:p>
            <a:pPr marL="0" lvl="0" indent="0" algn="ctr" rtl="0">
              <a:spcBef>
                <a:spcPts val="0"/>
              </a:spcBef>
              <a:spcAft>
                <a:spcPts val="0"/>
              </a:spcAft>
              <a:buNone/>
            </a:pPr>
            <a:r>
              <a:rPr lang="en"/>
              <a:t>Holdingområde</a:t>
            </a:r>
            <a:endParaRPr/>
          </a:p>
        </p:txBody>
      </p:sp>
      <p:sp>
        <p:nvSpPr>
          <p:cNvPr id="433" name="Google Shape;433;p47"/>
          <p:cNvSpPr/>
          <p:nvPr/>
        </p:nvSpPr>
        <p:spPr>
          <a:xfrm>
            <a:off x="3236450" y="2068050"/>
            <a:ext cx="376800" cy="351300"/>
          </a:xfrm>
          <a:prstGeom prst="flowChartAlternateProcess">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7"/>
          <p:cNvSpPr/>
          <p:nvPr/>
        </p:nvSpPr>
        <p:spPr>
          <a:xfrm>
            <a:off x="3613250" y="4117650"/>
            <a:ext cx="3138000" cy="5352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Downwind</a:t>
            </a:r>
            <a:endParaRPr b="1">
              <a:solidFill>
                <a:srgbClr val="50C2CC"/>
              </a:solidFill>
            </a:endParaRPr>
          </a:p>
        </p:txBody>
      </p:sp>
      <p:sp>
        <p:nvSpPr>
          <p:cNvPr id="435" name="Google Shape;435;p47"/>
          <p:cNvSpPr/>
          <p:nvPr/>
        </p:nvSpPr>
        <p:spPr>
          <a:xfrm flipH="1">
            <a:off x="4629350" y="1976100"/>
            <a:ext cx="2438400" cy="5352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Finale</a:t>
            </a:r>
            <a:endParaRPr b="1">
              <a:solidFill>
                <a:srgbClr val="50C2CC"/>
              </a:solidFill>
            </a:endParaRPr>
          </a:p>
        </p:txBody>
      </p:sp>
      <p:sp>
        <p:nvSpPr>
          <p:cNvPr id="436" name="Google Shape;436;p47"/>
          <p:cNvSpPr/>
          <p:nvPr/>
        </p:nvSpPr>
        <p:spPr>
          <a:xfrm rot="5400000" flipH="1">
            <a:off x="6618250" y="3061050"/>
            <a:ext cx="1641000" cy="5100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Base leg</a:t>
            </a:r>
            <a:endParaRPr b="1">
              <a:solidFill>
                <a:srgbClr val="50C2CC"/>
              </a:solidFill>
            </a:endParaRPr>
          </a:p>
        </p:txBody>
      </p:sp>
      <p:sp>
        <p:nvSpPr>
          <p:cNvPr id="437" name="Google Shape;437;p47"/>
          <p:cNvSpPr txBox="1">
            <a:spLocks noGrp="1"/>
          </p:cNvSpPr>
          <p:nvPr>
            <p:ph type="body" idx="1"/>
          </p:nvPr>
        </p:nvSpPr>
        <p:spPr>
          <a:xfrm>
            <a:off x="7382375" y="1062875"/>
            <a:ext cx="1704300" cy="62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Oppstillingspunkt / Setup</a:t>
            </a:r>
            <a:endParaRPr/>
          </a:p>
        </p:txBody>
      </p:sp>
      <p:cxnSp>
        <p:nvCxnSpPr>
          <p:cNvPr id="438" name="Google Shape;438;p47"/>
          <p:cNvCxnSpPr/>
          <p:nvPr/>
        </p:nvCxnSpPr>
        <p:spPr>
          <a:xfrm flipH="1">
            <a:off x="7526000" y="1687775"/>
            <a:ext cx="409800" cy="459000"/>
          </a:xfrm>
          <a:prstGeom prst="straightConnector1">
            <a:avLst/>
          </a:prstGeom>
          <a:noFill/>
          <a:ln w="9525" cap="flat" cmpd="sng">
            <a:solidFill>
              <a:schemeClr val="dk2"/>
            </a:solidFill>
            <a:prstDash val="solid"/>
            <a:round/>
            <a:headEnd type="none" w="med" len="med"/>
            <a:tailEnd type="triangle" w="med" len="med"/>
          </a:ln>
        </p:spPr>
      </p:cxnSp>
      <p:sp>
        <p:nvSpPr>
          <p:cNvPr id="439" name="Google Shape;439;p47"/>
          <p:cNvSpPr txBox="1">
            <a:spLocks noGrp="1"/>
          </p:cNvSpPr>
          <p:nvPr>
            <p:ph type="body" idx="1"/>
          </p:nvPr>
        </p:nvSpPr>
        <p:spPr>
          <a:xfrm>
            <a:off x="114700" y="1644475"/>
            <a:ext cx="1560600" cy="62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Landingspunkt</a:t>
            </a:r>
            <a:endParaRPr/>
          </a:p>
        </p:txBody>
      </p:sp>
      <p:cxnSp>
        <p:nvCxnSpPr>
          <p:cNvPr id="440" name="Google Shape;440;p47"/>
          <p:cNvCxnSpPr/>
          <p:nvPr/>
        </p:nvCxnSpPr>
        <p:spPr>
          <a:xfrm>
            <a:off x="1327350" y="1991025"/>
            <a:ext cx="2033700" cy="248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8"/>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Vurdering av hoppfelt</a:t>
            </a:r>
            <a:endParaRPr/>
          </a:p>
        </p:txBody>
      </p:sp>
      <p:sp>
        <p:nvSpPr>
          <p:cNvPr id="446" name="Google Shape;446;p48"/>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Landingsbane </a:t>
            </a:r>
            <a:endParaRPr/>
          </a:p>
          <a:p>
            <a:pPr marL="914400" lvl="1" indent="-298450" algn="l" rtl="0">
              <a:spcBef>
                <a:spcPts val="0"/>
              </a:spcBef>
              <a:spcAft>
                <a:spcPts val="0"/>
              </a:spcAft>
              <a:buSzPts val="1100"/>
              <a:buChar char="○"/>
            </a:pPr>
            <a:r>
              <a:rPr lang="en"/>
              <a:t>Fritt for hindringer (på bakken og i luften)</a:t>
            </a:r>
            <a:endParaRPr/>
          </a:p>
          <a:p>
            <a:pPr marL="914400" lvl="1" indent="-298450" algn="l" rtl="0">
              <a:spcBef>
                <a:spcPts val="0"/>
              </a:spcBef>
              <a:spcAft>
                <a:spcPts val="0"/>
              </a:spcAft>
              <a:buSzPts val="1100"/>
              <a:buChar char="○"/>
            </a:pPr>
            <a:r>
              <a:rPr lang="en"/>
              <a:t>Egnet underlag</a:t>
            </a:r>
            <a:endParaRPr/>
          </a:p>
          <a:p>
            <a:pPr marL="914400" lvl="1" indent="-298450" algn="l" rtl="0">
              <a:spcBef>
                <a:spcPts val="0"/>
              </a:spcBef>
              <a:spcAft>
                <a:spcPts val="0"/>
              </a:spcAft>
              <a:buSzPts val="1100"/>
              <a:buChar char="○"/>
            </a:pPr>
            <a:r>
              <a:rPr lang="en"/>
              <a:t>Lengde</a:t>
            </a:r>
            <a:endParaRPr/>
          </a:p>
          <a:p>
            <a:pPr marL="457200" lvl="0" indent="-311150" algn="l" rtl="0">
              <a:spcBef>
                <a:spcPts val="0"/>
              </a:spcBef>
              <a:spcAft>
                <a:spcPts val="0"/>
              </a:spcAft>
              <a:buSzPts val="1300"/>
              <a:buChar char="●"/>
            </a:pPr>
            <a:r>
              <a:rPr lang="en"/>
              <a:t>Landingspunkt</a:t>
            </a:r>
            <a:endParaRPr/>
          </a:p>
          <a:p>
            <a:pPr marL="914400" lvl="1" indent="-298450" algn="l" rtl="0">
              <a:spcBef>
                <a:spcPts val="0"/>
              </a:spcBef>
              <a:spcAft>
                <a:spcPts val="0"/>
              </a:spcAft>
              <a:buSzPts val="1100"/>
              <a:buChar char="○"/>
            </a:pPr>
            <a:r>
              <a:rPr lang="en"/>
              <a:t>Plasseres kort av midten på feltet</a:t>
            </a:r>
            <a:endParaRPr/>
          </a:p>
          <a:p>
            <a:pPr marL="914400" lvl="1" indent="-298450" algn="l" rtl="0">
              <a:spcBef>
                <a:spcPts val="0"/>
              </a:spcBef>
              <a:spcAft>
                <a:spcPts val="0"/>
              </a:spcAft>
              <a:buSzPts val="1100"/>
              <a:buChar char="○"/>
            </a:pPr>
            <a:r>
              <a:rPr lang="en"/>
              <a:t>Juster avstand på baseleg</a:t>
            </a:r>
            <a:endParaRPr/>
          </a:p>
        </p:txBody>
      </p:sp>
      <p:sp>
        <p:nvSpPr>
          <p:cNvPr id="447" name="Google Shape;447;p48"/>
          <p:cNvSpPr/>
          <p:nvPr/>
        </p:nvSpPr>
        <p:spPr>
          <a:xfrm>
            <a:off x="2635225" y="3892975"/>
            <a:ext cx="2605500" cy="1048800"/>
          </a:xfrm>
          <a:prstGeom prst="roundRect">
            <a:avLst>
              <a:gd name="adj" fmla="val 7936"/>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8"/>
          <p:cNvSpPr/>
          <p:nvPr/>
        </p:nvSpPr>
        <p:spPr>
          <a:xfrm>
            <a:off x="4142825" y="4220725"/>
            <a:ext cx="376800" cy="351300"/>
          </a:xfrm>
          <a:prstGeom prst="flowChartAlternateProcess">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8"/>
          <p:cNvSpPr/>
          <p:nvPr/>
        </p:nvSpPr>
        <p:spPr>
          <a:xfrm flipH="1">
            <a:off x="5535725" y="4128775"/>
            <a:ext cx="2438400" cy="5352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Finale</a:t>
            </a:r>
            <a:endParaRPr b="1">
              <a:solidFill>
                <a:srgbClr val="50C2CC"/>
              </a:solidFill>
            </a:endParaRPr>
          </a:p>
        </p:txBody>
      </p:sp>
      <p:sp>
        <p:nvSpPr>
          <p:cNvPr id="450" name="Google Shape;450;p48"/>
          <p:cNvSpPr txBox="1">
            <a:spLocks noGrp="1"/>
          </p:cNvSpPr>
          <p:nvPr>
            <p:ph type="body" idx="1"/>
          </p:nvPr>
        </p:nvSpPr>
        <p:spPr>
          <a:xfrm>
            <a:off x="4601650" y="3346500"/>
            <a:ext cx="1560600" cy="62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Landingspunkt</a:t>
            </a:r>
            <a:endParaRPr/>
          </a:p>
        </p:txBody>
      </p:sp>
      <p:cxnSp>
        <p:nvCxnSpPr>
          <p:cNvPr id="451" name="Google Shape;451;p48"/>
          <p:cNvCxnSpPr/>
          <p:nvPr/>
        </p:nvCxnSpPr>
        <p:spPr>
          <a:xfrm flipH="1">
            <a:off x="4475200" y="3730525"/>
            <a:ext cx="647400" cy="565500"/>
          </a:xfrm>
          <a:prstGeom prst="straightConnector1">
            <a:avLst/>
          </a:prstGeom>
          <a:noFill/>
          <a:ln w="9525" cap="flat" cmpd="sng">
            <a:solidFill>
              <a:schemeClr val="dk2"/>
            </a:solidFill>
            <a:prstDash val="solid"/>
            <a:round/>
            <a:headEnd type="none" w="med" len="med"/>
            <a:tailEnd type="triangle" w="med" len="med"/>
          </a:ln>
        </p:spPr>
      </p:cxnSp>
      <p:sp>
        <p:nvSpPr>
          <p:cNvPr id="452" name="Google Shape;452;p48"/>
          <p:cNvSpPr/>
          <p:nvPr/>
        </p:nvSpPr>
        <p:spPr>
          <a:xfrm>
            <a:off x="2730075" y="4116325"/>
            <a:ext cx="1343700" cy="602100"/>
          </a:xfrm>
          <a:prstGeom prst="roundRect">
            <a:avLst>
              <a:gd name="adj" fmla="val 7936"/>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a:t>Ekstra landingsbane</a:t>
            </a:r>
            <a:endParaRPr sz="9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9"/>
          <p:cNvSpPr txBox="1">
            <a:spLocks noGrp="1"/>
          </p:cNvSpPr>
          <p:nvPr>
            <p:ph type="title"/>
          </p:nvPr>
        </p:nvSpPr>
        <p:spPr>
          <a:xfrm>
            <a:off x="1110450" y="1013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lav i mønster</a:t>
            </a:r>
            <a:endParaRPr/>
          </a:p>
        </p:txBody>
      </p:sp>
      <p:sp>
        <p:nvSpPr>
          <p:cNvPr id="458" name="Google Shape;458;p49"/>
          <p:cNvSpPr/>
          <p:nvPr/>
        </p:nvSpPr>
        <p:spPr>
          <a:xfrm>
            <a:off x="1728850" y="1740300"/>
            <a:ext cx="2605500" cy="1048800"/>
          </a:xfrm>
          <a:prstGeom prst="roundRect">
            <a:avLst>
              <a:gd name="adj" fmla="val 7936"/>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9"/>
          <p:cNvSpPr/>
          <p:nvPr/>
        </p:nvSpPr>
        <p:spPr>
          <a:xfrm>
            <a:off x="114700" y="3457675"/>
            <a:ext cx="2884200" cy="1532100"/>
          </a:xfrm>
          <a:prstGeom prst="roundRect">
            <a:avLst>
              <a:gd name="adj" fmla="val 7936"/>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Venteområde / </a:t>
            </a:r>
            <a:endParaRPr/>
          </a:p>
          <a:p>
            <a:pPr marL="0" lvl="0" indent="0" algn="ctr" rtl="0">
              <a:spcBef>
                <a:spcPts val="0"/>
              </a:spcBef>
              <a:spcAft>
                <a:spcPts val="0"/>
              </a:spcAft>
              <a:buNone/>
            </a:pPr>
            <a:r>
              <a:rPr lang="en"/>
              <a:t>Holdingområde</a:t>
            </a:r>
            <a:endParaRPr/>
          </a:p>
        </p:txBody>
      </p:sp>
      <p:sp>
        <p:nvSpPr>
          <p:cNvPr id="460" name="Google Shape;460;p49"/>
          <p:cNvSpPr/>
          <p:nvPr/>
        </p:nvSpPr>
        <p:spPr>
          <a:xfrm>
            <a:off x="3236450" y="2068050"/>
            <a:ext cx="376800" cy="351300"/>
          </a:xfrm>
          <a:prstGeom prst="flowChartAlternateProcess">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9"/>
          <p:cNvSpPr/>
          <p:nvPr/>
        </p:nvSpPr>
        <p:spPr>
          <a:xfrm>
            <a:off x="3613250" y="4117650"/>
            <a:ext cx="3138000" cy="5352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Downwind</a:t>
            </a:r>
            <a:endParaRPr b="1">
              <a:solidFill>
                <a:srgbClr val="50C2CC"/>
              </a:solidFill>
            </a:endParaRPr>
          </a:p>
        </p:txBody>
      </p:sp>
      <p:sp>
        <p:nvSpPr>
          <p:cNvPr id="462" name="Google Shape;462;p49"/>
          <p:cNvSpPr/>
          <p:nvPr/>
        </p:nvSpPr>
        <p:spPr>
          <a:xfrm flipH="1">
            <a:off x="4629350" y="1976100"/>
            <a:ext cx="2438400" cy="5352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Finale</a:t>
            </a:r>
            <a:endParaRPr b="1">
              <a:solidFill>
                <a:srgbClr val="50C2CC"/>
              </a:solidFill>
            </a:endParaRPr>
          </a:p>
        </p:txBody>
      </p:sp>
      <p:sp>
        <p:nvSpPr>
          <p:cNvPr id="463" name="Google Shape;463;p49"/>
          <p:cNvSpPr/>
          <p:nvPr/>
        </p:nvSpPr>
        <p:spPr>
          <a:xfrm rot="5400000" flipH="1">
            <a:off x="6618250" y="3061050"/>
            <a:ext cx="1641000" cy="5100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Base leg</a:t>
            </a:r>
            <a:endParaRPr b="1">
              <a:solidFill>
                <a:srgbClr val="50C2CC"/>
              </a:solidFill>
            </a:endParaRPr>
          </a:p>
        </p:txBody>
      </p:sp>
      <p:sp>
        <p:nvSpPr>
          <p:cNvPr id="464" name="Google Shape;464;p49"/>
          <p:cNvSpPr/>
          <p:nvPr/>
        </p:nvSpPr>
        <p:spPr>
          <a:xfrm rot="2566481" flipH="1">
            <a:off x="6079736" y="2298034"/>
            <a:ext cx="699290" cy="1906172"/>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9"/>
          <p:cNvSpPr txBox="1"/>
          <p:nvPr/>
        </p:nvSpPr>
        <p:spPr>
          <a:xfrm rot="-2875135">
            <a:off x="5798376" y="3190600"/>
            <a:ext cx="1170578" cy="40017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Alternativ</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0"/>
          <p:cNvSpPr txBox="1">
            <a:spLocks noGrp="1"/>
          </p:cNvSpPr>
          <p:nvPr>
            <p:ph type="title"/>
          </p:nvPr>
        </p:nvSpPr>
        <p:spPr>
          <a:xfrm>
            <a:off x="1110450" y="1013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høy i mønster</a:t>
            </a:r>
            <a:endParaRPr/>
          </a:p>
        </p:txBody>
      </p:sp>
      <p:sp>
        <p:nvSpPr>
          <p:cNvPr id="471" name="Google Shape;471;p50"/>
          <p:cNvSpPr/>
          <p:nvPr/>
        </p:nvSpPr>
        <p:spPr>
          <a:xfrm>
            <a:off x="1728850" y="1740300"/>
            <a:ext cx="2605500" cy="1048800"/>
          </a:xfrm>
          <a:prstGeom prst="roundRect">
            <a:avLst>
              <a:gd name="adj" fmla="val 7936"/>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0"/>
          <p:cNvSpPr/>
          <p:nvPr/>
        </p:nvSpPr>
        <p:spPr>
          <a:xfrm>
            <a:off x="114700" y="3457675"/>
            <a:ext cx="2884200" cy="1532100"/>
          </a:xfrm>
          <a:prstGeom prst="roundRect">
            <a:avLst>
              <a:gd name="adj" fmla="val 7936"/>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Venteområde / </a:t>
            </a:r>
            <a:endParaRPr/>
          </a:p>
          <a:p>
            <a:pPr marL="0" lvl="0" indent="0" algn="ctr" rtl="0">
              <a:spcBef>
                <a:spcPts val="0"/>
              </a:spcBef>
              <a:spcAft>
                <a:spcPts val="0"/>
              </a:spcAft>
              <a:buNone/>
            </a:pPr>
            <a:r>
              <a:rPr lang="en"/>
              <a:t>Holdingområde</a:t>
            </a:r>
            <a:endParaRPr/>
          </a:p>
        </p:txBody>
      </p:sp>
      <p:sp>
        <p:nvSpPr>
          <p:cNvPr id="473" name="Google Shape;473;p50"/>
          <p:cNvSpPr/>
          <p:nvPr/>
        </p:nvSpPr>
        <p:spPr>
          <a:xfrm>
            <a:off x="3236450" y="2068050"/>
            <a:ext cx="376800" cy="351300"/>
          </a:xfrm>
          <a:prstGeom prst="flowChartAlternateProcess">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0"/>
          <p:cNvSpPr/>
          <p:nvPr/>
        </p:nvSpPr>
        <p:spPr>
          <a:xfrm>
            <a:off x="3613250" y="4117650"/>
            <a:ext cx="3138000" cy="5352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Downwind</a:t>
            </a:r>
            <a:endParaRPr b="1">
              <a:solidFill>
                <a:srgbClr val="50C2CC"/>
              </a:solidFill>
            </a:endParaRPr>
          </a:p>
        </p:txBody>
      </p:sp>
      <p:sp>
        <p:nvSpPr>
          <p:cNvPr id="475" name="Google Shape;475;p50"/>
          <p:cNvSpPr/>
          <p:nvPr/>
        </p:nvSpPr>
        <p:spPr>
          <a:xfrm flipH="1">
            <a:off x="4629350" y="1976100"/>
            <a:ext cx="2438400" cy="5352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Finale</a:t>
            </a:r>
            <a:endParaRPr b="1">
              <a:solidFill>
                <a:srgbClr val="50C2CC"/>
              </a:solidFill>
            </a:endParaRPr>
          </a:p>
        </p:txBody>
      </p:sp>
      <p:sp>
        <p:nvSpPr>
          <p:cNvPr id="476" name="Google Shape;476;p50"/>
          <p:cNvSpPr/>
          <p:nvPr/>
        </p:nvSpPr>
        <p:spPr>
          <a:xfrm rot="5400000" flipH="1">
            <a:off x="6618250" y="3061050"/>
            <a:ext cx="1641000" cy="5100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Base leg</a:t>
            </a:r>
            <a:endParaRPr b="1">
              <a:solidFill>
                <a:srgbClr val="50C2CC"/>
              </a:solidFill>
            </a:endParaRPr>
          </a:p>
        </p:txBody>
      </p:sp>
      <p:sp>
        <p:nvSpPr>
          <p:cNvPr id="477" name="Google Shape;477;p50"/>
          <p:cNvSpPr/>
          <p:nvPr/>
        </p:nvSpPr>
        <p:spPr>
          <a:xfrm rot="6892392" flipH="1">
            <a:off x="7156701" y="3491994"/>
            <a:ext cx="2081255" cy="700373"/>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0"/>
          <p:cNvSpPr/>
          <p:nvPr/>
        </p:nvSpPr>
        <p:spPr>
          <a:xfrm rot="-265861" flipH="1">
            <a:off x="6829073" y="1671338"/>
            <a:ext cx="2081321" cy="1174124"/>
          </a:xfrm>
          <a:prstGeom prst="bentArrow">
            <a:avLst>
              <a:gd name="adj1" fmla="val 12912"/>
              <a:gd name="adj2" fmla="val 14305"/>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9" name="Google Shape;479;p50"/>
          <p:cNvSpPr txBox="1"/>
          <p:nvPr/>
        </p:nvSpPr>
        <p:spPr>
          <a:xfrm rot="-327381">
            <a:off x="7208379" y="1448635"/>
            <a:ext cx="1170504" cy="40021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Alternativ</a:t>
            </a:r>
            <a:endParaRPr/>
          </a:p>
        </p:txBody>
      </p:sp>
      <p:sp>
        <p:nvSpPr>
          <p:cNvPr id="480" name="Google Shape;480;p50"/>
          <p:cNvSpPr txBox="1"/>
          <p:nvPr/>
        </p:nvSpPr>
        <p:spPr>
          <a:xfrm rot="-327381">
            <a:off x="7382004" y="4707585"/>
            <a:ext cx="1170504" cy="40021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Alternativ</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1"/>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Innflygingsmønster</a:t>
            </a:r>
            <a:endParaRPr/>
          </a:p>
        </p:txBody>
      </p:sp>
      <p:sp>
        <p:nvSpPr>
          <p:cNvPr id="486" name="Google Shape;486;p51"/>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Trening på tavle e.l med kurselevene</a:t>
            </a:r>
            <a:endParaRPr/>
          </a:p>
          <a:p>
            <a:pPr marL="0" lvl="0" indent="0" algn="l" rtl="0">
              <a:spcBef>
                <a:spcPts val="1600"/>
              </a:spcBef>
              <a:spcAft>
                <a:spcPts val="0"/>
              </a:spcAft>
              <a:buNone/>
            </a:pPr>
            <a:r>
              <a:rPr lang="en"/>
              <a:t>Momenter:</a:t>
            </a:r>
            <a:endParaRPr/>
          </a:p>
          <a:p>
            <a:pPr marL="457200" lvl="0" indent="-311150" algn="l" rtl="0">
              <a:spcBef>
                <a:spcPts val="0"/>
              </a:spcBef>
              <a:spcAft>
                <a:spcPts val="0"/>
              </a:spcAft>
              <a:buSzPts val="1300"/>
              <a:buChar char="●"/>
            </a:pPr>
            <a:r>
              <a:rPr lang="en"/>
              <a:t>Vindendring</a:t>
            </a:r>
            <a:endParaRPr/>
          </a:p>
          <a:p>
            <a:pPr marL="457200" lvl="0" indent="-311150" algn="l" rtl="0">
              <a:spcBef>
                <a:spcPts val="0"/>
              </a:spcBef>
              <a:spcAft>
                <a:spcPts val="0"/>
              </a:spcAft>
              <a:buSzPts val="1300"/>
              <a:buChar char="●"/>
            </a:pPr>
            <a:r>
              <a:rPr lang="en"/>
              <a:t>Endret Landingsretning</a:t>
            </a:r>
            <a:endParaRPr/>
          </a:p>
          <a:p>
            <a:pPr marL="457200" lvl="0" indent="-311150" algn="l" rtl="0">
              <a:spcBef>
                <a:spcPts val="0"/>
              </a:spcBef>
              <a:spcAft>
                <a:spcPts val="0"/>
              </a:spcAft>
              <a:buSzPts val="1300"/>
              <a:buChar char="●"/>
            </a:pPr>
            <a:r>
              <a:rPr lang="en"/>
              <a:t>Hindringer (*landingsbane)</a:t>
            </a:r>
            <a:endParaRPr/>
          </a:p>
          <a:p>
            <a:pPr marL="457200" lvl="0" indent="-311150" algn="l" rtl="0">
              <a:spcBef>
                <a:spcPts val="0"/>
              </a:spcBef>
              <a:spcAft>
                <a:spcPts val="0"/>
              </a:spcAft>
              <a:buSzPts val="1300"/>
              <a:buChar char="●"/>
            </a:pPr>
            <a:r>
              <a:rPr lang="en"/>
              <a:t>Ta ut et område for å lande ute. Legg en ny plan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2"/>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 Landing</a:t>
            </a:r>
            <a:endParaRPr/>
          </a:p>
        </p:txBody>
      </p:sp>
      <p:pic>
        <p:nvPicPr>
          <p:cNvPr id="492" name="Google Shape;492;p52"/>
          <p:cNvPicPr preferRelativeResize="0"/>
          <p:nvPr/>
        </p:nvPicPr>
        <p:blipFill>
          <a:blip r:embed="rId3">
            <a:alphaModFix/>
          </a:blip>
          <a:stretch>
            <a:fillRect/>
          </a:stretch>
        </p:blipFill>
        <p:spPr>
          <a:xfrm rot="-364744">
            <a:off x="7754811" y="799662"/>
            <a:ext cx="1254058" cy="1615304"/>
          </a:xfrm>
          <a:prstGeom prst="rect">
            <a:avLst/>
          </a:prstGeom>
          <a:noFill/>
          <a:ln>
            <a:noFill/>
          </a:ln>
        </p:spPr>
      </p:pic>
      <p:cxnSp>
        <p:nvCxnSpPr>
          <p:cNvPr id="493" name="Google Shape;493;p52"/>
          <p:cNvCxnSpPr/>
          <p:nvPr/>
        </p:nvCxnSpPr>
        <p:spPr>
          <a:xfrm>
            <a:off x="308075" y="4673600"/>
            <a:ext cx="8308200" cy="0"/>
          </a:xfrm>
          <a:prstGeom prst="straightConnector1">
            <a:avLst/>
          </a:prstGeom>
          <a:noFill/>
          <a:ln w="38100" cap="flat" cmpd="sng">
            <a:solidFill>
              <a:srgbClr val="38761D"/>
            </a:solidFill>
            <a:prstDash val="solid"/>
            <a:round/>
            <a:headEnd type="none" w="med" len="med"/>
            <a:tailEnd type="none" w="med" len="med"/>
          </a:ln>
        </p:spPr>
      </p:cxnSp>
      <p:pic>
        <p:nvPicPr>
          <p:cNvPr id="494" name="Google Shape;494;p52"/>
          <p:cNvPicPr preferRelativeResize="0"/>
          <p:nvPr/>
        </p:nvPicPr>
        <p:blipFill>
          <a:blip r:embed="rId4">
            <a:alphaModFix/>
          </a:blip>
          <a:stretch>
            <a:fillRect/>
          </a:stretch>
        </p:blipFill>
        <p:spPr>
          <a:xfrm>
            <a:off x="-600" y="2934579"/>
            <a:ext cx="1981800" cy="1739021"/>
          </a:xfrm>
          <a:prstGeom prst="rect">
            <a:avLst/>
          </a:prstGeom>
          <a:noFill/>
          <a:ln>
            <a:noFill/>
          </a:ln>
        </p:spPr>
      </p:pic>
      <p:pic>
        <p:nvPicPr>
          <p:cNvPr id="495" name="Google Shape;495;p52"/>
          <p:cNvPicPr preferRelativeResize="0"/>
          <p:nvPr/>
        </p:nvPicPr>
        <p:blipFill>
          <a:blip r:embed="rId5">
            <a:alphaModFix/>
          </a:blip>
          <a:stretch>
            <a:fillRect/>
          </a:stretch>
        </p:blipFill>
        <p:spPr>
          <a:xfrm>
            <a:off x="2703250" y="2798975"/>
            <a:ext cx="1981792" cy="1739024"/>
          </a:xfrm>
          <a:prstGeom prst="rect">
            <a:avLst/>
          </a:prstGeom>
          <a:noFill/>
          <a:ln>
            <a:noFill/>
          </a:ln>
        </p:spPr>
      </p:pic>
      <p:pic>
        <p:nvPicPr>
          <p:cNvPr id="496" name="Google Shape;496;p52"/>
          <p:cNvPicPr preferRelativeResize="0"/>
          <p:nvPr/>
        </p:nvPicPr>
        <p:blipFill>
          <a:blip r:embed="rId3">
            <a:alphaModFix/>
          </a:blip>
          <a:stretch>
            <a:fillRect/>
          </a:stretch>
        </p:blipFill>
        <p:spPr>
          <a:xfrm rot="339467">
            <a:off x="5735910" y="2231913"/>
            <a:ext cx="1254058" cy="1615304"/>
          </a:xfrm>
          <a:prstGeom prst="rect">
            <a:avLst/>
          </a:prstGeom>
          <a:noFill/>
          <a:ln>
            <a:noFill/>
          </a:ln>
        </p:spPr>
      </p:pic>
      <p:cxnSp>
        <p:nvCxnSpPr>
          <p:cNvPr id="497" name="Google Shape;497;p52"/>
          <p:cNvCxnSpPr>
            <a:stCxn id="494" idx="2"/>
          </p:cNvCxnSpPr>
          <p:nvPr/>
        </p:nvCxnSpPr>
        <p:spPr>
          <a:xfrm rot="10800000" flipH="1">
            <a:off x="990300" y="4506500"/>
            <a:ext cx="2541000" cy="167100"/>
          </a:xfrm>
          <a:prstGeom prst="straightConnector1">
            <a:avLst/>
          </a:prstGeom>
          <a:noFill/>
          <a:ln w="19050" cap="flat" cmpd="sng">
            <a:solidFill>
              <a:schemeClr val="dk2"/>
            </a:solidFill>
            <a:prstDash val="dash"/>
            <a:round/>
            <a:headEnd type="none" w="med" len="med"/>
            <a:tailEnd type="none" w="med" len="med"/>
          </a:ln>
        </p:spPr>
      </p:cxnSp>
      <p:cxnSp>
        <p:nvCxnSpPr>
          <p:cNvPr id="498" name="Google Shape;498;p52"/>
          <p:cNvCxnSpPr/>
          <p:nvPr/>
        </p:nvCxnSpPr>
        <p:spPr>
          <a:xfrm rot="10800000" flipH="1">
            <a:off x="3596975" y="3875450"/>
            <a:ext cx="2867700" cy="622800"/>
          </a:xfrm>
          <a:prstGeom prst="straightConnector1">
            <a:avLst/>
          </a:prstGeom>
          <a:noFill/>
          <a:ln w="19050" cap="flat" cmpd="sng">
            <a:solidFill>
              <a:schemeClr val="dk2"/>
            </a:solidFill>
            <a:prstDash val="dash"/>
            <a:round/>
            <a:headEnd type="none" w="med" len="med"/>
            <a:tailEnd type="none" w="med" len="med"/>
          </a:ln>
        </p:spPr>
      </p:cxnSp>
      <p:cxnSp>
        <p:nvCxnSpPr>
          <p:cNvPr id="499" name="Google Shape;499;p52"/>
          <p:cNvCxnSpPr/>
          <p:nvPr/>
        </p:nvCxnSpPr>
        <p:spPr>
          <a:xfrm rot="10800000" flipH="1">
            <a:off x="6481100" y="2539950"/>
            <a:ext cx="2171400" cy="1335600"/>
          </a:xfrm>
          <a:prstGeom prst="straightConnector1">
            <a:avLst/>
          </a:prstGeom>
          <a:noFill/>
          <a:ln w="19050" cap="flat" cmpd="sng">
            <a:solidFill>
              <a:schemeClr val="dk2"/>
            </a:solidFill>
            <a:prstDash val="dash"/>
            <a:round/>
            <a:headEnd type="none" w="med" len="med"/>
            <a:tailEnd type="none" w="med" len="med"/>
          </a:ln>
        </p:spPr>
      </p:cxnSp>
      <p:sp>
        <p:nvSpPr>
          <p:cNvPr id="500" name="Google Shape;500;p52"/>
          <p:cNvSpPr txBox="1">
            <a:spLocks noGrp="1"/>
          </p:cNvSpPr>
          <p:nvPr>
            <p:ph type="body" idx="1"/>
          </p:nvPr>
        </p:nvSpPr>
        <p:spPr>
          <a:xfrm>
            <a:off x="8145450" y="2757413"/>
            <a:ext cx="9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Innflyging</a:t>
            </a:r>
            <a:endParaRPr b="1"/>
          </a:p>
        </p:txBody>
      </p:sp>
      <p:sp>
        <p:nvSpPr>
          <p:cNvPr id="501" name="Google Shape;501;p52"/>
          <p:cNvSpPr txBox="1">
            <a:spLocks noGrp="1"/>
          </p:cNvSpPr>
          <p:nvPr>
            <p:ph type="body" idx="1"/>
          </p:nvPr>
        </p:nvSpPr>
        <p:spPr>
          <a:xfrm>
            <a:off x="5945188" y="3905088"/>
            <a:ext cx="9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Utflating</a:t>
            </a:r>
            <a:endParaRPr b="1"/>
          </a:p>
        </p:txBody>
      </p:sp>
      <p:sp>
        <p:nvSpPr>
          <p:cNvPr id="502" name="Google Shape;502;p52"/>
          <p:cNvSpPr txBox="1">
            <a:spLocks noGrp="1"/>
          </p:cNvSpPr>
          <p:nvPr>
            <p:ph type="body" idx="1"/>
          </p:nvPr>
        </p:nvSpPr>
        <p:spPr>
          <a:xfrm>
            <a:off x="308063" y="4673588"/>
            <a:ext cx="9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Stopp</a:t>
            </a:r>
            <a:endParaRPr b="1"/>
          </a:p>
        </p:txBody>
      </p:sp>
      <p:sp>
        <p:nvSpPr>
          <p:cNvPr id="503" name="Google Shape;503;p52"/>
          <p:cNvSpPr txBox="1">
            <a:spLocks noGrp="1"/>
          </p:cNvSpPr>
          <p:nvPr>
            <p:ph type="body" idx="1"/>
          </p:nvPr>
        </p:nvSpPr>
        <p:spPr>
          <a:xfrm>
            <a:off x="2822708" y="4673600"/>
            <a:ext cx="15879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Swoop (flatt)</a:t>
            </a:r>
            <a:endParaRPr b="1"/>
          </a:p>
        </p:txBody>
      </p:sp>
      <p:sp>
        <p:nvSpPr>
          <p:cNvPr id="504" name="Google Shape;504;p52"/>
          <p:cNvSpPr txBox="1">
            <a:spLocks noGrp="1"/>
          </p:cNvSpPr>
          <p:nvPr>
            <p:ph type="body" idx="1"/>
          </p:nvPr>
        </p:nvSpPr>
        <p:spPr>
          <a:xfrm>
            <a:off x="1110450" y="1697875"/>
            <a:ext cx="4834800" cy="1468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Fri bane og høyt blikk</a:t>
            </a:r>
            <a:endParaRPr/>
          </a:p>
          <a:p>
            <a:pPr marL="457200" lvl="0" indent="-311150" algn="l" rtl="0">
              <a:spcBef>
                <a:spcPts val="0"/>
              </a:spcBef>
              <a:spcAft>
                <a:spcPts val="0"/>
              </a:spcAft>
              <a:buSzPts val="1300"/>
              <a:buChar char="●"/>
            </a:pPr>
            <a:r>
              <a:rPr lang="en"/>
              <a:t>Flare i riktig høyde</a:t>
            </a:r>
            <a:endParaRPr/>
          </a:p>
          <a:p>
            <a:pPr marL="457200" lvl="0" indent="-311150" algn="l" rtl="0">
              <a:spcBef>
                <a:spcPts val="0"/>
              </a:spcBef>
              <a:spcAft>
                <a:spcPts val="0"/>
              </a:spcAft>
              <a:buSzPts val="1300"/>
              <a:buChar char="●"/>
            </a:pPr>
            <a:r>
              <a:rPr lang="en"/>
              <a:t>Symetrisk </a:t>
            </a:r>
            <a:endParaRPr/>
          </a:p>
          <a:p>
            <a:pPr marL="457200" lvl="0" indent="-311150" algn="l" rtl="0">
              <a:spcBef>
                <a:spcPts val="0"/>
              </a:spcBef>
              <a:spcAft>
                <a:spcPts val="0"/>
              </a:spcAft>
              <a:buSzPts val="1300"/>
              <a:buChar char="●"/>
            </a:pPr>
            <a:r>
              <a:rPr lang="en"/>
              <a:t>Hold hele veien til stillestående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3"/>
          <p:cNvSpPr txBox="1">
            <a:spLocks noGrp="1"/>
          </p:cNvSpPr>
          <p:nvPr>
            <p:ph type="title"/>
          </p:nvPr>
        </p:nvSpPr>
        <p:spPr>
          <a:xfrm>
            <a:off x="1034250" y="1398650"/>
            <a:ext cx="76884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Øvelser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4"/>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Øvelser</a:t>
            </a:r>
            <a:endParaRPr/>
          </a:p>
        </p:txBody>
      </p:sp>
      <p:sp>
        <p:nvSpPr>
          <p:cNvPr id="515" name="Google Shape;515;p54"/>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5 hopp med øvelser</a:t>
            </a:r>
            <a:endParaRPr/>
          </a:p>
          <a:p>
            <a:pPr marL="457200" lvl="0" indent="-311150" algn="l" rtl="0">
              <a:spcBef>
                <a:spcPts val="0"/>
              </a:spcBef>
              <a:spcAft>
                <a:spcPts val="0"/>
              </a:spcAft>
              <a:buSzPts val="1300"/>
              <a:buChar char="●"/>
            </a:pPr>
            <a:r>
              <a:rPr lang="en"/>
              <a:t>Hopp ‘n pop</a:t>
            </a:r>
            <a:endParaRPr/>
          </a:p>
          <a:p>
            <a:pPr marL="914400" lvl="1" indent="-298450" algn="l" rtl="0">
              <a:spcBef>
                <a:spcPts val="0"/>
              </a:spcBef>
              <a:spcAft>
                <a:spcPts val="0"/>
              </a:spcAft>
              <a:buSzPts val="1100"/>
              <a:buChar char="○"/>
            </a:pPr>
            <a:r>
              <a:rPr lang="en"/>
              <a:t>Ofte lavhopp</a:t>
            </a:r>
            <a:endParaRPr/>
          </a:p>
          <a:p>
            <a:pPr marL="914400" lvl="1" indent="-298450" algn="l" rtl="0">
              <a:spcBef>
                <a:spcPts val="0"/>
              </a:spcBef>
              <a:spcAft>
                <a:spcPts val="0"/>
              </a:spcAft>
              <a:buSzPts val="1100"/>
              <a:buChar char="○"/>
            </a:pPr>
            <a:r>
              <a:rPr lang="en"/>
              <a:t>Minimum høyde 6000 fot</a:t>
            </a:r>
            <a:endParaRPr/>
          </a:p>
          <a:p>
            <a:pPr marL="457200" lvl="0" indent="-311150" algn="l" rtl="0">
              <a:spcBef>
                <a:spcPts val="0"/>
              </a:spcBef>
              <a:spcAft>
                <a:spcPts val="0"/>
              </a:spcAft>
              <a:buSzPts val="1300"/>
              <a:buChar char="●"/>
            </a:pPr>
            <a:r>
              <a:rPr lang="en"/>
              <a:t>Filmes og debrifes</a:t>
            </a:r>
            <a:endParaRPr/>
          </a:p>
          <a:p>
            <a:pPr marL="457200" lvl="0" indent="-311150" algn="l" rtl="0">
              <a:spcBef>
                <a:spcPts val="0"/>
              </a:spcBef>
              <a:spcAft>
                <a:spcPts val="0"/>
              </a:spcAft>
              <a:buSzPts val="1300"/>
              <a:buChar char="●"/>
            </a:pPr>
            <a:r>
              <a:rPr lang="en"/>
              <a:t>Siste manøver avsluttes i minst 2000 fot</a:t>
            </a:r>
            <a:endParaRPr/>
          </a:p>
          <a:p>
            <a:pPr marL="457200" lvl="0" indent="-311150" algn="l" rtl="0">
              <a:spcBef>
                <a:spcPts val="0"/>
              </a:spcBef>
              <a:spcAft>
                <a:spcPts val="0"/>
              </a:spcAft>
              <a:buSzPts val="1300"/>
              <a:buChar char="●"/>
            </a:pPr>
            <a:r>
              <a:rPr lang="en"/>
              <a:t>Skap landingsseparasjon</a:t>
            </a:r>
            <a:endParaRPr/>
          </a:p>
          <a:p>
            <a:pPr marL="914400" lvl="1" indent="-298450" algn="l" rtl="0">
              <a:spcBef>
                <a:spcPts val="0"/>
              </a:spcBef>
              <a:spcAft>
                <a:spcPts val="0"/>
              </a:spcAft>
              <a:buSzPts val="1100"/>
              <a:buChar char="○"/>
            </a:pPr>
            <a:r>
              <a:rPr lang="en"/>
              <a:t>Utsprang etter wingload</a:t>
            </a:r>
            <a:endParaRPr/>
          </a:p>
          <a:p>
            <a:pPr marL="914400" lvl="1" indent="-298450" algn="l" rtl="0">
              <a:spcBef>
                <a:spcPts val="0"/>
              </a:spcBef>
              <a:spcAft>
                <a:spcPts val="0"/>
              </a:spcAft>
              <a:buSzPts val="1100"/>
              <a:buChar char="○"/>
            </a:pPr>
            <a:r>
              <a:rPr lang="en"/>
              <a:t>Hjelp hverandre med rekkefølge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5"/>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Øvelser</a:t>
            </a:r>
            <a:endParaRPr/>
          </a:p>
        </p:txBody>
      </p:sp>
      <p:sp>
        <p:nvSpPr>
          <p:cNvPr id="521" name="Google Shape;521;p55"/>
          <p:cNvSpPr/>
          <p:nvPr/>
        </p:nvSpPr>
        <p:spPr>
          <a:xfrm>
            <a:off x="1051875" y="3420900"/>
            <a:ext cx="7550400" cy="588300"/>
          </a:xfrm>
          <a:prstGeom prst="rightArrow">
            <a:avLst>
              <a:gd name="adj1" fmla="val 50000"/>
              <a:gd name="adj2" fmla="val 50000"/>
            </a:avLst>
          </a:prstGeom>
          <a:solidFill>
            <a:srgbClr val="50C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Jumprun</a:t>
            </a:r>
            <a:endParaRPr/>
          </a:p>
        </p:txBody>
      </p:sp>
      <p:sp>
        <p:nvSpPr>
          <p:cNvPr id="522" name="Google Shape;522;p55"/>
          <p:cNvSpPr/>
          <p:nvPr/>
        </p:nvSpPr>
        <p:spPr>
          <a:xfrm rot="5400000">
            <a:off x="-292100" y="2810075"/>
            <a:ext cx="2496000" cy="1029900"/>
          </a:xfrm>
          <a:prstGeom prst="roundRect">
            <a:avLst>
              <a:gd name="adj" fmla="val 7936"/>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Hopper 1 </a:t>
            </a:r>
            <a:endParaRPr/>
          </a:p>
        </p:txBody>
      </p:sp>
      <p:sp>
        <p:nvSpPr>
          <p:cNvPr id="523" name="Google Shape;523;p55"/>
          <p:cNvSpPr/>
          <p:nvPr/>
        </p:nvSpPr>
        <p:spPr>
          <a:xfrm rot="5400000">
            <a:off x="965675" y="2810075"/>
            <a:ext cx="2496000" cy="1029900"/>
          </a:xfrm>
          <a:prstGeom prst="roundRect">
            <a:avLst>
              <a:gd name="adj" fmla="val 7936"/>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Hopper 2</a:t>
            </a:r>
            <a:endParaRPr/>
          </a:p>
        </p:txBody>
      </p:sp>
      <p:sp>
        <p:nvSpPr>
          <p:cNvPr id="524" name="Google Shape;524;p55"/>
          <p:cNvSpPr/>
          <p:nvPr/>
        </p:nvSpPr>
        <p:spPr>
          <a:xfrm rot="5400000">
            <a:off x="2223450" y="2810075"/>
            <a:ext cx="2496000" cy="1029900"/>
          </a:xfrm>
          <a:prstGeom prst="roundRect">
            <a:avLst>
              <a:gd name="adj" fmla="val 7936"/>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Hopper 3 </a:t>
            </a:r>
            <a:endParaRPr/>
          </a:p>
        </p:txBody>
      </p:sp>
      <p:sp>
        <p:nvSpPr>
          <p:cNvPr id="525" name="Google Shape;525;p55"/>
          <p:cNvSpPr/>
          <p:nvPr/>
        </p:nvSpPr>
        <p:spPr>
          <a:xfrm rot="5400000">
            <a:off x="3481225" y="2810075"/>
            <a:ext cx="2496000" cy="1029900"/>
          </a:xfrm>
          <a:prstGeom prst="roundRect">
            <a:avLst>
              <a:gd name="adj" fmla="val 7936"/>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Hopper 4</a:t>
            </a:r>
            <a:endParaRPr/>
          </a:p>
        </p:txBody>
      </p:sp>
      <p:sp>
        <p:nvSpPr>
          <p:cNvPr id="526" name="Google Shape;526;p55"/>
          <p:cNvSpPr/>
          <p:nvPr/>
        </p:nvSpPr>
        <p:spPr>
          <a:xfrm rot="5400000">
            <a:off x="4739000" y="2810075"/>
            <a:ext cx="2496000" cy="1029900"/>
          </a:xfrm>
          <a:prstGeom prst="roundRect">
            <a:avLst>
              <a:gd name="adj" fmla="val 7936"/>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Hopper 5 </a:t>
            </a:r>
            <a:endParaRPr/>
          </a:p>
        </p:txBody>
      </p:sp>
      <p:sp>
        <p:nvSpPr>
          <p:cNvPr id="527" name="Google Shape;527;p55"/>
          <p:cNvSpPr/>
          <p:nvPr/>
        </p:nvSpPr>
        <p:spPr>
          <a:xfrm rot="5400000">
            <a:off x="5996775" y="2810075"/>
            <a:ext cx="2496000" cy="1029900"/>
          </a:xfrm>
          <a:prstGeom prst="roundRect">
            <a:avLst>
              <a:gd name="adj" fmla="val 7936"/>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Hopper 6</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1"/>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Forbedre ferdighetene innenfor skjermflyging</a:t>
            </a:r>
            <a:endParaRPr/>
          </a:p>
          <a:p>
            <a:pPr marL="1371600" lvl="1" indent="-298450" algn="l" rtl="0">
              <a:spcBef>
                <a:spcPts val="0"/>
              </a:spcBef>
              <a:spcAft>
                <a:spcPts val="0"/>
              </a:spcAft>
              <a:buSzPts val="1100"/>
              <a:buChar char="○"/>
            </a:pPr>
            <a:r>
              <a:rPr lang="en"/>
              <a:t>Enkel planlegging og mentale forberedelser</a:t>
            </a:r>
            <a:endParaRPr/>
          </a:p>
          <a:p>
            <a:pPr marL="1371600" lvl="1" indent="-298450" algn="l" rtl="0">
              <a:spcBef>
                <a:spcPts val="0"/>
              </a:spcBef>
              <a:spcAft>
                <a:spcPts val="0"/>
              </a:spcAft>
              <a:buSzPts val="1100"/>
              <a:buChar char="○"/>
            </a:pPr>
            <a:r>
              <a:rPr lang="en"/>
              <a:t>Tryggere innflyging</a:t>
            </a:r>
            <a:endParaRPr/>
          </a:p>
          <a:p>
            <a:pPr marL="1371600" lvl="1" indent="-298450" algn="l" rtl="0">
              <a:spcBef>
                <a:spcPts val="0"/>
              </a:spcBef>
              <a:spcAft>
                <a:spcPts val="0"/>
              </a:spcAft>
              <a:buSzPts val="1100"/>
              <a:buChar char="○"/>
            </a:pPr>
            <a:r>
              <a:rPr lang="en"/>
              <a:t>Innlæring av reflekser</a:t>
            </a:r>
            <a:endParaRPr/>
          </a:p>
          <a:p>
            <a:pPr marL="1371600" lvl="1" indent="-298450" algn="l" rtl="0">
              <a:spcBef>
                <a:spcPts val="0"/>
              </a:spcBef>
              <a:spcAft>
                <a:spcPts val="0"/>
              </a:spcAft>
              <a:buSzPts val="1100"/>
              <a:buChar char="○"/>
            </a:pPr>
            <a:r>
              <a:rPr lang="en"/>
              <a:t>Bedre og tryggere landinger</a:t>
            </a:r>
            <a:endParaRPr/>
          </a:p>
          <a:p>
            <a:pPr marL="1371600" lvl="1" indent="-298450" algn="l" rtl="0">
              <a:spcBef>
                <a:spcPts val="0"/>
              </a:spcBef>
              <a:spcAft>
                <a:spcPts val="0"/>
              </a:spcAft>
              <a:buSzPts val="1100"/>
              <a:buChar char="○"/>
            </a:pPr>
            <a:r>
              <a:rPr lang="en"/>
              <a:t>Øke forståelsen for risikofaktorer under bærende skjerm</a:t>
            </a:r>
            <a:endParaRPr/>
          </a:p>
          <a:p>
            <a:pPr marL="457200" lvl="0" indent="-311150" algn="l" rtl="0">
              <a:spcBef>
                <a:spcPts val="0"/>
              </a:spcBef>
              <a:spcAft>
                <a:spcPts val="0"/>
              </a:spcAft>
              <a:buSzPts val="1300"/>
              <a:buChar char="●"/>
            </a:pPr>
            <a:r>
              <a:rPr lang="en"/>
              <a:t>Skape og spre gode holdninger til skjermflyging</a:t>
            </a:r>
            <a:endParaRPr/>
          </a:p>
          <a:p>
            <a:pPr marL="457200" lvl="0" indent="0" algn="l" rtl="0">
              <a:spcBef>
                <a:spcPts val="1600"/>
              </a:spcBef>
              <a:spcAft>
                <a:spcPts val="1600"/>
              </a:spcAft>
              <a:buNone/>
            </a:pPr>
            <a:endParaRPr/>
          </a:p>
        </p:txBody>
      </p:sp>
      <p:sp>
        <p:nvSpPr>
          <p:cNvPr id="61" name="Google Shape;61;p11"/>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Spesifikke mål</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6"/>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Øvelse 1: Landing og flare</a:t>
            </a:r>
            <a:endParaRPr/>
          </a:p>
          <a:p>
            <a:pPr marL="0" lvl="0" indent="0" algn="l" rtl="0">
              <a:spcBef>
                <a:spcPts val="0"/>
              </a:spcBef>
              <a:spcAft>
                <a:spcPts val="0"/>
              </a:spcAft>
              <a:buNone/>
            </a:pPr>
            <a:endParaRPr/>
          </a:p>
        </p:txBody>
      </p:sp>
      <p:sp>
        <p:nvSpPr>
          <p:cNvPr id="533" name="Google Shape;533;p56"/>
          <p:cNvSpPr txBox="1">
            <a:spLocks noGrp="1"/>
          </p:cNvSpPr>
          <p:nvPr>
            <p:ph type="body" idx="1"/>
          </p:nvPr>
        </p:nvSpPr>
        <p:spPr>
          <a:xfrm>
            <a:off x="1110450" y="1697875"/>
            <a:ext cx="7688700" cy="3349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Identifisere lengde på styreliner</a:t>
            </a:r>
            <a:endParaRPr/>
          </a:p>
          <a:p>
            <a:pPr marL="914400" lvl="1" indent="-298450" algn="l" rtl="0">
              <a:spcBef>
                <a:spcPts val="0"/>
              </a:spcBef>
              <a:spcAft>
                <a:spcPts val="0"/>
              </a:spcAft>
              <a:buSzPts val="1100"/>
              <a:buChar char="○"/>
            </a:pPr>
            <a:r>
              <a:rPr lang="en"/>
              <a:t>Fly skjermen rett frem med hendene helt oppe</a:t>
            </a:r>
            <a:endParaRPr/>
          </a:p>
          <a:p>
            <a:pPr marL="914400" lvl="1" indent="-298450" algn="l" rtl="0">
              <a:spcBef>
                <a:spcPts val="0"/>
              </a:spcBef>
              <a:spcAft>
                <a:spcPts val="0"/>
              </a:spcAft>
              <a:buSzPts val="1100"/>
              <a:buChar char="○"/>
            </a:pPr>
            <a:r>
              <a:rPr lang="en"/>
              <a:t>Trekk rolig i styrehåndtak til halen på skjermen blir påvirket</a:t>
            </a:r>
            <a:endParaRPr/>
          </a:p>
          <a:p>
            <a:pPr marL="914400" lvl="1" indent="-298450" algn="l" rtl="0">
              <a:spcBef>
                <a:spcPts val="0"/>
              </a:spcBef>
              <a:spcAft>
                <a:spcPts val="0"/>
              </a:spcAft>
              <a:buSzPts val="1100"/>
              <a:buChar char="○"/>
            </a:pPr>
            <a:r>
              <a:rPr lang="en"/>
              <a:t>Gjør et omtrentlig cm mål på hvor langt du må dra for at halen på skjermen påvirkes</a:t>
            </a:r>
            <a:endParaRPr/>
          </a:p>
          <a:p>
            <a:pPr marL="914400" lvl="1" indent="-298450" algn="l" rtl="0">
              <a:spcBef>
                <a:spcPts val="0"/>
              </a:spcBef>
              <a:spcAft>
                <a:spcPts val="0"/>
              </a:spcAft>
              <a:buSzPts val="1100"/>
              <a:buChar char="○"/>
            </a:pPr>
            <a:r>
              <a:rPr lang="en"/>
              <a:t>Punktet der halen påvirkes er der man vil ha hendene ved «aktiv flyging»</a:t>
            </a:r>
            <a:endParaRPr/>
          </a:p>
          <a:p>
            <a:pPr marL="457200" lvl="0" indent="-311150" algn="l" rtl="0">
              <a:spcBef>
                <a:spcPts val="0"/>
              </a:spcBef>
              <a:spcAft>
                <a:spcPts val="0"/>
              </a:spcAft>
              <a:buSzPts val="1300"/>
              <a:buChar char="●"/>
            </a:pPr>
            <a:r>
              <a:rPr lang="en"/>
              <a:t>Trene på flareteknikk og landingens fire faser: finale, utflating, swoop og avslutning</a:t>
            </a:r>
            <a:endParaRPr/>
          </a:p>
          <a:p>
            <a:pPr marL="914400" lvl="1" indent="-298450" algn="l" rtl="0">
              <a:spcBef>
                <a:spcPts val="0"/>
              </a:spcBef>
              <a:spcAft>
                <a:spcPts val="0"/>
              </a:spcAft>
              <a:buSzPts val="1100"/>
              <a:buChar char="○"/>
            </a:pPr>
            <a:r>
              <a:rPr lang="en"/>
              <a:t>Fly skjermen i «full flight» -&gt; gjennomfør flare til «avslutning». Kjenn hvordan skjermen flater ut. Varier mellom å se på skjermen og horisonten for å se utflatingen</a:t>
            </a:r>
            <a:endParaRPr/>
          </a:p>
          <a:p>
            <a:pPr marL="914400" lvl="1" indent="-298450" algn="l" rtl="0">
              <a:spcBef>
                <a:spcPts val="0"/>
              </a:spcBef>
              <a:spcAft>
                <a:spcPts val="0"/>
              </a:spcAft>
              <a:buSzPts val="1100"/>
              <a:buChar char="○"/>
            </a:pPr>
            <a:r>
              <a:rPr lang="en"/>
              <a:t>Fly skjermen med kvart brems, gjennomfør samme som pkt. 1</a:t>
            </a:r>
            <a:endParaRPr/>
          </a:p>
          <a:p>
            <a:pPr marL="914400" lvl="1" indent="-298450" algn="l" rtl="0">
              <a:spcBef>
                <a:spcPts val="0"/>
              </a:spcBef>
              <a:spcAft>
                <a:spcPts val="0"/>
              </a:spcAft>
              <a:buSzPts val="1100"/>
              <a:buChar char="○"/>
            </a:pPr>
            <a:r>
              <a:rPr lang="en"/>
              <a:t>Fly skjermen med halv brems, gjennomfør samme som pkt. 1</a:t>
            </a:r>
            <a:endParaRPr/>
          </a:p>
          <a:p>
            <a:pPr marL="914400" lvl="1" indent="-298450" algn="l" rtl="0">
              <a:spcBef>
                <a:spcPts val="0"/>
              </a:spcBef>
              <a:spcAft>
                <a:spcPts val="0"/>
              </a:spcAft>
              <a:buSzPts val="1100"/>
              <a:buChar char="○"/>
            </a:pPr>
            <a:r>
              <a:rPr lang="en"/>
              <a:t>Fly skjermen med tre-kvart brems, gjennomfør samme som pkt. 1</a:t>
            </a:r>
            <a:endParaRPr/>
          </a:p>
          <a:p>
            <a:pPr marL="914400" lvl="1" indent="-298450" algn="l" rtl="0">
              <a:spcBef>
                <a:spcPts val="0"/>
              </a:spcBef>
              <a:spcAft>
                <a:spcPts val="0"/>
              </a:spcAft>
              <a:buSzPts val="1100"/>
              <a:buChar char="○"/>
            </a:pPr>
            <a:r>
              <a:rPr lang="en"/>
              <a:t>Repeter pkt. 1-4 og kjenn på forskjellen i utflating. Forsøk å få like bra utflating med tre-kvart brems som med «full flight»</a:t>
            </a:r>
            <a:endParaRPr/>
          </a:p>
          <a:p>
            <a:pPr marL="457200" lvl="0" indent="-311150" algn="l" rtl="0">
              <a:spcBef>
                <a:spcPts val="0"/>
              </a:spcBef>
              <a:spcAft>
                <a:spcPts val="0"/>
              </a:spcAft>
              <a:buSzPts val="1300"/>
              <a:buChar char="●"/>
            </a:pPr>
            <a:r>
              <a:rPr lang="en"/>
              <a:t>Landing</a:t>
            </a:r>
            <a:endParaRPr/>
          </a:p>
          <a:p>
            <a:pPr marL="914400" lvl="1" indent="-298450" algn="l" rtl="0">
              <a:spcBef>
                <a:spcPts val="0"/>
              </a:spcBef>
              <a:spcAft>
                <a:spcPts val="0"/>
              </a:spcAft>
              <a:buSzPts val="1100"/>
              <a:buChar char="○"/>
            </a:pPr>
            <a:r>
              <a:rPr lang="en"/>
              <a:t>Landingsprioriteringer</a:t>
            </a:r>
            <a:endParaRPr/>
          </a:p>
          <a:p>
            <a:pPr marL="914400" lvl="1" indent="-298450" algn="l" rtl="0">
              <a:spcBef>
                <a:spcPts val="0"/>
              </a:spcBef>
              <a:spcAft>
                <a:spcPts val="0"/>
              </a:spcAft>
              <a:buSzPts val="1100"/>
              <a:buChar char="○"/>
            </a:pPr>
            <a:r>
              <a:rPr lang="en"/>
              <a:t>Flare langs kroppen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7"/>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Øvelse 2: Flyging på brems og box-øvelse</a:t>
            </a:r>
            <a:endParaRPr/>
          </a:p>
        </p:txBody>
      </p:sp>
      <p:sp>
        <p:nvSpPr>
          <p:cNvPr id="539" name="Google Shape;539;p57"/>
          <p:cNvSpPr txBox="1">
            <a:spLocks noGrp="1"/>
          </p:cNvSpPr>
          <p:nvPr>
            <p:ph type="body" idx="1"/>
          </p:nvPr>
        </p:nvSpPr>
        <p:spPr>
          <a:xfrm>
            <a:off x="729450" y="1850275"/>
            <a:ext cx="40956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eriod"/>
            </a:pPr>
            <a:r>
              <a:rPr lang="en"/>
              <a:t>Fly et avrundet firkantmønster</a:t>
            </a:r>
            <a:endParaRPr/>
          </a:p>
          <a:p>
            <a:pPr marL="457200" lvl="0" indent="-311150" algn="l" rtl="0">
              <a:spcBef>
                <a:spcPts val="0"/>
              </a:spcBef>
              <a:spcAft>
                <a:spcPts val="0"/>
              </a:spcAft>
              <a:buSzPts val="1300"/>
              <a:buAutoNum type="arabicPeriod"/>
            </a:pPr>
            <a:r>
              <a:rPr lang="en"/>
              <a:t>Start på «full flight»</a:t>
            </a:r>
            <a:endParaRPr/>
          </a:p>
          <a:p>
            <a:pPr marL="457200" lvl="0" indent="-311150" algn="l" rtl="0">
              <a:spcBef>
                <a:spcPts val="0"/>
              </a:spcBef>
              <a:spcAft>
                <a:spcPts val="0"/>
              </a:spcAft>
              <a:buSzPts val="1300"/>
              <a:buAutoNum type="arabicPeriod"/>
            </a:pPr>
            <a:r>
              <a:rPr lang="en"/>
              <a:t>Gå til kvart brems før utgangen av svingen</a:t>
            </a:r>
            <a:endParaRPr/>
          </a:p>
          <a:p>
            <a:pPr marL="457200" lvl="0" indent="-311150" algn="l" rtl="0">
              <a:spcBef>
                <a:spcPts val="0"/>
              </a:spcBef>
              <a:spcAft>
                <a:spcPts val="0"/>
              </a:spcAft>
              <a:buSzPts val="1300"/>
              <a:buAutoNum type="arabicPeriod"/>
            </a:pPr>
            <a:r>
              <a:rPr lang="en"/>
              <a:t>Fortsett på kvart brems til neste sving</a:t>
            </a:r>
            <a:endParaRPr/>
          </a:p>
          <a:p>
            <a:pPr marL="457200" lvl="0" indent="-311150" algn="l" rtl="0">
              <a:spcBef>
                <a:spcPts val="0"/>
              </a:spcBef>
              <a:spcAft>
                <a:spcPts val="0"/>
              </a:spcAft>
              <a:buSzPts val="1300"/>
              <a:buAutoNum type="arabicPeriod"/>
            </a:pPr>
            <a:r>
              <a:rPr lang="en"/>
              <a:t>Gå til halv brems før utgangen av svingen</a:t>
            </a:r>
            <a:endParaRPr/>
          </a:p>
          <a:p>
            <a:pPr marL="457200" lvl="0" indent="-311150" algn="l" rtl="0">
              <a:spcBef>
                <a:spcPts val="0"/>
              </a:spcBef>
              <a:spcAft>
                <a:spcPts val="0"/>
              </a:spcAft>
              <a:buSzPts val="1300"/>
              <a:buAutoNum type="arabicPeriod"/>
            </a:pPr>
            <a:r>
              <a:rPr lang="en"/>
              <a:t>Fortsett på halvbrems til neste sving</a:t>
            </a:r>
            <a:endParaRPr/>
          </a:p>
          <a:p>
            <a:pPr marL="457200" lvl="0" indent="-311150" algn="l" rtl="0">
              <a:spcBef>
                <a:spcPts val="0"/>
              </a:spcBef>
              <a:spcAft>
                <a:spcPts val="0"/>
              </a:spcAft>
              <a:buSzPts val="1300"/>
              <a:buAutoNum type="arabicPeriod"/>
            </a:pPr>
            <a:r>
              <a:rPr lang="en"/>
              <a:t>Gå til tre kvart brems før utgangen av svingen</a:t>
            </a:r>
            <a:endParaRPr/>
          </a:p>
          <a:p>
            <a:pPr marL="457200" lvl="0" indent="-311150" algn="l" rtl="0">
              <a:spcBef>
                <a:spcPts val="0"/>
              </a:spcBef>
              <a:spcAft>
                <a:spcPts val="0"/>
              </a:spcAft>
              <a:buSzPts val="1300"/>
              <a:buAutoNum type="arabicPeriod"/>
            </a:pPr>
            <a:r>
              <a:rPr lang="en"/>
              <a:t>Fortsett på tre kvart brems til neste sving</a:t>
            </a:r>
            <a:endParaRPr/>
          </a:p>
          <a:p>
            <a:pPr marL="457200" lvl="0" indent="-311150" algn="l" rtl="0">
              <a:spcBef>
                <a:spcPts val="0"/>
              </a:spcBef>
              <a:spcAft>
                <a:spcPts val="0"/>
              </a:spcAft>
              <a:buSzPts val="1300"/>
              <a:buAutoNum type="arabicPeriod"/>
            </a:pPr>
            <a:r>
              <a:rPr lang="en"/>
              <a:t>Gjennomfør full flare før utgangen av siste sving</a:t>
            </a:r>
            <a:endParaRPr/>
          </a:p>
          <a:p>
            <a:pPr marL="0" lvl="0" indent="0" algn="l" rtl="0">
              <a:spcBef>
                <a:spcPts val="1600"/>
              </a:spcBef>
              <a:spcAft>
                <a:spcPts val="0"/>
              </a:spcAft>
              <a:buNone/>
            </a:pPr>
            <a:r>
              <a:rPr lang="en"/>
              <a:t>Landing</a:t>
            </a:r>
            <a:endParaRPr/>
          </a:p>
          <a:p>
            <a:pPr marL="457200" lvl="0" indent="-311150" algn="l" rtl="0">
              <a:spcBef>
                <a:spcPts val="0"/>
              </a:spcBef>
              <a:spcAft>
                <a:spcPts val="0"/>
              </a:spcAft>
              <a:buSzPts val="1300"/>
              <a:buChar char="●"/>
            </a:pPr>
            <a:r>
              <a:rPr lang="en"/>
              <a:t>Landingsprioriteringer</a:t>
            </a:r>
            <a:endParaRPr/>
          </a:p>
          <a:p>
            <a:pPr marL="457200" lvl="0" indent="-311150" algn="l" rtl="0">
              <a:spcBef>
                <a:spcPts val="0"/>
              </a:spcBef>
              <a:spcAft>
                <a:spcPts val="0"/>
              </a:spcAft>
              <a:buSzPts val="1300"/>
              <a:buChar char="●"/>
            </a:pPr>
            <a:r>
              <a:rPr lang="en"/>
              <a:t>Lande på planlagt landingsbane (20m bredde)</a:t>
            </a:r>
            <a:endParaRPr/>
          </a:p>
        </p:txBody>
      </p:sp>
      <p:pic>
        <p:nvPicPr>
          <p:cNvPr id="540" name="Google Shape;540;p57"/>
          <p:cNvPicPr preferRelativeResize="0"/>
          <p:nvPr/>
        </p:nvPicPr>
        <p:blipFill>
          <a:blip r:embed="rId3">
            <a:alphaModFix/>
          </a:blip>
          <a:stretch>
            <a:fillRect/>
          </a:stretch>
        </p:blipFill>
        <p:spPr>
          <a:xfrm>
            <a:off x="4825175" y="2021975"/>
            <a:ext cx="4114800" cy="25908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8"/>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Øvelse 3: Svingstopp og unnamanøver</a:t>
            </a:r>
            <a:endParaRPr/>
          </a:p>
        </p:txBody>
      </p:sp>
      <p:sp>
        <p:nvSpPr>
          <p:cNvPr id="546" name="Google Shape;546;p58"/>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Stup og “bail-out”</a:t>
            </a:r>
            <a:endParaRPr/>
          </a:p>
          <a:p>
            <a:pPr marL="457200" lvl="0" indent="-311150" algn="l" rtl="0">
              <a:spcBef>
                <a:spcPts val="0"/>
              </a:spcBef>
              <a:spcAft>
                <a:spcPts val="0"/>
              </a:spcAft>
              <a:buSzPts val="1300"/>
              <a:buChar char="●"/>
            </a:pPr>
            <a:r>
              <a:rPr lang="en"/>
              <a:t>Etter åpning, gjennomfør simulert unnamanøver til trygg retning med bruk av bakre løftestropper</a:t>
            </a:r>
            <a:endParaRPr/>
          </a:p>
          <a:p>
            <a:pPr marL="457200" lvl="0" indent="-311150" algn="l" rtl="0">
              <a:spcBef>
                <a:spcPts val="0"/>
              </a:spcBef>
              <a:spcAft>
                <a:spcPts val="0"/>
              </a:spcAft>
              <a:buSzPts val="1300"/>
              <a:buChar char="●"/>
            </a:pPr>
            <a:r>
              <a:rPr lang="en"/>
              <a:t>Øvelsen startes med valgfri kombinasjon av bruk av styrehåndtak, bakre/fremre løftestropper og seletøy</a:t>
            </a:r>
            <a:endParaRPr/>
          </a:p>
          <a:p>
            <a:pPr marL="914400" lvl="1" indent="-298450" algn="l" rtl="0">
              <a:spcBef>
                <a:spcPts val="0"/>
              </a:spcBef>
              <a:spcAft>
                <a:spcPts val="0"/>
              </a:spcAft>
              <a:buSzPts val="1100"/>
              <a:buChar char="○"/>
            </a:pPr>
            <a:r>
              <a:rPr lang="en"/>
              <a:t>180° sving til utflating på styrehåndtak til full flare</a:t>
            </a:r>
            <a:endParaRPr/>
          </a:p>
          <a:p>
            <a:pPr marL="914400" lvl="1" indent="-298450" algn="l" rtl="0">
              <a:spcBef>
                <a:spcPts val="0"/>
              </a:spcBef>
              <a:spcAft>
                <a:spcPts val="0"/>
              </a:spcAft>
              <a:buSzPts val="1100"/>
              <a:buChar char="○"/>
            </a:pPr>
            <a:r>
              <a:rPr lang="en"/>
              <a:t>270° sving til utflating på styrehåndtak til full flare</a:t>
            </a:r>
            <a:endParaRPr/>
          </a:p>
          <a:p>
            <a:pPr marL="914400" lvl="1" indent="-298450" algn="l" rtl="0">
              <a:spcBef>
                <a:spcPts val="0"/>
              </a:spcBef>
              <a:spcAft>
                <a:spcPts val="0"/>
              </a:spcAft>
              <a:buSzPts val="1100"/>
              <a:buChar char="○"/>
            </a:pPr>
            <a:r>
              <a:rPr lang="en"/>
              <a:t>+++° sving til utflating på styrehåndtak til full flare</a:t>
            </a:r>
            <a:endParaRPr/>
          </a:p>
          <a:p>
            <a:pPr marL="457200" lvl="0" indent="-311150" algn="l" rtl="0">
              <a:spcBef>
                <a:spcPts val="0"/>
              </a:spcBef>
              <a:spcAft>
                <a:spcPts val="0"/>
              </a:spcAft>
              <a:buSzPts val="1300"/>
              <a:buChar char="●"/>
            </a:pPr>
            <a:r>
              <a:rPr lang="en"/>
              <a:t>Landing</a:t>
            </a:r>
            <a:endParaRPr/>
          </a:p>
          <a:p>
            <a:pPr marL="914400" lvl="1" indent="-298450" algn="l" rtl="0">
              <a:spcBef>
                <a:spcPts val="0"/>
              </a:spcBef>
              <a:spcAft>
                <a:spcPts val="0"/>
              </a:spcAft>
              <a:buSzPts val="1100"/>
              <a:buChar char="○"/>
            </a:pPr>
            <a:r>
              <a:rPr lang="en"/>
              <a:t>Eleven skal fly mønsteret sitt på kvart brems (dersom forholdene tillater det). Flate svinger gjennomføres med styrehåndtak og seletøy</a:t>
            </a:r>
            <a:endParaRPr/>
          </a:p>
          <a:p>
            <a:pPr marL="914400" lvl="1" indent="-298450" algn="l" rtl="0">
              <a:spcBef>
                <a:spcPts val="0"/>
              </a:spcBef>
              <a:spcAft>
                <a:spcPts val="0"/>
              </a:spcAft>
              <a:buSzPts val="1100"/>
              <a:buChar char="○"/>
            </a:pPr>
            <a:r>
              <a:rPr lang="en"/>
              <a:t>Eleven skal lande på angitt «landingsbane» (10m presisjon i side)</a:t>
            </a:r>
            <a:endParaRPr/>
          </a:p>
          <a:p>
            <a:pPr marL="914400" lvl="1" indent="-298450" algn="l" rtl="0">
              <a:spcBef>
                <a:spcPts val="0"/>
              </a:spcBef>
              <a:spcAft>
                <a:spcPts val="0"/>
              </a:spcAft>
              <a:buSzPts val="1100"/>
              <a:buChar char="○"/>
            </a:pPr>
            <a:r>
              <a:rPr lang="en"/>
              <a:t>Eleven går rolig til full fart i god tid på finalen før landing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9"/>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Øvelse 4: Stall</a:t>
            </a:r>
            <a:endParaRPr/>
          </a:p>
        </p:txBody>
      </p:sp>
      <p:sp>
        <p:nvSpPr>
          <p:cNvPr id="552" name="Google Shape;552;p59"/>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Stall på toggles</a:t>
            </a:r>
            <a:endParaRPr/>
          </a:p>
          <a:p>
            <a:pPr marL="914400" lvl="1" indent="-298450" algn="l" rtl="0">
              <a:spcBef>
                <a:spcPts val="0"/>
              </a:spcBef>
              <a:spcAft>
                <a:spcPts val="0"/>
              </a:spcAft>
              <a:buSzPts val="1100"/>
              <a:buChar char="○"/>
            </a:pPr>
            <a:r>
              <a:rPr lang="en"/>
              <a:t>Se på skjermen </a:t>
            </a:r>
            <a:endParaRPr/>
          </a:p>
          <a:p>
            <a:pPr marL="914400" lvl="1" indent="-298450" algn="l" rtl="0">
              <a:spcBef>
                <a:spcPts val="0"/>
              </a:spcBef>
              <a:spcAft>
                <a:spcPts val="0"/>
              </a:spcAft>
              <a:buSzPts val="1100"/>
              <a:buChar char="○"/>
            </a:pPr>
            <a:r>
              <a:rPr lang="en"/>
              <a:t>Gå til kontrollpunkt</a:t>
            </a:r>
            <a:endParaRPr/>
          </a:p>
          <a:p>
            <a:pPr marL="457200" lvl="0" indent="-311150" algn="l" rtl="0">
              <a:spcBef>
                <a:spcPts val="0"/>
              </a:spcBef>
              <a:spcAft>
                <a:spcPts val="0"/>
              </a:spcAft>
              <a:buSzPts val="1300"/>
              <a:buChar char="●"/>
            </a:pPr>
            <a:r>
              <a:rPr lang="en"/>
              <a:t>Stall på bakriser</a:t>
            </a:r>
            <a:endParaRPr/>
          </a:p>
          <a:p>
            <a:pPr marL="914400" lvl="1" indent="-298450" algn="l" rtl="0">
              <a:spcBef>
                <a:spcPts val="0"/>
              </a:spcBef>
              <a:spcAft>
                <a:spcPts val="0"/>
              </a:spcAft>
              <a:buSzPts val="1100"/>
              <a:buChar char="○"/>
            </a:pPr>
            <a:r>
              <a:rPr lang="en"/>
              <a:t>Se på skjermen </a:t>
            </a:r>
            <a:endParaRPr/>
          </a:p>
          <a:p>
            <a:pPr marL="914400" lvl="1" indent="-298450" algn="l" rtl="0">
              <a:spcBef>
                <a:spcPts val="0"/>
              </a:spcBef>
              <a:spcAft>
                <a:spcPts val="0"/>
              </a:spcAft>
              <a:buSzPts val="1100"/>
              <a:buChar char="○"/>
            </a:pPr>
            <a:r>
              <a:rPr lang="en"/>
              <a:t>Gå til kontrollpunkt</a:t>
            </a:r>
            <a:endParaRPr/>
          </a:p>
          <a:p>
            <a:pPr marL="457200" lvl="0" indent="-311150" algn="l" rtl="0">
              <a:spcBef>
                <a:spcPts val="0"/>
              </a:spcBef>
              <a:spcAft>
                <a:spcPts val="0"/>
              </a:spcAft>
              <a:buSzPts val="1300"/>
              <a:buChar char="●"/>
            </a:pPr>
            <a:r>
              <a:rPr lang="en"/>
              <a:t>Landing</a:t>
            </a:r>
            <a:endParaRPr/>
          </a:p>
          <a:p>
            <a:pPr marL="914400" lvl="1" indent="-298450" algn="l" rtl="0">
              <a:spcBef>
                <a:spcPts val="0"/>
              </a:spcBef>
              <a:spcAft>
                <a:spcPts val="0"/>
              </a:spcAft>
              <a:buSzPts val="1100"/>
              <a:buChar char="○"/>
            </a:pPr>
            <a:r>
              <a:rPr lang="en"/>
              <a:t>Benytt en angitt rullebane. Legg til begrensning i lengde (50m total), i tillegg til i side (10m total)</a:t>
            </a:r>
            <a:endParaRPr/>
          </a:p>
          <a:p>
            <a:pPr marL="914400" lvl="1" indent="-298450" algn="l" rtl="0">
              <a:spcBef>
                <a:spcPts val="0"/>
              </a:spcBef>
              <a:spcAft>
                <a:spcPts val="0"/>
              </a:spcAft>
              <a:buSzPts val="1100"/>
              <a:buChar char="○"/>
            </a:pPr>
            <a:r>
              <a:rPr lang="en"/>
              <a:t>Eleven skal gjøre justeringer i mønsteret for å treffe presist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60"/>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Øvelse 5: Valgfri øvelse</a:t>
            </a:r>
            <a:endParaRPr/>
          </a:p>
        </p:txBody>
      </p:sp>
      <p:sp>
        <p:nvSpPr>
          <p:cNvPr id="558" name="Google Shape;558;p60"/>
          <p:cNvSpPr txBox="1">
            <a:spLocks noGrp="1"/>
          </p:cNvSpPr>
          <p:nvPr>
            <p:ph type="body" idx="1"/>
          </p:nvPr>
        </p:nvSpPr>
        <p:spPr>
          <a:xfrm>
            <a:off x="1110450" y="1850275"/>
            <a:ext cx="76887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Planlegg et hopp med øvelsesmomenter</a:t>
            </a:r>
            <a:endParaRPr/>
          </a:p>
          <a:p>
            <a:pPr marL="457200" lvl="0" indent="-311150" algn="l" rtl="0">
              <a:spcBef>
                <a:spcPts val="0"/>
              </a:spcBef>
              <a:spcAft>
                <a:spcPts val="0"/>
              </a:spcAft>
              <a:buSzPts val="1300"/>
              <a:buChar char="●"/>
            </a:pPr>
            <a:r>
              <a:rPr lang="en"/>
              <a:t>Landing</a:t>
            </a:r>
            <a:endParaRPr/>
          </a:p>
          <a:p>
            <a:pPr marL="914400" lvl="1" indent="-298450" algn="l" rtl="0">
              <a:spcBef>
                <a:spcPts val="0"/>
              </a:spcBef>
              <a:spcAft>
                <a:spcPts val="0"/>
              </a:spcAft>
              <a:buSzPts val="1100"/>
              <a:buChar char="○"/>
            </a:pPr>
            <a:r>
              <a:rPr lang="en"/>
              <a:t>Benytt en angitt rullebane. Legg til begrensning i lengde (50m total), i tillegg til i side (10m total)</a:t>
            </a:r>
            <a:endParaRPr/>
          </a:p>
          <a:p>
            <a:pPr marL="914400" lvl="1" indent="-298450" algn="l" rtl="0">
              <a:spcBef>
                <a:spcPts val="0"/>
              </a:spcBef>
              <a:spcAft>
                <a:spcPts val="0"/>
              </a:spcAft>
              <a:buSzPts val="1100"/>
              <a:buChar char="○"/>
            </a:pPr>
            <a:r>
              <a:rPr lang="en"/>
              <a:t>Eleven skal gjøre justeringer i mønsteret for å treffe presist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body" idx="1"/>
          </p:nvPr>
        </p:nvSpPr>
        <p:spPr>
          <a:xfrm>
            <a:off x="1110450" y="1850275"/>
            <a:ext cx="3355200" cy="3015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Navn</a:t>
            </a:r>
            <a:endParaRPr/>
          </a:p>
          <a:p>
            <a:pPr marL="457200" lvl="0" indent="-311150" algn="l" rtl="0">
              <a:spcBef>
                <a:spcPts val="0"/>
              </a:spcBef>
              <a:spcAft>
                <a:spcPts val="0"/>
              </a:spcAft>
              <a:buSzPts val="1300"/>
              <a:buChar char="●"/>
            </a:pPr>
            <a:r>
              <a:rPr lang="en"/>
              <a:t>Antall hopp</a:t>
            </a:r>
            <a:endParaRPr/>
          </a:p>
          <a:p>
            <a:pPr marL="457200" lvl="0" indent="-311150" algn="l" rtl="0">
              <a:spcBef>
                <a:spcPts val="0"/>
              </a:spcBef>
              <a:spcAft>
                <a:spcPts val="0"/>
              </a:spcAft>
              <a:buSzPts val="1300"/>
              <a:buChar char="●"/>
            </a:pPr>
            <a:r>
              <a:rPr lang="en"/>
              <a:t>Erfaring</a:t>
            </a:r>
            <a:endParaRPr/>
          </a:p>
          <a:p>
            <a:pPr marL="457200" lvl="0" indent="-311150" algn="l" rtl="0">
              <a:spcBef>
                <a:spcPts val="0"/>
              </a:spcBef>
              <a:spcAft>
                <a:spcPts val="0"/>
              </a:spcAft>
              <a:buSzPts val="1300"/>
              <a:buChar char="●"/>
            </a:pPr>
            <a:r>
              <a:rPr lang="en"/>
              <a:t>Skjermtype, størrelse, wingload</a:t>
            </a:r>
            <a:endParaRPr/>
          </a:p>
          <a:p>
            <a:pPr marL="457200" lvl="0" indent="0" algn="l" rtl="0">
              <a:spcBef>
                <a:spcPts val="1600"/>
              </a:spcBef>
              <a:spcAft>
                <a:spcPts val="1600"/>
              </a:spcAft>
              <a:buNone/>
            </a:pPr>
            <a:endParaRPr/>
          </a:p>
        </p:txBody>
      </p:sp>
      <p:sp>
        <p:nvSpPr>
          <p:cNvPr id="67" name="Google Shape;67;p12"/>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Presentasjon</a:t>
            </a:r>
            <a:endParaRPr/>
          </a:p>
        </p:txBody>
      </p:sp>
      <p:sp>
        <p:nvSpPr>
          <p:cNvPr id="68" name="Google Shape;68;p12"/>
          <p:cNvSpPr txBox="1">
            <a:spLocks noGrp="1"/>
          </p:cNvSpPr>
          <p:nvPr>
            <p:ph type="body" idx="1"/>
          </p:nvPr>
        </p:nvSpPr>
        <p:spPr>
          <a:xfrm>
            <a:off x="4526125" y="1850275"/>
            <a:ext cx="4261500" cy="30153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b="1"/>
              <a:t>Wingload = Exitvekt (pund) / skjermstørrelse sqft</a:t>
            </a:r>
            <a:endParaRPr b="1"/>
          </a:p>
          <a:p>
            <a:pPr marL="457200" lvl="0" indent="0" algn="l" rtl="0">
              <a:spcBef>
                <a:spcPts val="1600"/>
              </a:spcBef>
              <a:spcAft>
                <a:spcPts val="0"/>
              </a:spcAft>
              <a:buNone/>
            </a:pPr>
            <a:r>
              <a:rPr lang="en" b="1"/>
              <a:t>Exitvekt:</a:t>
            </a:r>
            <a:r>
              <a:rPr lang="en"/>
              <a:t> 75kg + 12kg = 87kg </a:t>
            </a:r>
            <a:endParaRPr/>
          </a:p>
          <a:p>
            <a:pPr marL="457200" lvl="0" indent="0" algn="l" rtl="0">
              <a:spcBef>
                <a:spcPts val="0"/>
              </a:spcBef>
              <a:spcAft>
                <a:spcPts val="0"/>
              </a:spcAft>
              <a:buNone/>
            </a:pPr>
            <a:r>
              <a:rPr lang="en" b="1"/>
              <a:t>Exitvekt i pund:</a:t>
            </a:r>
            <a:r>
              <a:rPr lang="en"/>
              <a:t> 87 * 2.2 = 191.4</a:t>
            </a:r>
            <a:endParaRPr/>
          </a:p>
          <a:p>
            <a:pPr marL="457200" lvl="0" indent="0" algn="l" rtl="0">
              <a:spcBef>
                <a:spcPts val="0"/>
              </a:spcBef>
              <a:spcAft>
                <a:spcPts val="0"/>
              </a:spcAft>
              <a:buNone/>
            </a:pPr>
            <a:r>
              <a:rPr lang="en" b="1"/>
              <a:t>WL: </a:t>
            </a:r>
            <a:r>
              <a:rPr lang="en"/>
              <a:t>191.4 / 170 = </a:t>
            </a:r>
            <a:r>
              <a:rPr lang="en" b="1" u="sng"/>
              <a:t>1.13</a:t>
            </a:r>
            <a:endParaRPr b="1" u="sng"/>
          </a:p>
          <a:p>
            <a:pPr marL="457200" lvl="0" indent="0" algn="l" rtl="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1110450" y="1013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Begreper: Akser</a:t>
            </a:r>
            <a:endParaRPr/>
          </a:p>
        </p:txBody>
      </p:sp>
      <p:pic>
        <p:nvPicPr>
          <p:cNvPr id="74" name="Google Shape;74;p13"/>
          <p:cNvPicPr preferRelativeResize="0"/>
          <p:nvPr/>
        </p:nvPicPr>
        <p:blipFill>
          <a:blip r:embed="rId3">
            <a:alphaModFix/>
          </a:blip>
          <a:stretch>
            <a:fillRect/>
          </a:stretch>
        </p:blipFill>
        <p:spPr>
          <a:xfrm>
            <a:off x="2893825" y="2020500"/>
            <a:ext cx="3256975" cy="2676426"/>
          </a:xfrm>
          <a:prstGeom prst="rect">
            <a:avLst/>
          </a:prstGeom>
          <a:noFill/>
          <a:ln>
            <a:noFill/>
          </a:ln>
        </p:spPr>
      </p:pic>
      <p:pic>
        <p:nvPicPr>
          <p:cNvPr id="75" name="Google Shape;75;p13"/>
          <p:cNvPicPr preferRelativeResize="0"/>
          <p:nvPr/>
        </p:nvPicPr>
        <p:blipFill>
          <a:blip r:embed="rId4">
            <a:alphaModFix/>
          </a:blip>
          <a:stretch>
            <a:fillRect/>
          </a:stretch>
        </p:blipFill>
        <p:spPr>
          <a:xfrm>
            <a:off x="365450" y="2145300"/>
            <a:ext cx="2250826" cy="2250826"/>
          </a:xfrm>
          <a:prstGeom prst="rect">
            <a:avLst/>
          </a:prstGeom>
          <a:noFill/>
          <a:ln>
            <a:noFill/>
          </a:ln>
        </p:spPr>
      </p:pic>
      <p:pic>
        <p:nvPicPr>
          <p:cNvPr id="76" name="Google Shape;76;p13"/>
          <p:cNvPicPr preferRelativeResize="0"/>
          <p:nvPr/>
        </p:nvPicPr>
        <p:blipFill>
          <a:blip r:embed="rId5">
            <a:alphaModFix/>
          </a:blip>
          <a:stretch>
            <a:fillRect/>
          </a:stretch>
        </p:blipFill>
        <p:spPr>
          <a:xfrm>
            <a:off x="6066176" y="2374138"/>
            <a:ext cx="2688399" cy="1793141"/>
          </a:xfrm>
          <a:prstGeom prst="rect">
            <a:avLst/>
          </a:prstGeom>
          <a:noFill/>
          <a:ln>
            <a:noFill/>
          </a:ln>
        </p:spPr>
      </p:pic>
      <p:sp>
        <p:nvSpPr>
          <p:cNvPr id="77" name="Google Shape;77;p13"/>
          <p:cNvSpPr txBox="1">
            <a:spLocks noGrp="1"/>
          </p:cNvSpPr>
          <p:nvPr>
            <p:ph type="body" idx="1"/>
          </p:nvPr>
        </p:nvSpPr>
        <p:spPr>
          <a:xfrm>
            <a:off x="1261225" y="4455000"/>
            <a:ext cx="6510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Pitch</a:t>
            </a:r>
            <a:endParaRPr b="1"/>
          </a:p>
        </p:txBody>
      </p:sp>
      <p:sp>
        <p:nvSpPr>
          <p:cNvPr id="78" name="Google Shape;78;p13"/>
          <p:cNvSpPr txBox="1">
            <a:spLocks noGrp="1"/>
          </p:cNvSpPr>
          <p:nvPr>
            <p:ph type="body" idx="1"/>
          </p:nvPr>
        </p:nvSpPr>
        <p:spPr>
          <a:xfrm>
            <a:off x="4196813" y="4455000"/>
            <a:ext cx="6510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Roll</a:t>
            </a:r>
            <a:endParaRPr b="1"/>
          </a:p>
        </p:txBody>
      </p:sp>
      <p:sp>
        <p:nvSpPr>
          <p:cNvPr id="79" name="Google Shape;79;p13"/>
          <p:cNvSpPr txBox="1">
            <a:spLocks noGrp="1"/>
          </p:cNvSpPr>
          <p:nvPr>
            <p:ph type="body" idx="1"/>
          </p:nvPr>
        </p:nvSpPr>
        <p:spPr>
          <a:xfrm>
            <a:off x="7318563" y="4455000"/>
            <a:ext cx="651000" cy="41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b="1"/>
              <a:t>Yaw</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p:nvPr/>
        </p:nvSpPr>
        <p:spPr>
          <a:xfrm>
            <a:off x="7060750" y="1865700"/>
            <a:ext cx="756000" cy="756000"/>
          </a:xfrm>
          <a:prstGeom prst="ellipse">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txBox="1">
            <a:spLocks noGrp="1"/>
          </p:cNvSpPr>
          <p:nvPr>
            <p:ph type="title"/>
          </p:nvPr>
        </p:nvSpPr>
        <p:spPr>
          <a:xfrm>
            <a:off x="1110450" y="1013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Begreper: Innflyging</a:t>
            </a:r>
            <a:endParaRPr/>
          </a:p>
        </p:txBody>
      </p:sp>
      <p:sp>
        <p:nvSpPr>
          <p:cNvPr id="86" name="Google Shape;86;p14"/>
          <p:cNvSpPr/>
          <p:nvPr/>
        </p:nvSpPr>
        <p:spPr>
          <a:xfrm>
            <a:off x="1728850" y="1740300"/>
            <a:ext cx="2605500" cy="1048800"/>
          </a:xfrm>
          <a:prstGeom prst="roundRect">
            <a:avLst>
              <a:gd name="adj" fmla="val 7936"/>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114700" y="3457675"/>
            <a:ext cx="2884200" cy="1532100"/>
          </a:xfrm>
          <a:prstGeom prst="roundRect">
            <a:avLst>
              <a:gd name="adj" fmla="val 7936"/>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Venteområde / </a:t>
            </a:r>
            <a:endParaRPr/>
          </a:p>
          <a:p>
            <a:pPr marL="0" lvl="0" indent="0" algn="ctr" rtl="0">
              <a:spcBef>
                <a:spcPts val="0"/>
              </a:spcBef>
              <a:spcAft>
                <a:spcPts val="0"/>
              </a:spcAft>
              <a:buNone/>
            </a:pPr>
            <a:r>
              <a:rPr lang="en"/>
              <a:t>Holdingområde</a:t>
            </a:r>
            <a:endParaRPr/>
          </a:p>
        </p:txBody>
      </p:sp>
      <p:sp>
        <p:nvSpPr>
          <p:cNvPr id="88" name="Google Shape;88;p14"/>
          <p:cNvSpPr/>
          <p:nvPr/>
        </p:nvSpPr>
        <p:spPr>
          <a:xfrm>
            <a:off x="3236450" y="2068050"/>
            <a:ext cx="376800" cy="351300"/>
          </a:xfrm>
          <a:prstGeom prst="flowChartAlternateProcess">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3613250" y="4117650"/>
            <a:ext cx="3138000" cy="5352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Downwind</a:t>
            </a:r>
            <a:endParaRPr b="1">
              <a:solidFill>
                <a:srgbClr val="50C2CC"/>
              </a:solidFill>
            </a:endParaRPr>
          </a:p>
        </p:txBody>
      </p:sp>
      <p:sp>
        <p:nvSpPr>
          <p:cNvPr id="90" name="Google Shape;90;p14"/>
          <p:cNvSpPr/>
          <p:nvPr/>
        </p:nvSpPr>
        <p:spPr>
          <a:xfrm flipH="1">
            <a:off x="4629350" y="1976100"/>
            <a:ext cx="2438400" cy="5352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Finale</a:t>
            </a:r>
            <a:endParaRPr b="1">
              <a:solidFill>
                <a:srgbClr val="50C2CC"/>
              </a:solidFill>
            </a:endParaRPr>
          </a:p>
        </p:txBody>
      </p:sp>
      <p:sp>
        <p:nvSpPr>
          <p:cNvPr id="91" name="Google Shape;91;p14"/>
          <p:cNvSpPr/>
          <p:nvPr/>
        </p:nvSpPr>
        <p:spPr>
          <a:xfrm rot="5400000" flipH="1">
            <a:off x="6618250" y="3061050"/>
            <a:ext cx="1641000" cy="510000"/>
          </a:xfrm>
          <a:prstGeom prst="rightArrow">
            <a:avLst>
              <a:gd name="adj1" fmla="val 50000"/>
              <a:gd name="adj2" fmla="val 50000"/>
            </a:avLst>
          </a:prstGeom>
          <a:solidFill>
            <a:srgbClr val="0831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50C2CC"/>
                </a:solidFill>
              </a:rPr>
              <a:t>Base leg</a:t>
            </a:r>
            <a:endParaRPr b="1">
              <a:solidFill>
                <a:srgbClr val="50C2CC"/>
              </a:solidFill>
            </a:endParaRPr>
          </a:p>
        </p:txBody>
      </p:sp>
      <p:sp>
        <p:nvSpPr>
          <p:cNvPr id="92" name="Google Shape;92;p14"/>
          <p:cNvSpPr txBox="1">
            <a:spLocks noGrp="1"/>
          </p:cNvSpPr>
          <p:nvPr>
            <p:ph type="body" idx="1"/>
          </p:nvPr>
        </p:nvSpPr>
        <p:spPr>
          <a:xfrm>
            <a:off x="7382375" y="1062875"/>
            <a:ext cx="1704300" cy="62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Oppstillingspunkt / Setup</a:t>
            </a:r>
            <a:endParaRPr/>
          </a:p>
        </p:txBody>
      </p:sp>
      <p:cxnSp>
        <p:nvCxnSpPr>
          <p:cNvPr id="93" name="Google Shape;93;p14"/>
          <p:cNvCxnSpPr/>
          <p:nvPr/>
        </p:nvCxnSpPr>
        <p:spPr>
          <a:xfrm flipH="1">
            <a:off x="7526000" y="1687775"/>
            <a:ext cx="409800" cy="459000"/>
          </a:xfrm>
          <a:prstGeom prst="straightConnector1">
            <a:avLst/>
          </a:prstGeom>
          <a:noFill/>
          <a:ln w="9525" cap="flat" cmpd="sng">
            <a:solidFill>
              <a:schemeClr val="dk2"/>
            </a:solidFill>
            <a:prstDash val="solid"/>
            <a:round/>
            <a:headEnd type="none" w="med" len="med"/>
            <a:tailEnd type="triangle" w="med" len="med"/>
          </a:ln>
        </p:spPr>
      </p:cxnSp>
      <p:sp>
        <p:nvSpPr>
          <p:cNvPr id="94" name="Google Shape;94;p14"/>
          <p:cNvSpPr txBox="1">
            <a:spLocks noGrp="1"/>
          </p:cNvSpPr>
          <p:nvPr>
            <p:ph type="body" idx="1"/>
          </p:nvPr>
        </p:nvSpPr>
        <p:spPr>
          <a:xfrm>
            <a:off x="114700" y="1644475"/>
            <a:ext cx="1560600" cy="62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Landingspunkt</a:t>
            </a:r>
            <a:endParaRPr/>
          </a:p>
        </p:txBody>
      </p:sp>
      <p:cxnSp>
        <p:nvCxnSpPr>
          <p:cNvPr id="95" name="Google Shape;95;p14"/>
          <p:cNvCxnSpPr/>
          <p:nvPr/>
        </p:nvCxnSpPr>
        <p:spPr>
          <a:xfrm>
            <a:off x="1327350" y="1991025"/>
            <a:ext cx="2033700" cy="2481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body" idx="1"/>
          </p:nvPr>
        </p:nvSpPr>
        <p:spPr>
          <a:xfrm>
            <a:off x="1110450" y="2359750"/>
            <a:ext cx="7688700" cy="19803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b="1"/>
              <a:t>Stopp vertikal hastighet</a:t>
            </a:r>
            <a:endParaRPr sz="1600" b="1"/>
          </a:p>
          <a:p>
            <a:pPr marL="914400" lvl="0" indent="0" algn="l" rtl="0">
              <a:spcBef>
                <a:spcPts val="1600"/>
              </a:spcBef>
              <a:spcAft>
                <a:spcPts val="0"/>
              </a:spcAft>
              <a:buNone/>
            </a:pPr>
            <a:endParaRPr sz="1600" b="1"/>
          </a:p>
          <a:p>
            <a:pPr marL="457200" lvl="0" indent="-330200" algn="l" rtl="0">
              <a:spcBef>
                <a:spcPts val="1600"/>
              </a:spcBef>
              <a:spcAft>
                <a:spcPts val="0"/>
              </a:spcAft>
              <a:buSzPts val="1600"/>
              <a:buAutoNum type="arabicPeriod"/>
            </a:pPr>
            <a:r>
              <a:rPr lang="en" sz="1600" b="1"/>
              <a:t>Fri landingsbane</a:t>
            </a:r>
            <a:endParaRPr sz="1600" b="1"/>
          </a:p>
          <a:p>
            <a:pPr marL="457200" lvl="0" indent="0" algn="l" rtl="0">
              <a:spcBef>
                <a:spcPts val="1600"/>
              </a:spcBef>
              <a:spcAft>
                <a:spcPts val="1600"/>
              </a:spcAft>
              <a:buNone/>
            </a:pPr>
            <a:endParaRPr/>
          </a:p>
        </p:txBody>
      </p:sp>
      <p:sp>
        <p:nvSpPr>
          <p:cNvPr id="101" name="Google Shape;101;p15"/>
          <p:cNvSpPr txBox="1">
            <a:spLocks noGrp="1"/>
          </p:cNvSpPr>
          <p:nvPr>
            <p:ph type="title"/>
          </p:nvPr>
        </p:nvSpPr>
        <p:spPr>
          <a:xfrm>
            <a:off x="1110450" y="10900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Landingsprioriteringer</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8DF775FAC631648A235775D7DF9BA4D" ma:contentTypeVersion="19" ma:contentTypeDescription="Opprett et nytt dokument." ma:contentTypeScope="" ma:versionID="e444d28e51f5f7da153174889f2ab81a">
  <xsd:schema xmlns:xsd="http://www.w3.org/2001/XMLSchema" xmlns:xs="http://www.w3.org/2001/XMLSchema" xmlns:p="http://schemas.microsoft.com/office/2006/metadata/properties" xmlns:ns2="9444c4b6-4643-4b24-88a8-be2098ad7c3d" xmlns:ns3="c080cb85-45e2-403d-9bf7-7f8b6823ac84" xmlns:ns4="9e538389-cabc-4d4e-918a-8beb7ac0ecaa" targetNamespace="http://schemas.microsoft.com/office/2006/metadata/properties" ma:root="true" ma:fieldsID="4fdcb9ca8aaa1d8131f76a4d775eb34c" ns2:_="" ns3:_="" ns4:_="">
    <xsd:import namespace="9444c4b6-4643-4b24-88a8-be2098ad7c3d"/>
    <xsd:import namespace="c080cb85-45e2-403d-9bf7-7f8b6823ac84"/>
    <xsd:import namespace="9e538389-cabc-4d4e-918a-8beb7ac0ec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_dlc_DocId" minOccurs="0"/>
                <xsd:element ref="ns3:_dlc_DocIdUrl" minOccurs="0"/>
                <xsd:element ref="ns3:_dlc_DocIdPersistId" minOccurs="0"/>
                <xsd:element ref="ns2:MediaServiceAutoKeyPoints" minOccurs="0"/>
                <xsd:element ref="ns2:MediaServiceKeyPoints" minOccurs="0"/>
                <xsd:element ref="ns3:SharedWithUsers" minOccurs="0"/>
                <xsd:element ref="ns3:SharedWithDetails" minOccurs="0"/>
                <xsd:element ref="ns2:MediaLengthInSeconds" minOccurs="0"/>
                <xsd:element ref="ns2:Publiseringsstatus" minOccurs="0"/>
                <xsd:element ref="ns2:Webversjon" minOccurs="0"/>
                <xsd:element ref="ns2:ReadinDocId"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4c4b6-4643-4b24-88a8-be2098ad7c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Publiseringsstatus" ma:index="24" nillable="true" ma:displayName="Publiseringsstatus" ma:internalName="Publiseringsstatus">
      <xsd:simpleType>
        <xsd:restriction base="dms:Text">
          <xsd:maxLength value="255"/>
        </xsd:restriction>
      </xsd:simpleType>
    </xsd:element>
    <xsd:element name="Webversjon" ma:index="25" nillable="true" ma:displayName="Webversjon" ma:format="Hyperlink" ma:internalName="Webversjon">
      <xsd:complexType>
        <xsd:complexContent>
          <xsd:extension base="dms:URL">
            <xsd:sequence>
              <xsd:element name="Url" type="dms:ValidUrl" minOccurs="0" nillable="true"/>
              <xsd:element name="Description" type="xsd:string" nillable="true"/>
            </xsd:sequence>
          </xsd:extension>
        </xsd:complexContent>
      </xsd:complexType>
    </xsd:element>
    <xsd:element name="ReadinDocId" ma:index="26" nillable="true" ma:displayName="ReadinDocId" ma:internalName="ReadinDocId">
      <xsd:simpleType>
        <xsd:restriction base="dms:Text">
          <xsd:maxLength value="255"/>
        </xsd:restriction>
      </xsd:simpleType>
    </xsd:element>
    <xsd:element name="lcf76f155ced4ddcb4097134ff3c332f" ma:index="28" nillable="true" ma:taxonomy="true" ma:internalName="lcf76f155ced4ddcb4097134ff3c332f" ma:taxonomyFieldName="MediaServiceImageTags" ma:displayName="Bildemerkelapper" ma:readOnly="false" ma:fieldId="{5cf76f15-5ced-4ddc-b409-7134ff3c332f}" ma:taxonomyMulti="true" ma:sspId="7c35df68-1123-4a3a-b80a-3e4e7d44f2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80cb85-45e2-403d-9bf7-7f8b6823ac84" elementFormDefault="qualified">
    <xsd:import namespace="http://schemas.microsoft.com/office/2006/documentManagement/types"/>
    <xsd:import namespace="http://schemas.microsoft.com/office/infopath/2007/PartnerControls"/>
    <xsd:element name="_dlc_DocId" ma:index="16" nillable="true" ma:displayName="Dokument-ID-verdi" ma:description="Verdien for dokument-IDen som er tilordnet elementet." ma:internalName="_dlc_DocId" ma:readOnly="true">
      <xsd:simpleType>
        <xsd:restriction base="dms:Text"/>
      </xsd:simpleType>
    </xsd:element>
    <xsd:element name="_dlc_DocIdUrl" ma:index="17"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Fast ID" ma:description="Behold IDen ved tillegging." ma:hidden="true" ma:internalName="_dlc_DocIdPersistId" ma:readOnly="true">
      <xsd:simpleType>
        <xsd:restriction base="dms:Boolean"/>
      </xsd:simple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538389-cabc-4d4e-918a-8beb7ac0ecaa"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a7b78049-bb50-4ea0-a271-438694c4fd4a}" ma:internalName="TaxCatchAll" ma:showField="CatchAllData" ma:web="c080cb85-45e2-403d-9bf7-7f8b6823ac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080cb85-45e2-403d-9bf7-7f8b6823ac84">SF37FALL-1485032642-159207</_dlc_DocId>
    <_dlc_DocIdUrl xmlns="c080cb85-45e2-403d-9bf7-7f8b6823ac84">
      <Url>https://idrettsforbundet.sharepoint.com/sites/SF37Aktivitet-Fallskjerm/_layouts/15/DocIdRedir.aspx?ID=SF37FALL-1485032642-159207</Url>
      <Description>SF37FALL-1485032642-159207</Description>
    </_dlc_DocIdUrl>
    <lcf76f155ced4ddcb4097134ff3c332f xmlns="9444c4b6-4643-4b24-88a8-be2098ad7c3d">
      <Terms xmlns="http://schemas.microsoft.com/office/infopath/2007/PartnerControls"/>
    </lcf76f155ced4ddcb4097134ff3c332f>
    <Publiseringsstatus xmlns="9444c4b6-4643-4b24-88a8-be2098ad7c3d" xsi:nil="true"/>
    <Webversjon xmlns="9444c4b6-4643-4b24-88a8-be2098ad7c3d">
      <Url xsi:nil="true"/>
      <Description xsi:nil="true"/>
    </Webversjon>
    <TaxCatchAll xmlns="9e538389-cabc-4d4e-918a-8beb7ac0ecaa" xsi:nil="true"/>
    <ReadinDocId xmlns="9444c4b6-4643-4b24-88a8-be2098ad7c3d" xsi:nil="true"/>
  </documentManagement>
</p:properties>
</file>

<file path=customXml/itemProps1.xml><?xml version="1.0" encoding="utf-8"?>
<ds:datastoreItem xmlns:ds="http://schemas.openxmlformats.org/officeDocument/2006/customXml" ds:itemID="{ED544D52-9EEB-42E5-AB52-59B253AA242F}"/>
</file>

<file path=customXml/itemProps2.xml><?xml version="1.0" encoding="utf-8"?>
<ds:datastoreItem xmlns:ds="http://schemas.openxmlformats.org/officeDocument/2006/customXml" ds:itemID="{5B966591-5B75-44E4-9F74-49A293A83B78}"/>
</file>

<file path=customXml/itemProps3.xml><?xml version="1.0" encoding="utf-8"?>
<ds:datastoreItem xmlns:ds="http://schemas.openxmlformats.org/officeDocument/2006/customXml" ds:itemID="{27DA8552-D259-41B8-922E-2A9E3D7168EA}"/>
</file>

<file path=customXml/itemProps4.xml><?xml version="1.0" encoding="utf-8"?>
<ds:datastoreItem xmlns:ds="http://schemas.openxmlformats.org/officeDocument/2006/customXml" ds:itemID="{965F03A8-274E-414D-AF22-DBC604A34C9F}"/>
</file>

<file path=docProps/app.xml><?xml version="1.0" encoding="utf-8"?>
<Properties xmlns="http://schemas.openxmlformats.org/officeDocument/2006/extended-properties" xmlns:vt="http://schemas.openxmlformats.org/officeDocument/2006/docPropsVTypes">
  <TotalTime>0</TotalTime>
  <Words>4216</Words>
  <Application>Microsoft Office PowerPoint</Application>
  <PresentationFormat>Skjermfremvisning (16:9)</PresentationFormat>
  <Paragraphs>587</Paragraphs>
  <Slides>54</Slides>
  <Notes>54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54</vt:i4>
      </vt:variant>
    </vt:vector>
  </HeadingPairs>
  <TitlesOfParts>
    <vt:vector size="60" baseType="lpstr">
      <vt:lpstr>Arial</vt:lpstr>
      <vt:lpstr>Lato</vt:lpstr>
      <vt:lpstr>Raleway</vt:lpstr>
      <vt:lpstr>Times New Roman</vt:lpstr>
      <vt:lpstr>Calibri</vt:lpstr>
      <vt:lpstr>Streamline</vt:lpstr>
      <vt:lpstr>Grunnleggende skjermflygingskurs</vt:lpstr>
      <vt:lpstr>Agenda</vt:lpstr>
      <vt:lpstr>Introduksjon</vt:lpstr>
      <vt:lpstr>Mål</vt:lpstr>
      <vt:lpstr>Spesifikke mål</vt:lpstr>
      <vt:lpstr>Presentasjon</vt:lpstr>
      <vt:lpstr>Begreper: Akser</vt:lpstr>
      <vt:lpstr>Begreper: Innflyging</vt:lpstr>
      <vt:lpstr>Landingsprioriteringer</vt:lpstr>
      <vt:lpstr>Landingsfaser</vt:lpstr>
      <vt:lpstr>Systemhøyde</vt:lpstr>
      <vt:lpstr>Piloten - leksjon 1</vt:lpstr>
      <vt:lpstr>Skjermstørrelse</vt:lpstr>
      <vt:lpstr>Skjermteori</vt:lpstr>
      <vt:lpstr>Skjermteori</vt:lpstr>
      <vt:lpstr>Normal “full-” flight</vt:lpstr>
      <vt:lpstr>Flight cycle</vt:lpstr>
      <vt:lpstr>Flight cycle</vt:lpstr>
      <vt:lpstr>Flight cycle - faser</vt:lpstr>
      <vt:lpstr>Mekanisk turbulens</vt:lpstr>
      <vt:lpstr>Mekanisk turbulens</vt:lpstr>
      <vt:lpstr>Stall</vt:lpstr>
      <vt:lpstr>Pilotens styremuligheter</vt:lpstr>
      <vt:lpstr>Styring - aktiv flyging</vt:lpstr>
      <vt:lpstr>Kroppsposisjon</vt:lpstr>
      <vt:lpstr>Flaremekanikk</vt:lpstr>
      <vt:lpstr>Landingsprioriteringer</vt:lpstr>
      <vt:lpstr>Landingsfaser</vt:lpstr>
      <vt:lpstr>Dropprefleks</vt:lpstr>
      <vt:lpstr>Plan og innflyging - leksjon 2</vt:lpstr>
      <vt:lpstr>Leksjonens mål</vt:lpstr>
      <vt:lpstr>Ett hopp fra start til slutt</vt:lpstr>
      <vt:lpstr>1: Forbredelser</vt:lpstr>
      <vt:lpstr>2: I flyet</vt:lpstr>
      <vt:lpstr>3: Rett etter skjermåpning</vt:lpstr>
      <vt:lpstr>4: I skjerm over 2000 fot</vt:lpstr>
      <vt:lpstr>5: I skjerm under 2000 fot</vt:lpstr>
      <vt:lpstr>Glidevinkel</vt:lpstr>
      <vt:lpstr>Hoppgjennomføring</vt:lpstr>
      <vt:lpstr>Hoppgjennomføring</vt:lpstr>
      <vt:lpstr>6: Flyging av mønster</vt:lpstr>
      <vt:lpstr>Vurdering av hoppfelt</vt:lpstr>
      <vt:lpstr>For lav i mønster</vt:lpstr>
      <vt:lpstr>For høy i mønster</vt:lpstr>
      <vt:lpstr>Innflygingsmønster</vt:lpstr>
      <vt:lpstr>7: Landing</vt:lpstr>
      <vt:lpstr>Øvelser</vt:lpstr>
      <vt:lpstr>Øvelser</vt:lpstr>
      <vt:lpstr>Øvelser</vt:lpstr>
      <vt:lpstr>Øvelse 1: Landing og flare </vt:lpstr>
      <vt:lpstr>Øvelse 2: Flyging på brems og box-øvelse</vt:lpstr>
      <vt:lpstr>Øvelse 3: Svingstopp og unnamanøver</vt:lpstr>
      <vt:lpstr>Øvelse 4: Stall</vt:lpstr>
      <vt:lpstr>Øvelse 5: Valgfri øvelse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Grunnleggende skjermflygingskurs</dc:title>
  <dc:creator>Knut</dc:creator>
  <cp:lastModifiedBy>Lien, Knut</cp:lastModifiedBy>
  <cp:revision>1</cp:revision>
  <dcterms:modified xsi:type="dcterms:W3CDTF">2022-07-21T11:22:02Z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0x010100F8DF775FAC631648A235775D7DF9BA4D</vt:lpwstr>
  </property>
  <property fmtid="{D5CDD505-2E9C-101B-9397-08002B2CF9AE}" pid="3" name="_dlc_DocIdItemGuid">
    <vt:lpwstr>5c3e9efc-5d06-4f99-84e0-e72f4e0e7040</vt:lpwstr>
  </property>
</Properties>
</file>