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49.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48.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47.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7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Lst>
  <p:sldSz cx="9144000" cy="5143500" type="screen16x9"/>
  <p:notesSz cx="6858000" cy="9144000"/>
  <p:embeddedFontLst>
    <p:embeddedFont>
      <p:font typeface="Calibri" panose="020F0502020204030204" pitchFamily="34" charset="0"/>
      <p:regular r:id="rId75"/>
      <p:bold r:id="rId76"/>
      <p:italic r:id="rId77"/>
      <p:boldItalic r:id="rId78"/>
    </p:embeddedFont>
    <p:embeddedFont>
      <p:font typeface="Lato" panose="020F0502020204030203" pitchFamily="34" charset="0"/>
      <p:regular r:id="rId79"/>
      <p:bold r:id="rId80"/>
      <p:italic r:id="rId81"/>
      <p:boldItalic r:id="rId82"/>
    </p:embeddedFont>
    <p:embeddedFont>
      <p:font typeface="Raleway"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53C8D0-84C4-45C5-8730-093B6A7B8316}">
  <a:tblStyle styleId="{8B53C8D0-84C4-45C5-8730-093B6A7B831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14" y="3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viewProps" Target="viewProps.xml"/><Relationship Id="rId9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 name="Google Shape;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2dde5a0e40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2dde5a0e40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2e5117184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2e5117184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 Forsøk sammen med eleven, å plassere de der han eller hun hører hjemme. Og om vedkommende har innsikt om de selv sliter med samme momenter.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 Undersøk om noen av elevene har hatt skader som følge av skjermflyging.</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Selve skadestatistikken skal oppdateres til neste utgave.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a:t>Dunning kruger effect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cf04afaf8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8cf04afaf8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71500" lvl="0" indent="-5715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To personer med samme WL men forskjellig skjermstørrelse vil oppleve svært forskjellige egenskaper.</a:t>
            </a:r>
            <a:endParaRPr sz="1200">
              <a:solidFill>
                <a:schemeClr val="dk1"/>
              </a:solidFill>
              <a:latin typeface="Calibri"/>
              <a:ea typeface="Calibri"/>
              <a:cs typeface="Calibri"/>
              <a:sym typeface="Calibri"/>
            </a:endParaRPr>
          </a:p>
          <a:p>
            <a:pPr marL="571500" lvl="0" indent="-5715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En mindre skjerm vil svinge raskere. En stor årsak til dette er kortere linelengde, og at massen (hopperen) bruker kortere tid på å flytte seg under vingen. Samt at forholdet mellom vingens drag og hopperens masse/drag ikke er proporsjonalt. </a:t>
            </a:r>
            <a:endParaRPr sz="1200">
              <a:solidFill>
                <a:schemeClr val="dk1"/>
              </a:solidFill>
              <a:latin typeface="Calibri"/>
              <a:ea typeface="Calibri"/>
              <a:cs typeface="Calibri"/>
              <a:sym typeface="Calibri"/>
            </a:endParaRPr>
          </a:p>
          <a:p>
            <a:pPr marL="571500" lvl="0" indent="-5715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En mindre skjerm vil stupe mer</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Tabellen baserer seg på maksimal exitvekt (hopper inkludert alt utstyr) oppgitt i kg, og antall hopp. Hver kolonne gjelder for exitvekt lavere enn vekten som står angitt. Skjermstørrelse i uthevet skrift angir ”Anbefalt minste skjermstørrelse”. Det kan for mange med fordel benyttes en større skjerm. Det må tas høyde for faktorer som skjermdesign, hopperens ferdigheter, lufttetthet (landingsområdets høyde over havet) og vedlikehold/antall hopp siste år. Skjermstørrelse i parentes angir ”Minste tillatte størrelse”. Hoppere som skal hoppe en mindre hovedskjerm enn ”Anbefalt minste skjermstørrelse” skal gjennomføre en sikkerhetsprat og vurderes av Hovedinstruktør, eller den som HI bemyndiger. Godkjenning skal signeres i loggbok.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2e51171841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2e51171841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Dette er bare et forslag til instruktøren. Forsøk å forklare mest rundt den kategorien eleven flyr.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Presiser at wingload avhenger av skjermtypen vi snakker om. (Eks: 2.0 på en sabre 2/Safire/ er relativt høyt. Mens på en Valkyrie/Leia er det mer normalt). Vær forsiktig med å skape en forventning om at en må laste skjermen på et gitt minimum.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Elevskjermer: Stor skjerm lastet lett. Rolig og tilgivende. Stabile og fly.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Sportsskjermer (Lav wingload): Fortsatt tilgivende. Svinger raskere og bruker mer høyde etter en sving.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Sportsskjermer (Høy wingload): Samme som over. Men effektene forsterkes ettersom vingebelastning går opp og størrelse går ned.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”Full-elliptiske”: Greit å nevne siden tabellen skiller her. (+400)</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Crossbraced : Samme her. (+1000).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2e5117184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2e5117184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2e5117184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2e5117184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2e51171841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2e51171841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e5117184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e5117184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2e5117184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2e5117184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2e5117184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2e5117184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880388e93b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880388e93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2e5117184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2e51171841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2e51171841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2e51171841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2dde5a0e40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2dde5a0e40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i="1">
                <a:solidFill>
                  <a:schemeClr val="dk1"/>
                </a:solidFill>
                <a:latin typeface="Calibri"/>
                <a:ea typeface="Calibri"/>
                <a:cs typeface="Calibri"/>
                <a:sym typeface="Calibri"/>
              </a:rPr>
              <a:t>Hvorfor flyr skjermen? Keep it simple</a:t>
            </a: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Fremoverfarten gir undertrykk ovenpå skjermen og suger den opp.</a:t>
            </a: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Fremoverfarten gir overtrykk under skjermen og presser den opp.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2dde5a0e40_0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2dde5a0e40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Keep it simple.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Forklar enkelt at begrepet Drag brukes om luftmotstand. La helst være å gå i dybden på alle forskjellige typer motstand som påvirker skjermen (parasitic, indusert osv..), men snakk generelt om den samlede motstanden.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Legg vekt på hvordan systemet beveger seg i ”pitch” aksen avhengig av hvordan vi endrer ”Drag ( Ved å dra ned bremsen)” på skjermen.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Hvorfor bremser skjermen opp mens kroppen fortsetter?</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Når Drag på skjermen øker, bremser denne opp mens kroppen fortsetter. Mekanisk bevegelse.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Understrek at det er dette vi gjør når vi flarer for landing.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Følg denne inn i neste slide som omhandler flight cycle.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92e7258496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92e725849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En fallskjerm har en fastsatt trim (ønsket AOA, uten inputs), og vil derfor forsøke å opprettholde sin faste ”fullflight” airspeed (hastighet gjennon luften, avhengig av primærfaktorene nevnt på forrige slide.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Dette gjør skjermen ved å selv regulere pitchvinkel.</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Eksempel: </a:t>
            </a:r>
            <a:endParaRPr sz="1200">
              <a:solidFill>
                <a:schemeClr val="dk1"/>
              </a:solidFill>
              <a:latin typeface="Calibri"/>
              <a:ea typeface="Calibri"/>
              <a:cs typeface="Calibri"/>
              <a:sym typeface="Calibri"/>
            </a:endParaRPr>
          </a:p>
          <a:p>
            <a:pPr marL="457200" lvl="1"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Dersom vi bruker brems, reduserer vi airspeed og skjermen ”pitcher opp”  Når vi da slipper helt opp, vil skjermen gå brattere enn fullflight vinkel for å øke airspeed igjen. </a:t>
            </a:r>
            <a:endParaRPr sz="1200">
              <a:solidFill>
                <a:schemeClr val="dk1"/>
              </a:solidFill>
              <a:latin typeface="Calibri"/>
              <a:ea typeface="Calibri"/>
              <a:cs typeface="Calibri"/>
              <a:sym typeface="Calibri"/>
            </a:endParaRPr>
          </a:p>
          <a:p>
            <a:pPr marL="457200" lvl="1"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På grunn av en viss treghet i hele systemet (bevegelsesenergien) oppnår vi etterhvert en airspeed som er høyere enn ”fullflight”. Da vil skjermen på motsatt vis flate ut for å redusere airspeed ned igjen til ”fullflight”. </a:t>
            </a:r>
            <a:endParaRPr sz="1200">
              <a:solidFill>
                <a:schemeClr val="dk1"/>
              </a:solidFill>
              <a:latin typeface="Calibri"/>
              <a:ea typeface="Calibri"/>
              <a:cs typeface="Calibri"/>
              <a:sym typeface="Calibri"/>
            </a:endParaRPr>
          </a:p>
          <a:p>
            <a:pPr marL="457200" lvl="1"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Dersom vi ikke gjør noen tiltak etter å ha sluppet opp, vil vi få en bølgelignende bane ned mot bakken. Dette kalles for flight cycle. Se neste slide.</a:t>
            </a:r>
            <a:endParaRPr sz="1200">
              <a:solidFill>
                <a:schemeClr val="dk1"/>
              </a:solidFill>
              <a:latin typeface="Calibri"/>
              <a:ea typeface="Calibri"/>
              <a:cs typeface="Calibri"/>
              <a:sym typeface="Calibri"/>
            </a:endParaRPr>
          </a:p>
          <a:p>
            <a:pPr marL="457200" lvl="1"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92e7258496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92e725849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Eksempel: </a:t>
            </a:r>
            <a:endParaRPr sz="1200">
              <a:solidFill>
                <a:schemeClr val="dk1"/>
              </a:solidFill>
              <a:latin typeface="Calibri"/>
              <a:ea typeface="Calibri"/>
              <a:cs typeface="Calibri"/>
              <a:sym typeface="Calibri"/>
            </a:endParaRPr>
          </a:p>
          <a:p>
            <a:pPr marL="457200" lvl="1"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Dersom vi flyr i konstant motvind, og denne plutselig slipper opp, vil skjermen skli frem, raskere enn hopperen. Dette skyldes at hopperen har større masse og treghet. Resultatet er at hele systemet pitcher brattere, frem til skjermen har gjenvunnet sin normale airspeed. Her vil man også på grunn av forskjellig treghet oppleve at skjermen får høyere hastighet enn normal airspeed, og vil således flate ut noe for å redusere farten. Dette gir en bølgelignende kurve ned mot bakken, og kalles flight cycle. </a:t>
            </a:r>
            <a:endParaRPr sz="1200">
              <a:solidFill>
                <a:schemeClr val="dk1"/>
              </a:solidFill>
              <a:latin typeface="Calibri"/>
              <a:ea typeface="Calibri"/>
              <a:cs typeface="Calibri"/>
              <a:sym typeface="Calibri"/>
            </a:endParaRPr>
          </a:p>
          <a:p>
            <a:pPr marL="457200" lvl="1"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457200" lvl="1"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Her kan man vurdere å benytte et praktisk eksempel dersom man ser for seg at man i sterk vind står på bakken og lener seg mot vinden. Dersom denne vinden plutselig avtar, må man ta et støttesteg fremover for å ikke falle. Mekanikken er ikke helt lik, men prinsippet er det samme. Støttesteget representerer systemets behov for å gjenopprette farten.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92e7258496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92e7258496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2fe15eaea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2fe15eae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92e7258496_0_7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92e7258496_0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Turbulens i mikro perspektiv kan utarte seg på denne måten.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 bør alltid tilstrebe å unngå å lande i le-siden for objekter som kan skape mekanisk turbulens. I le siden er vindstyrken redusert og uryddig, over toppen kan vi oppleve Venturie effekten, der luften presses sammen og hastigheten øker.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En enkel huskeregel kan være å gange høyden på objektet, med m/s vindstyrke. Innenfor denne avstanden i le-siden finner vi nesten alltid turbulens.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Eks: 10m bygning x 7 m/s vindstyrke = 70 meters avstand.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Spør elevene hvordan landingsområdet ser ut der de hopper?</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Dersom vi må lande i turbulens, må vi opprettholde hastighet, samtidig som vi benytter aktiv flyging for raskt å kunne korrigere endringer i skjermens akser.</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92e7258496_0_1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92e7258496_0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Her vil aktiv flyging kunne hjelpe oss å identifisere dette, og korrigere med å legge på brems umiddelbart.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12dde5a0e40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12dde5a0e40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2e51171841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2e51171841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Vinden avtar nede ved bakken på grunn av luftens friksjon mot bakken.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Vinden vil alltid være svakere nede mot bakken på grunn av dette. Dette oppstår selv om bakken er helt flat, og uten hindringer.</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Kan være skarpe overganger, eller myke.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Vil alltid være der det er vind. 99% sikkert. Vi SKAL alltid anta at dette oppstår.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Ved skarpe overganger kan en flight cycle oppstå.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Kan forklare med eksempelet over.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For å unngå dette, eller for å forsøke å kontrollere det kan vi bruke styrehåndtakene og justere pitch vinkelen med disse, samtidig som vi prøver å opprettholde airspeed.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2e51171841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2e51171841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Vinden avtar nede ved bakken på grunn av luftens friksjon mot bakken. Kan være skarpe overganger, eller myke.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Vil alltid være der det er vind.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Ved skarpe overganger kan en flight cycle oppstå.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Kan forklarer med eksempelet over.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Samme vil gjelde med turbulens generelt.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For å unngå dette, eller for å forsøke å kontrollere det kan vi bruke styrehåndtakene og justere pitch vinkelen med disse, samtidig som vi prøver å opprettholde airspeed.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92e7258496_0_1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92e7258496_0_1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Keep it simple.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Hva tør vi å stalle?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Hva er en stall? Airspeed passerer aktuell stallspeed og skjermen slutter å fly.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Indikatorer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Følelse: </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Trykk avtar på styreinput.</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Skjermen slipper seg ned bak. </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Mindre opplevelse av airspeed. </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Full stall kan gi inntrykk av å falle bakover.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Visuelt</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Pilotskjerm flytter seg oppover. Henger ikke lenger bak. </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Togglestall: Skjermen bretter seg inn i midten bak. </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Bakriserstall: Skjermen komprimeres mellom B og D liner.</a:t>
            </a:r>
            <a:endParaRPr sz="1200">
              <a:solidFill>
                <a:schemeClr val="dk1"/>
              </a:solidFill>
              <a:latin typeface="Calibri"/>
              <a:ea typeface="Calibri"/>
              <a:cs typeface="Calibri"/>
              <a:sym typeface="Calibri"/>
            </a:endParaRPr>
          </a:p>
          <a:p>
            <a:pPr marL="628650" lvl="1"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 sz="1200">
                <a:solidFill>
                  <a:schemeClr val="dk1"/>
                </a:solidFill>
                <a:latin typeface="Calibri"/>
                <a:ea typeface="Calibri"/>
                <a:cs typeface="Calibri"/>
                <a:sym typeface="Calibri"/>
              </a:rPr>
              <a:t>Gjennopprettelse av kontroll:</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Togglestall:</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Slippe rolig og kontrollert opp. Symmetrisk trykksetting er ikke automatisk lik symmetrisk oppslipping. Hold kontroll på skjermens pitch ved hjelp av drag på skjermen i recoveryfasen. Checkpoint er litt over skuldre før full slipp.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Bakriserstall</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Jevnt oppslipp mens hopper kontrollerer retning på recovery. Ved kraftig oppslipp eller skjerm som brått pitcher ned(fremover) kan man gå over på toggles og kontrollere pitch.  </a:t>
            </a:r>
            <a:endParaRPr sz="120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Repeteres ved øvelsen</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2dde5a0e40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12dde5a0e40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Styrehåndtak -&gt; Gjennomfør en flare. (Korriger armer og bein)</a:t>
            </a:r>
            <a:endParaRPr sz="1200">
              <a:solidFill>
                <a:schemeClr val="dk1"/>
              </a:solidFill>
              <a:latin typeface="Calibri"/>
              <a:ea typeface="Calibri"/>
              <a:cs typeface="Calibri"/>
              <a:sym typeface="Calibri"/>
            </a:endParaRPr>
          </a:p>
          <a:p>
            <a:pPr marL="342900" lvl="0" indent="-266700" algn="l" rtl="0">
              <a:spcBef>
                <a:spcPts val="0"/>
              </a:spcBef>
              <a:spcAft>
                <a:spcPts val="0"/>
              </a:spcAft>
              <a:buClr>
                <a:schemeClr val="dk1"/>
              </a:buClr>
              <a:buSzPts val="1200"/>
              <a:buFont typeface="Times New Roman"/>
              <a:buNone/>
            </a:pPr>
            <a:endParaRPr sz="1200">
              <a:solidFill>
                <a:schemeClr val="dk1"/>
              </a:solidFill>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 La hopper sette seg komfortabelt i seletøy. (Unngå å gi inntrykk av at beinstropper skal trekkes helt frem til kneet. Dette er ubehagelig og kan være farlig. Husk at nødprosedyre starter med press først. </a:t>
            </a:r>
            <a:endParaRPr sz="1200">
              <a:solidFill>
                <a:schemeClr val="dk1"/>
              </a:solidFill>
              <a:latin typeface="Calibri"/>
              <a:ea typeface="Calibri"/>
              <a:cs typeface="Calibri"/>
              <a:sym typeface="Calibri"/>
            </a:endParaRPr>
          </a:p>
          <a:p>
            <a:pPr marL="342900" lvl="0" indent="-266700" algn="l" rtl="0">
              <a:spcBef>
                <a:spcPts val="0"/>
              </a:spcBef>
              <a:spcAft>
                <a:spcPts val="0"/>
              </a:spcAft>
              <a:buClr>
                <a:schemeClr val="dk1"/>
              </a:buClr>
              <a:buSzPts val="1200"/>
              <a:buFont typeface="Times New Roman"/>
              <a:buNone/>
            </a:pPr>
            <a:endParaRPr sz="1200">
              <a:solidFill>
                <a:schemeClr val="dk1"/>
              </a:solidFill>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Slakk opp bryststropp – (La eleven kjenne på samme flare og endring av kroppsstilling)</a:t>
            </a:r>
            <a:endParaRPr sz="1200">
              <a:solidFill>
                <a:schemeClr val="dk1"/>
              </a:solidFill>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Frontriser – (Forklar virkemåte)</a:t>
            </a:r>
            <a:endParaRPr sz="1200">
              <a:solidFill>
                <a:schemeClr val="dk1"/>
              </a:solidFill>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Bakrisere – (Forklar virkemåte) Understrek at man kan lande med de, men styrehåndtak er det mest effektive for en umiddelbar utflating. (ref tilbake til skisse med Drag)</a:t>
            </a:r>
            <a:endParaRPr sz="1200">
              <a:solidFill>
                <a:schemeClr val="dk1"/>
              </a:solidFill>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Seltøy – Forklar teknikk. Fokus på at vekten skal flyttes. Bruk teknikken som funker for elevens kropp. På store skjermer så er seletøy en supplement til andre styremetoder. </a:t>
            </a:r>
            <a:endParaRPr sz="1200">
              <a:solidFill>
                <a:schemeClr val="dk1"/>
              </a:solidFill>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Kroppsstilling. La eleven prøve en flare på nytt mens du gynger vedkommende frem og tilbake slik en flare bevegelse vil påvirke systemet.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200"/>
              <a:buFont typeface="Times New Roman"/>
              <a:buNone/>
            </a:pPr>
            <a:r>
              <a:rPr lang="en" sz="1200">
                <a:solidFill>
                  <a:schemeClr val="dk1"/>
                </a:solidFill>
                <a:latin typeface="Times New Roman"/>
                <a:ea typeface="Times New Roman"/>
                <a:cs typeface="Times New Roman"/>
                <a:sym typeface="Times New Roman"/>
              </a:rPr>
              <a:t>Snakk om slakking av bryststropp. (Gir bedre bevegelighet i systemet).</a:t>
            </a:r>
            <a:endParaRPr sz="1200">
              <a:solidFill>
                <a:schemeClr val="dk1"/>
              </a:solidFill>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Evt bruk tavle og tegn og forklar.</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2e7258496_0_1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92e7258496_0_1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Gi eksempel på sammensetting av forskjellige inputs.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Understrek at seletøy ikke løser alt.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Forklar koordinert sving. (Pilotskjerm henger rett bakover). Hensikten er å benytte denne for å unngå å komme ut med overhastighet( som kan føre til flightcycle)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Aktiv flyging. Ha kontakt med vingen. Ta inn slakk på styreliner. Dette gjør at man raskere kjenner endringer i hastighet og pitch vinkel. Kan agere raskt dersom man må gjøre korrigeringer.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2f298d317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2f298d31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d966c8f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3d966c8f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92fa9a0d95_0_3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92fa9a0d95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Demonstrer dette med armbevegelser.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En to trinns flare gjør at vi ber skjermen om å gjøre en stopp av gangen. Først vertikal fart, så horisontal.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Få elevene til å sette dette inn i eksempler.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Understrek for eleven når vi virkelig kan ha bruk for dette? (Lav, og må grave oss ut).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Flare nærme kroppen. Ofte vil erfarne piloter flare langt ute. Det vi vil unngå er at elever og uerfarne flarer som de marsjerer.</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Dersom noen av elevene opplever mye roll i landingsfasen, undersøk armstillingen deres. Ofte kan dette komme av at de har armene for langt ut i forhold til hvor god «finfølelsen» er.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12dde5a0e40_0_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12dde5a0e40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Diskuter at mange skader skyldes dårlig teknikk. Ofte skjer dette når hoppere må lande et ikke-planlagt sted der landingsbanen ikke er like godt beskaffet. Diskuter om noen av elevene har opplevd dette.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Understrek at å stoppe vertikal hastighet gjør det mulig å </a:t>
            </a:r>
            <a:r>
              <a:rPr lang="en" sz="1200" b="1">
                <a:solidFill>
                  <a:schemeClr val="dk1"/>
                </a:solidFill>
                <a:latin typeface="Calibri"/>
                <a:ea typeface="Calibri"/>
                <a:cs typeface="Calibri"/>
                <a:sym typeface="Calibri"/>
              </a:rPr>
              <a:t>overleve stor sett alle landinger</a:t>
            </a:r>
            <a:r>
              <a:rPr lang="en" sz="1200">
                <a:solidFill>
                  <a:schemeClr val="dk1"/>
                </a:solidFill>
                <a:latin typeface="Calibri"/>
                <a:ea typeface="Calibri"/>
                <a:cs typeface="Calibri"/>
                <a:sym typeface="Calibri"/>
              </a:rPr>
              <a:t>. (Hus, trær, bygninger, osv...)</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Neste moment er å ha wings level.</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2dde5a0e40_0_3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2dde5a0e40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Forklar effekten av ”droppet”.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Eleven slipper opp, eller bare slipper trykket av styreliner. Dette gjør at skjermen flytter seg forover og avlaster linene nok til at landingen blir unødvendig hard. Samtidig mister eleven verdifull brems horisontalt.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Gjennomfør øvelse. Stå på en høy stol eller gå i en trapp osv.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2e725849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2e725849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FF0000"/>
              </a:buClr>
              <a:buSzPts val="1200"/>
              <a:buFont typeface="Calibri"/>
              <a:buNone/>
            </a:pPr>
            <a:r>
              <a:rPr lang="en" sz="1200">
                <a:solidFill>
                  <a:srgbClr val="FF0000"/>
                </a:solidFill>
                <a:latin typeface="Calibri"/>
                <a:ea typeface="Calibri"/>
                <a:cs typeface="Calibri"/>
                <a:sym typeface="Calibri"/>
              </a:rPr>
              <a:t>Diskusjon:</a:t>
            </a:r>
            <a:endParaRPr sz="1200">
              <a:solidFill>
                <a:schemeClr val="dk1"/>
              </a:solidFill>
              <a:latin typeface="Calibri"/>
              <a:ea typeface="Calibri"/>
              <a:cs typeface="Calibri"/>
              <a:sym typeface="Calibri"/>
            </a:endParaRPr>
          </a:p>
          <a:p>
            <a:pPr marL="0" lvl="0" indent="0" algn="l" rtl="0">
              <a:spcBef>
                <a:spcPts val="0"/>
              </a:spcBef>
              <a:spcAft>
                <a:spcPts val="0"/>
              </a:spcAft>
              <a:buClr>
                <a:srgbClr val="FF0000"/>
              </a:buClr>
              <a:buSzPts val="1200"/>
              <a:buFont typeface="Calibri"/>
              <a:buNone/>
            </a:pPr>
            <a:r>
              <a:rPr lang="en" sz="1200">
                <a:solidFill>
                  <a:srgbClr val="FF0000"/>
                </a:solidFill>
                <a:latin typeface="Calibri"/>
                <a:ea typeface="Calibri"/>
                <a:cs typeface="Calibri"/>
                <a:sym typeface="Calibri"/>
              </a:rPr>
              <a:t>Tror vi på at å oppnå dette målet, fører til et redusert antall hendelser?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2dde5a0e40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2dde5a0e40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 benytter disse fire fasene for å dele inn landingen. Disse fasene benyttes på debrief.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”Vis evt. video.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Forenklet ”debrief liste for Instruktøren”: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Innflyging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Siste sving?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Flight cycle?</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Skarp utkikk?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Teknikk for korrigering?</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Utflating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Initieringspunkt (Høy/lav) og metode (langsom/rask).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Armer (tett til kroppen)</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Korrigeringer av retning (blikk, kroppstilling, bein).</a:t>
            </a:r>
            <a:endParaRPr sz="1200">
              <a:solidFill>
                <a:schemeClr val="dk1"/>
              </a:solidFill>
              <a:latin typeface="Calibri"/>
              <a:ea typeface="Calibri"/>
              <a:cs typeface="Calibri"/>
              <a:sym typeface="Calibri"/>
            </a:endParaRPr>
          </a:p>
          <a:p>
            <a:pPr marL="628650" lvl="1"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Swoop</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Korrigeringer av retning (blikk, kroppstilling, bein).</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Armer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Overkompensering og kontroll</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Hvis filmet fra siden (Går skjermen litt frem igjen må man forvente å bruke flare effekt på å få den tilbake der den var, før man skal bruke enda mer for å få avsluttet helt ut).</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Avslutning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Tar eleven ut all effekt tilgjengelig?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Blikk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Kroppstilling (Overkroppen fremover, landingsstellet under).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Symmetri? (tar seg for)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Dropprefleks? </a:t>
            </a:r>
            <a:endParaRPr sz="120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Se gjerne video frem og tilbake flere ganger dersom det trengs. Sørg for at eleven selv forstår hva du forklarer.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Fokuser på å først fikse det som har størst skadepotensial først. (Eks: lav initiering av utflating må tas først, før fokus på å lene seg frem).</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2e51171841_0_2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2e51171841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 benytter disse fire fasene for å dele inn landingen. Disse fasene benyttes på debrief.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”Vis evt. video.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Forenklet ”debrief liste for Instruktøren”: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Innflyging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Siste sving?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Flight cycle?</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Skarp utkikk?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Teknikk for korrigering?</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Utflating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Initieringspunkt (Høy/lav) og metode (langsom/rask).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Armer (tett til kroppen)</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Korrigeringer av retning (blikk, kroppstilling, bein).</a:t>
            </a:r>
            <a:endParaRPr sz="1200">
              <a:solidFill>
                <a:schemeClr val="dk1"/>
              </a:solidFill>
              <a:latin typeface="Calibri"/>
              <a:ea typeface="Calibri"/>
              <a:cs typeface="Calibri"/>
              <a:sym typeface="Calibri"/>
            </a:endParaRPr>
          </a:p>
          <a:p>
            <a:pPr marL="628650" lvl="1"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Swoop</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Korrigeringer av retning (blikk, kroppstilling, bein).</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Armer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Overkompensering og kontroll</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Hvis filmet fra siden (Går skjermen litt frem igjen må man forvente å bruke flare effekt på å få den tilbake der den var, før man skal bruke enda mer for å få avsluttet helt ut).</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Avslutning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Tar eleven ut all effekt tilgjengelig?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Blikk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Kroppstilling (Overkroppen fremover, landingsstellet under).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Symmetri? (tar seg for)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Dropprefleks? </a:t>
            </a:r>
            <a:endParaRPr sz="120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Se gjerne video frem og tilbake flere ganger dersom det trengs. Sørg for at eleven selv forstår hva du forklarer.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Fokuser på å først fikse det som har størst skadepotensial først. (Eks: lav initiering av utflating må tas først, før fokus på å lene seg frem).</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2e51171841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12e51171841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 benytter disse fire fasene for å dele inn landingen. Disse fasene benyttes på debrief.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”Vis evt. video.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Forenklet ”debrief liste for Instruktøren”: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Innflyging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Siste sving?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Flight cycle?</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Skarp utkikk?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Teknikk for korrigering?</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Utflating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Initieringspunkt (Høy/lav) og metode (langsom/rask).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Armer (tett til kroppen)</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Korrigeringer av retning (blikk, kroppstilling, bein).</a:t>
            </a:r>
            <a:endParaRPr sz="1200">
              <a:solidFill>
                <a:schemeClr val="dk1"/>
              </a:solidFill>
              <a:latin typeface="Calibri"/>
              <a:ea typeface="Calibri"/>
              <a:cs typeface="Calibri"/>
              <a:sym typeface="Calibri"/>
            </a:endParaRPr>
          </a:p>
          <a:p>
            <a:pPr marL="628650" lvl="1"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Swoop</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Korrigeringer av retning (blikk, kroppstilling, bein).</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Armer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Overkompensering og kontroll</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Hvis filmet fra siden (Går skjermen litt frem igjen må man forvente å bruke flare effekt på å få den tilbake der den var, før man skal bruke enda mer for å få avsluttet helt ut).</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Avslutning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Tar eleven ut all effekt tilgjengelig?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Blikk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Kroppstilling (Overkroppen fremover, landingsstellet under).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Symmetri? (tar seg for)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Dropprefleks? </a:t>
            </a:r>
            <a:endParaRPr sz="120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Se gjerne video frem og tilbake flere ganger dersom det trengs. Sørg for at eleven selv forstår hva du forklarer.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Fokuser på å først fikse det som har størst skadepotensial først. (Eks: lav initiering av utflating må tas først, før fokus på å lene seg frem).</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2e51171841_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12e51171841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 benytter disse fire fasene for å dele inn landingen. Disse fasene benyttes på debrief.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”Vis evt. video.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Forenklet ”debrief liste for Instruktøren”: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Innflyging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Siste sving?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Flight cycle?</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Skarp utkikk?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Teknikk for korrigering?</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Utflating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Initieringspunkt (Høy/lav) og metode (langsom/rask).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Armer (tett til kroppen)</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Korrigeringer av retning (blikk, kroppstilling, bein).</a:t>
            </a:r>
            <a:endParaRPr sz="1200">
              <a:solidFill>
                <a:schemeClr val="dk1"/>
              </a:solidFill>
              <a:latin typeface="Calibri"/>
              <a:ea typeface="Calibri"/>
              <a:cs typeface="Calibri"/>
              <a:sym typeface="Calibri"/>
            </a:endParaRPr>
          </a:p>
          <a:p>
            <a:pPr marL="628650" lvl="1"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Swoop</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Korrigeringer av retning (blikk, kroppstilling, bein).</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Armer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Overkompensering og kontroll</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Hvis filmet fra siden (Går skjermen litt frem igjen må man forvente å bruke flare effekt på å få den tilbake der den var, før man skal bruke enda mer for å få avsluttet helt ut).</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Avslutning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Tar eleven ut all effekt tilgjengelig?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Blikk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Kroppstilling (Overkroppen fremover, landingsstellet under).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Symmetri? (tar seg for)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Dropprefleks? </a:t>
            </a:r>
            <a:endParaRPr sz="120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Se gjerne video frem og tilbake flere ganger dersom det trengs. Sørg for at eleven selv forstår hva du forklarer.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Fokuser på å først fikse det som har størst skadepotensial først. (Eks: lav initiering av utflating må tas først, før fokus på å lene seg frem).</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2e51171841_0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2e51171841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 benytter disse fire fasene for å dele inn landingen. Disse fasene benyttes på debrief.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”Vis evt. video.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Forenklet ”debrief liste for Instruktøren”: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Innflyging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Siste sving?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Flight cycle?</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Skarp utkikk?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Teknikk for korrigering?</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Utflating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Initieringspunkt (Høy/lav) og metode (langsom/rask).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Armer (tett til kroppen)</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Korrigeringer av retning (blikk, kroppstilling, bein).</a:t>
            </a:r>
            <a:endParaRPr sz="1200">
              <a:solidFill>
                <a:schemeClr val="dk1"/>
              </a:solidFill>
              <a:latin typeface="Calibri"/>
              <a:ea typeface="Calibri"/>
              <a:cs typeface="Calibri"/>
              <a:sym typeface="Calibri"/>
            </a:endParaRPr>
          </a:p>
          <a:p>
            <a:pPr marL="628650" lvl="1"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Swoop</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Korrigeringer av retning (blikk, kroppstilling, bein).</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Armer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Overkompensering og kontroll</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Hvis filmet fra siden (Går skjermen litt frem igjen må man forvente å bruke flare effekt på å få den tilbake der den var, før man skal bruke enda mer for å få avsluttet helt ut).</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Avslutning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Tar eleven ut all effekt tilgjengelig?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Blikk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Kroppstilling (Overkroppen fremover, landingsstellet under).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Symmetri? (tar seg for)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Dropprefleks? </a:t>
            </a:r>
            <a:endParaRPr sz="120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Se gjerne video frem og tilbake flere ganger dersom det trengs. Sørg for at eleven selv forstår hva du forklarer.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Fokuser på å først fikse det som har størst skadepotensial først. (Eks: lav initiering av utflating må tas først, før fokus på å lene seg frem).</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2e51171841_0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12e51171841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2dde5a0e40_0_3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12dde5a0e40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2dde5a0e40_0_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2dde5a0e40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2dde5a0e40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2dde5a0e40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2dde5a0e40_0_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2dde5a0e40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gn="l" rtl="0">
              <a:spcBef>
                <a:spcPts val="0"/>
              </a:spcBef>
              <a:spcAft>
                <a:spcPts val="0"/>
              </a:spcAft>
              <a:buClr>
                <a:schemeClr val="dk1"/>
              </a:buClr>
              <a:buSzPts val="1400"/>
              <a:buFont typeface="Times New Roman"/>
              <a:buChar char="-"/>
            </a:pPr>
            <a:r>
              <a:rPr lang="en" sz="1200">
                <a:solidFill>
                  <a:schemeClr val="dk1"/>
                </a:solidFill>
                <a:latin typeface="Times New Roman"/>
                <a:ea typeface="Times New Roman"/>
                <a:cs typeface="Times New Roman"/>
                <a:sym typeface="Times New Roman"/>
              </a:rPr>
              <a:t>Sjekke vinden. Er det turbulent i dag? Hvilken retning, styrke.</a:t>
            </a:r>
            <a:endParaRPr sz="1200">
              <a:solidFill>
                <a:schemeClr val="dk1"/>
              </a:solidFill>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400"/>
              <a:buFont typeface="Times New Roman"/>
              <a:buChar char="-"/>
            </a:pPr>
            <a:r>
              <a:rPr lang="en" sz="1200">
                <a:solidFill>
                  <a:schemeClr val="dk1"/>
                </a:solidFill>
                <a:latin typeface="Times New Roman"/>
                <a:ea typeface="Times New Roman"/>
                <a:cs typeface="Times New Roman"/>
                <a:sym typeface="Times New Roman"/>
              </a:rPr>
              <a:t>Hvor er venteområde og setuppunkt? Hvor skal jeg lande</a:t>
            </a:r>
            <a:endParaRPr sz="1200">
              <a:solidFill>
                <a:schemeClr val="dk1"/>
              </a:solidFill>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400"/>
              <a:buFont typeface="Times New Roman"/>
              <a:buChar char="-"/>
            </a:pPr>
            <a:r>
              <a:rPr lang="en" sz="1200">
                <a:solidFill>
                  <a:schemeClr val="dk1"/>
                </a:solidFill>
                <a:latin typeface="Times New Roman"/>
                <a:ea typeface="Times New Roman"/>
                <a:cs typeface="Times New Roman"/>
                <a:sym typeface="Times New Roman"/>
              </a:rPr>
              <a:t>Hva skal jeg gjøre på hoppet</a:t>
            </a:r>
            <a:endParaRPr sz="1200">
              <a:solidFill>
                <a:schemeClr val="dk1"/>
              </a:solidFill>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400"/>
              <a:buFont typeface="Times New Roman"/>
              <a:buChar char="-"/>
            </a:pPr>
            <a:r>
              <a:rPr lang="en" sz="1200">
                <a:solidFill>
                  <a:schemeClr val="dk1"/>
                </a:solidFill>
                <a:latin typeface="Times New Roman"/>
                <a:ea typeface="Times New Roman"/>
                <a:cs typeface="Times New Roman"/>
                <a:sym typeface="Times New Roman"/>
              </a:rPr>
              <a:t>Hvilke andre hoppere er det i flyet?</a:t>
            </a:r>
            <a:endParaRPr sz="1200">
              <a:solidFill>
                <a:schemeClr val="dk1"/>
              </a:solidFill>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400"/>
              <a:buFont typeface="Times New Roman"/>
              <a:buChar char="-"/>
            </a:pPr>
            <a:r>
              <a:rPr lang="en" sz="1200">
                <a:solidFill>
                  <a:schemeClr val="dk1"/>
                </a:solidFill>
                <a:latin typeface="Times New Roman"/>
                <a:ea typeface="Times New Roman"/>
                <a:cs typeface="Times New Roman"/>
                <a:sym typeface="Times New Roman"/>
              </a:rPr>
              <a:t>Når kommer jeg til å lande i forhold til de andre?</a:t>
            </a:r>
            <a:endParaRPr sz="1200">
              <a:solidFill>
                <a:schemeClr val="dk1"/>
              </a:solidFill>
              <a:latin typeface="Times New Roman"/>
              <a:ea typeface="Times New Roman"/>
              <a:cs typeface="Times New Roman"/>
              <a:sym typeface="Times New Roman"/>
            </a:endParaRPr>
          </a:p>
          <a:p>
            <a:pPr marL="342900" lvl="0" indent="-342900" algn="l" rtl="0">
              <a:spcBef>
                <a:spcPts val="0"/>
              </a:spcBef>
              <a:spcAft>
                <a:spcPts val="0"/>
              </a:spcAft>
              <a:buClr>
                <a:schemeClr val="dk1"/>
              </a:buClr>
              <a:buSzPts val="1400"/>
              <a:buFont typeface="Times New Roman"/>
              <a:buChar char="-"/>
            </a:pPr>
            <a:r>
              <a:rPr lang="en" sz="1200">
                <a:solidFill>
                  <a:schemeClr val="dk1"/>
                </a:solidFill>
                <a:latin typeface="Times New Roman"/>
                <a:ea typeface="Times New Roman"/>
                <a:cs typeface="Times New Roman"/>
                <a:sym typeface="Times New Roman"/>
              </a:rPr>
              <a:t>Hvilken vei går runnet, hvor kommer jeg til å henge i forhold til hoppfeltet og vinden.</a:t>
            </a:r>
            <a:endParaRPr sz="1200">
              <a:solidFill>
                <a:schemeClr val="dk1"/>
              </a:solidFill>
              <a:latin typeface="Times New Roman"/>
              <a:ea typeface="Times New Roman"/>
              <a:cs typeface="Times New Roman"/>
              <a:sym typeface="Times New Roman"/>
            </a:endParaRPr>
          </a:p>
          <a:p>
            <a:pPr marL="228600" lvl="0" indent="-228600" algn="l" rtl="0">
              <a:spcBef>
                <a:spcPts val="0"/>
              </a:spcBef>
              <a:spcAft>
                <a:spcPts val="0"/>
              </a:spcAft>
              <a:buClr>
                <a:schemeClr val="dk1"/>
              </a:buClr>
              <a:buSzPts val="1400"/>
              <a:buFont typeface="Arial"/>
              <a:buNone/>
            </a:pPr>
            <a:r>
              <a:rPr lang="en" sz="1200" b="1">
                <a:solidFill>
                  <a:schemeClr val="dk1"/>
                </a:solidFill>
                <a:latin typeface="Times New Roman"/>
                <a:ea typeface="Times New Roman"/>
                <a:cs typeface="Times New Roman"/>
                <a:sym typeface="Times New Roman"/>
              </a:rPr>
              <a:t>Med erfaring komme dette mer naturlig. Hvis du har overskudd, forestill deg disse scenarioene.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2dde5a0e40_0_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2dde5a0e40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2dde5a0e40_0_3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2dde5a0e40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2dde5a0e40_0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12dde5a0e40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Trekket: Gjennomfør et kontant og korrekt trekk av skjerm.</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Separasjon: Fly skjermen gjennom åpning: Blikk i horisont i retning separasjon. Ikke se opp før nødv.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Mest sårbar for kollisjon under/rett etter åpning.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Skarp utkikk: Blikket +/-30 grader fra horisonten. Lett å søke nedover mot bakke/T.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2dde5a0e40_0_4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2dde5a0e40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1.Hold skarp utkikk. Styr unna andre hoppere.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2.Start planlegging tidlig. Det er NÅ du skal finne din plass i køen.</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3. Unngå store svinger. Gir høyere hastighet og dårligere oversikt.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4. Verifiser planen for landing.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2dde5a0e40_0_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12dde5a0e40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2e51171841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2e5117184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dde5a0e40_0_4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dde5a0e40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Vinden vil påvirke vår faktiske groundspeed mot målet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2dde5a0e40_0_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12dde5a0e40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2dde5a0e40_0_4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2dde5a0e40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Diskuter</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Toggles: Markere ved å holde armene ut og synlig brems.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2dde5a0e40_0_4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2dde5a0e40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Ideelt mønster</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Ta ut 3 høyder. Akustisk høyevarsler stor hjelp</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2dde5a0e40_0_4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2dde5a0e40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Diskuter med elevene når denne prosessen bør foregå?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På bakken, i luften eller begge deler?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2dde5a0e40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2dde5a0e40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Tegn og forklar. Evt bruk en modell.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12dde5a0e40_0_5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12dde5a0e40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Viktigste punkt å nå er setuppunkt før finalen</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2dde5a0e40_0_5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12dde5a0e40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Times New Roman"/>
                <a:ea typeface="Times New Roman"/>
                <a:cs typeface="Times New Roman"/>
                <a:sym typeface="Times New Roman"/>
              </a:rPr>
              <a:t>Fortsett derfor å bruke 900 – 600 – 300 som lært på grunnkurs (høydene kan selvfølgelig byttes ut men prinsippet er det samme.)</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12e5689bb6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12e5689bb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Forsikre deg om at elevene kjenner til dette og er bevisste på hvordan det brukes.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I høyden: for å komme inn?</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I mønster: For å ikke overskyte. </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Kan bevises med pythagoras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2e51171798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2e51171798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Trening på tavle e.l med kurselevene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Bruk lokale kart eller dataverktøy. Google earth på whiteboard er topp.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Momenter:</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Vindendring</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Endret Landingsretning</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Hindringer (*landingsbane)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Ta ut et område for å lande ute. Legg en ny plan.</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b="1">
                <a:solidFill>
                  <a:schemeClr val="dk1"/>
                </a:solidFill>
                <a:latin typeface="Calibri"/>
                <a:ea typeface="Calibri"/>
                <a:cs typeface="Calibri"/>
                <a:sym typeface="Calibri"/>
              </a:rPr>
              <a:t>Gjør dette til en levende leksjon som inkluderer elevene!!</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2dde5a0e40_0_6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12dde5a0e40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2dde5a0e40_0_5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2dde5a0e40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2dde5a0e40_0_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12dde5a0e40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2dde5a0e40_0_5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12dde5a0e40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2dde5a0e40_0_5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2dde5a0e40_0_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2dde5a0e40_0_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2dde5a0e40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dde5a0e40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2dde5a0e40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Mange begreper. Forsøk å etablere en felles terminologi med elevene</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12e5689bb68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12e5689bb68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12dde5a0e40_0_6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12dde5a0e40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12dde5a0e40_0_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12dde5a0e40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2dde5a0e40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2dde5a0e40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Dette er de to viktigste prioriteringene. Dette hindrer alvorlige skader.</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Å lande motvinds er en bonus.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Diskuter at mange skader skyldes dårlig teknikk. Ofte skjer dette når hoppere må lande et ikke-planlagt sted der landingsbanen ikke er like godt beskaffet. Diskuter om noen av elevene har opplevd dette.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Understrek at å stoppe vertikal hastighet gjør det mulig å overleve stor sett alle landinger. (Hus, trær, bygninger, osv...)</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2dde5a0e40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2dde5a0e40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 benytter disse fire fasene for å dele inn landingen. Disse fasene benyttes på debrief.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”Vis evt. video.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Forenklet ”debrief liste for Instruktøren”: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Innflyging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Siste sving?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Flight cycle?</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Skarp utkikk?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Teknikk for korrigering?</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Utflating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Initieringspunkt (Høy/lav) og metode (langsom/rask).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Armer (tett til kroppen)</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Korrigeringer av retning (blikk, kroppstilling, bein).</a:t>
            </a:r>
            <a:endParaRPr sz="1200">
              <a:solidFill>
                <a:schemeClr val="dk1"/>
              </a:solidFill>
              <a:latin typeface="Calibri"/>
              <a:ea typeface="Calibri"/>
              <a:cs typeface="Calibri"/>
              <a:sym typeface="Calibri"/>
            </a:endParaRPr>
          </a:p>
          <a:p>
            <a:pPr marL="628650" lvl="1"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Swoop</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Korrigeringer av retning (blikk, kroppstilling, bein).</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Armer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Overkompensering og kontroll</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Hvis filmet fra siden (Går skjermen litt frem igjen må man forvente å bruke flare effekt på å få den tilbake der den var, før man skal bruke enda mer for å få avsluttet helt ut).</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Avslutning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Tar eleven ut all effekt tilgjengelig?</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Blikk</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Kroppstilling (Overkroppen fremover, landingsstellet under).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Symmetri? (tar seg for)</a:t>
            </a:r>
            <a:endParaRPr sz="1200">
              <a:solidFill>
                <a:schemeClr val="dk1"/>
              </a:solidFill>
              <a:latin typeface="Calibri"/>
              <a:ea typeface="Calibri"/>
              <a:cs typeface="Calibri"/>
              <a:sym typeface="Calibri"/>
            </a:endParaRPr>
          </a:p>
          <a:p>
            <a:pPr marL="628650" lvl="1"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Dropprefleks? </a:t>
            </a:r>
            <a:endParaRPr sz="120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Se gjerne video frem og tilbake flere ganger dersom det trengs. Sørg for at eleven selv forstår hva du forklarer. </a:t>
            </a:r>
            <a:endParaRPr sz="1200">
              <a:solidFill>
                <a:schemeClr val="dk1"/>
              </a:solidFill>
              <a:latin typeface="Calibri"/>
              <a:ea typeface="Calibri"/>
              <a:cs typeface="Calibri"/>
              <a:sym typeface="Calibri"/>
            </a:endParaRPr>
          </a:p>
          <a:p>
            <a:pPr marL="171450" lvl="0" indent="-171450" algn="l" rtl="0">
              <a:spcBef>
                <a:spcPts val="0"/>
              </a:spcBef>
              <a:spcAft>
                <a:spcPts val="0"/>
              </a:spcAft>
              <a:buClr>
                <a:schemeClr val="dk1"/>
              </a:buClr>
              <a:buSzPts val="1200"/>
              <a:buChar char="•"/>
            </a:pPr>
            <a:r>
              <a:rPr lang="en" sz="1200">
                <a:solidFill>
                  <a:schemeClr val="dk1"/>
                </a:solidFill>
                <a:latin typeface="Calibri"/>
                <a:ea typeface="Calibri"/>
                <a:cs typeface="Calibri"/>
                <a:sym typeface="Calibri"/>
              </a:rPr>
              <a:t>Fokuser på å først fikse det som har størst skadepotensial først. (Eks: lav initiering av utflating må tas først, før fokus på å lene seg frem).</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D4EEEE"/>
        </a:solidFill>
        <a:effectLst/>
      </p:bgPr>
    </p:bg>
    <p:spTree>
      <p:nvGrpSpPr>
        <p:cNvPr id="1" name="Shape 12"/>
        <p:cNvGrpSpPr/>
        <p:nvPr/>
      </p:nvGrpSpPr>
      <p:grpSpPr>
        <a:xfrm>
          <a:off x="0" y="0"/>
          <a:ext cx="0" cy="0"/>
          <a:chOff x="0" y="0"/>
          <a:chExt cx="0" cy="0"/>
        </a:xfrm>
      </p:grpSpPr>
      <p:sp>
        <p:nvSpPr>
          <p:cNvPr id="13" name="Google Shape;13;p2"/>
          <p:cNvSpPr/>
          <p:nvPr/>
        </p:nvSpPr>
        <p:spPr>
          <a:xfrm>
            <a:off x="0" y="0"/>
            <a:ext cx="9144000" cy="1808100"/>
          </a:xfrm>
          <a:prstGeom prst="rect">
            <a:avLst/>
          </a:prstGeom>
          <a:solidFill>
            <a:srgbClr val="0831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2022750" y="1972075"/>
            <a:ext cx="5098500" cy="1664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2079301" y="3726625"/>
            <a:ext cx="4985400" cy="5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7" name="Google Shape;17;p2"/>
          <p:cNvPicPr preferRelativeResize="0"/>
          <p:nvPr/>
        </p:nvPicPr>
        <p:blipFill>
          <a:blip r:embed="rId2">
            <a:alphaModFix/>
          </a:blip>
          <a:stretch>
            <a:fillRect/>
          </a:stretch>
        </p:blipFill>
        <p:spPr>
          <a:xfrm>
            <a:off x="3100790" y="647976"/>
            <a:ext cx="2942425" cy="4413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D4EEEE"/>
        </a:solid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034250" y="13986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600"/>
              <a:buNone/>
              <a:defRPr sz="3600">
                <a:solidFill>
                  <a:schemeClr val="dk2"/>
                </a:solidFill>
              </a:defRPr>
            </a:lvl1pPr>
            <a:lvl2pPr lvl="1" rtl="0">
              <a:spcBef>
                <a:spcPts val="0"/>
              </a:spcBef>
              <a:spcAft>
                <a:spcPts val="0"/>
              </a:spcAft>
              <a:buClr>
                <a:schemeClr val="dk2"/>
              </a:buClr>
              <a:buSzPts val="3600"/>
              <a:buNone/>
              <a:defRPr sz="3600">
                <a:solidFill>
                  <a:schemeClr val="dk2"/>
                </a:solidFill>
              </a:defRPr>
            </a:lvl2pPr>
            <a:lvl3pPr lvl="2" rtl="0">
              <a:spcBef>
                <a:spcPts val="0"/>
              </a:spcBef>
              <a:spcAft>
                <a:spcPts val="0"/>
              </a:spcAft>
              <a:buClr>
                <a:schemeClr val="dk2"/>
              </a:buClr>
              <a:buSzPts val="3600"/>
              <a:buNone/>
              <a:defRPr sz="3600">
                <a:solidFill>
                  <a:schemeClr val="dk2"/>
                </a:solidFill>
              </a:defRPr>
            </a:lvl3pPr>
            <a:lvl4pPr lvl="3" rtl="0">
              <a:spcBef>
                <a:spcPts val="0"/>
              </a:spcBef>
              <a:spcAft>
                <a:spcPts val="0"/>
              </a:spcAft>
              <a:buClr>
                <a:schemeClr val="dk2"/>
              </a:buClr>
              <a:buSzPts val="3600"/>
              <a:buNone/>
              <a:defRPr sz="3600">
                <a:solidFill>
                  <a:schemeClr val="dk2"/>
                </a:solidFill>
              </a:defRPr>
            </a:lvl4pPr>
            <a:lvl5pPr lvl="4" rtl="0">
              <a:spcBef>
                <a:spcPts val="0"/>
              </a:spcBef>
              <a:spcAft>
                <a:spcPts val="0"/>
              </a:spcAft>
              <a:buClr>
                <a:schemeClr val="dk2"/>
              </a:buClr>
              <a:buSzPts val="3600"/>
              <a:buNone/>
              <a:defRPr sz="3600">
                <a:solidFill>
                  <a:schemeClr val="dk2"/>
                </a:solidFill>
              </a:defRPr>
            </a:lvl5pPr>
            <a:lvl6pPr lvl="5" rtl="0">
              <a:spcBef>
                <a:spcPts val="0"/>
              </a:spcBef>
              <a:spcAft>
                <a:spcPts val="0"/>
              </a:spcAft>
              <a:buClr>
                <a:schemeClr val="dk2"/>
              </a:buClr>
              <a:buSzPts val="3600"/>
              <a:buNone/>
              <a:defRPr sz="3600">
                <a:solidFill>
                  <a:schemeClr val="dk2"/>
                </a:solidFill>
              </a:defRPr>
            </a:lvl6pPr>
            <a:lvl7pPr lvl="6" rtl="0">
              <a:spcBef>
                <a:spcPts val="0"/>
              </a:spcBef>
              <a:spcAft>
                <a:spcPts val="0"/>
              </a:spcAft>
              <a:buClr>
                <a:schemeClr val="dk2"/>
              </a:buClr>
              <a:buSzPts val="3600"/>
              <a:buNone/>
              <a:defRPr sz="3600">
                <a:solidFill>
                  <a:schemeClr val="dk2"/>
                </a:solidFill>
              </a:defRPr>
            </a:lvl7pPr>
            <a:lvl8pPr lvl="7" rtl="0">
              <a:spcBef>
                <a:spcPts val="0"/>
              </a:spcBef>
              <a:spcAft>
                <a:spcPts val="0"/>
              </a:spcAft>
              <a:buClr>
                <a:schemeClr val="dk2"/>
              </a:buClr>
              <a:buSzPts val="3600"/>
              <a:buNone/>
              <a:defRPr sz="3600">
                <a:solidFill>
                  <a:schemeClr val="dk2"/>
                </a:solidFill>
              </a:defRPr>
            </a:lvl8pPr>
            <a:lvl9pPr lvl="8" rtl="0">
              <a:spcBef>
                <a:spcPts val="0"/>
              </a:spcBef>
              <a:spcAft>
                <a:spcPts val="0"/>
              </a:spcAft>
              <a:buClr>
                <a:schemeClr val="dk2"/>
              </a:buClr>
              <a:buSzPts val="3600"/>
              <a:buNone/>
              <a:defRPr sz="3600">
                <a:solidFill>
                  <a:schemeClr val="dk2"/>
                </a:solidFill>
              </a:defRPr>
            </a:lvl9pPr>
          </a:lstStyle>
          <a:p>
            <a:endParaRPr/>
          </a:p>
        </p:txBody>
      </p:sp>
      <p:sp>
        <p:nvSpPr>
          <p:cNvPr id="20" name="Google Shape;20;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3" name="Google Shape;23;p4"/>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4" name="Google Shape;24;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
        <p:cNvGrpSpPr/>
        <p:nvPr/>
      </p:nvGrpSpPr>
      <p:grpSpPr>
        <a:xfrm>
          <a:off x="0" y="0"/>
          <a:ext cx="0" cy="0"/>
          <a:chOff x="0" y="0"/>
          <a:chExt cx="0" cy="0"/>
        </a:xfrm>
      </p:grpSpPr>
      <p:sp>
        <p:nvSpPr>
          <p:cNvPr id="26" name="Google Shape;26;p5"/>
          <p:cNvSpPr/>
          <p:nvPr/>
        </p:nvSpPr>
        <p:spPr>
          <a:xfrm>
            <a:off x="0" y="700475"/>
            <a:ext cx="4572000" cy="4443000"/>
          </a:xfrm>
          <a:prstGeom prst="rect">
            <a:avLst/>
          </a:prstGeom>
          <a:solidFill>
            <a:srgbClr val="D4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1110451" y="1318650"/>
            <a:ext cx="2942400" cy="168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600"/>
              <a:buNone/>
              <a:defRPr sz="2600">
                <a:solidFill>
                  <a:schemeClr val="dk2"/>
                </a:solidFill>
              </a:defRPr>
            </a:lvl1pPr>
            <a:lvl2pPr lvl="1" rtl="0">
              <a:spcBef>
                <a:spcPts val="0"/>
              </a:spcBef>
              <a:spcAft>
                <a:spcPts val="0"/>
              </a:spcAft>
              <a:buClr>
                <a:schemeClr val="dk2"/>
              </a:buClr>
              <a:buSzPts val="2600"/>
              <a:buNone/>
              <a:defRPr sz="2600">
                <a:solidFill>
                  <a:schemeClr val="dk2"/>
                </a:solidFill>
              </a:defRPr>
            </a:lvl2pPr>
            <a:lvl3pPr lvl="2" rtl="0">
              <a:spcBef>
                <a:spcPts val="0"/>
              </a:spcBef>
              <a:spcAft>
                <a:spcPts val="0"/>
              </a:spcAft>
              <a:buClr>
                <a:schemeClr val="dk2"/>
              </a:buClr>
              <a:buSzPts val="2600"/>
              <a:buNone/>
              <a:defRPr sz="2600">
                <a:solidFill>
                  <a:schemeClr val="dk2"/>
                </a:solidFill>
              </a:defRPr>
            </a:lvl3pPr>
            <a:lvl4pPr lvl="3" rtl="0">
              <a:spcBef>
                <a:spcPts val="0"/>
              </a:spcBef>
              <a:spcAft>
                <a:spcPts val="0"/>
              </a:spcAft>
              <a:buClr>
                <a:schemeClr val="dk2"/>
              </a:buClr>
              <a:buSzPts val="2600"/>
              <a:buNone/>
              <a:defRPr sz="2600">
                <a:solidFill>
                  <a:schemeClr val="dk2"/>
                </a:solidFill>
              </a:defRPr>
            </a:lvl4pPr>
            <a:lvl5pPr lvl="4" rtl="0">
              <a:spcBef>
                <a:spcPts val="0"/>
              </a:spcBef>
              <a:spcAft>
                <a:spcPts val="0"/>
              </a:spcAft>
              <a:buClr>
                <a:schemeClr val="dk2"/>
              </a:buClr>
              <a:buSzPts val="2600"/>
              <a:buNone/>
              <a:defRPr sz="2600">
                <a:solidFill>
                  <a:schemeClr val="dk2"/>
                </a:solidFill>
              </a:defRPr>
            </a:lvl5pPr>
            <a:lvl6pPr lvl="5" rtl="0">
              <a:spcBef>
                <a:spcPts val="0"/>
              </a:spcBef>
              <a:spcAft>
                <a:spcPts val="0"/>
              </a:spcAft>
              <a:buClr>
                <a:schemeClr val="dk2"/>
              </a:buClr>
              <a:buSzPts val="2600"/>
              <a:buNone/>
              <a:defRPr sz="2600">
                <a:solidFill>
                  <a:schemeClr val="dk2"/>
                </a:solidFill>
              </a:defRPr>
            </a:lvl6pPr>
            <a:lvl7pPr lvl="6" rtl="0">
              <a:spcBef>
                <a:spcPts val="0"/>
              </a:spcBef>
              <a:spcAft>
                <a:spcPts val="0"/>
              </a:spcAft>
              <a:buClr>
                <a:schemeClr val="dk2"/>
              </a:buClr>
              <a:buSzPts val="2600"/>
              <a:buNone/>
              <a:defRPr sz="2600">
                <a:solidFill>
                  <a:schemeClr val="dk2"/>
                </a:solidFill>
              </a:defRPr>
            </a:lvl7pPr>
            <a:lvl8pPr lvl="7" rtl="0">
              <a:spcBef>
                <a:spcPts val="0"/>
              </a:spcBef>
              <a:spcAft>
                <a:spcPts val="0"/>
              </a:spcAft>
              <a:buClr>
                <a:schemeClr val="dk2"/>
              </a:buClr>
              <a:buSzPts val="2600"/>
              <a:buNone/>
              <a:defRPr sz="2600">
                <a:solidFill>
                  <a:schemeClr val="dk2"/>
                </a:solidFill>
              </a:defRPr>
            </a:lvl8pPr>
            <a:lvl9pPr lvl="8" rtl="0">
              <a:spcBef>
                <a:spcPts val="0"/>
              </a:spcBef>
              <a:spcAft>
                <a:spcPts val="0"/>
              </a:spcAft>
              <a:buClr>
                <a:schemeClr val="dk2"/>
              </a:buClr>
              <a:buSzPts val="2600"/>
              <a:buNone/>
              <a:defRPr sz="2600">
                <a:solidFill>
                  <a:schemeClr val="dk2"/>
                </a:solidFill>
              </a:defRPr>
            </a:lvl9pPr>
          </a:lstStyle>
          <a:p>
            <a:endParaRPr/>
          </a:p>
        </p:txBody>
      </p:sp>
      <p:sp>
        <p:nvSpPr>
          <p:cNvPr id="28" name="Google Shape;28;p5"/>
          <p:cNvSpPr txBox="1">
            <a:spLocks noGrp="1"/>
          </p:cNvSpPr>
          <p:nvPr>
            <p:ph type="subTitle" idx="1"/>
          </p:nvPr>
        </p:nvSpPr>
        <p:spPr>
          <a:xfrm>
            <a:off x="1105950" y="3161525"/>
            <a:ext cx="2942400" cy="75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 name="Google Shape;29;p5"/>
          <p:cNvSpPr txBox="1">
            <a:spLocks noGrp="1"/>
          </p:cNvSpPr>
          <p:nvPr>
            <p:ph type="body" idx="2"/>
          </p:nvPr>
        </p:nvSpPr>
        <p:spPr>
          <a:xfrm>
            <a:off x="5174225" y="1352625"/>
            <a:ext cx="3374400" cy="3456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0" name="Google Shape;30;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826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2800"/>
              <a:buFont typeface="Raleway"/>
              <a:buNone/>
              <a:defRPr sz="2800" b="1">
                <a:latin typeface="Raleway"/>
                <a:ea typeface="Raleway"/>
                <a:cs typeface="Raleway"/>
                <a:sym typeface="Raleway"/>
              </a:defRPr>
            </a:lvl1pPr>
            <a:lvl2pPr lvl="1" rtl="0">
              <a:spcBef>
                <a:spcPts val="0"/>
              </a:spcBef>
              <a:spcAft>
                <a:spcPts val="0"/>
              </a:spcAft>
              <a:buSzPts val="2800"/>
              <a:buFont typeface="Raleway"/>
              <a:buNone/>
              <a:defRPr sz="2800" b="1">
                <a:latin typeface="Raleway"/>
                <a:ea typeface="Raleway"/>
                <a:cs typeface="Raleway"/>
                <a:sym typeface="Raleway"/>
              </a:defRPr>
            </a:lvl2pPr>
            <a:lvl3pPr lvl="2" rtl="0">
              <a:spcBef>
                <a:spcPts val="0"/>
              </a:spcBef>
              <a:spcAft>
                <a:spcPts val="0"/>
              </a:spcAft>
              <a:buSzPts val="2800"/>
              <a:buFont typeface="Raleway"/>
              <a:buNone/>
              <a:defRPr sz="2800" b="1">
                <a:latin typeface="Raleway"/>
                <a:ea typeface="Raleway"/>
                <a:cs typeface="Raleway"/>
                <a:sym typeface="Raleway"/>
              </a:defRPr>
            </a:lvl3pPr>
            <a:lvl4pPr lvl="3" rtl="0">
              <a:spcBef>
                <a:spcPts val="0"/>
              </a:spcBef>
              <a:spcAft>
                <a:spcPts val="0"/>
              </a:spcAft>
              <a:buSzPts val="2800"/>
              <a:buFont typeface="Raleway"/>
              <a:buNone/>
              <a:defRPr sz="2800" b="1">
                <a:latin typeface="Raleway"/>
                <a:ea typeface="Raleway"/>
                <a:cs typeface="Raleway"/>
                <a:sym typeface="Raleway"/>
              </a:defRPr>
            </a:lvl4pPr>
            <a:lvl5pPr lvl="4" rtl="0">
              <a:spcBef>
                <a:spcPts val="0"/>
              </a:spcBef>
              <a:spcAft>
                <a:spcPts val="0"/>
              </a:spcAft>
              <a:buSzPts val="2800"/>
              <a:buFont typeface="Raleway"/>
              <a:buNone/>
              <a:defRPr sz="2800" b="1">
                <a:latin typeface="Raleway"/>
                <a:ea typeface="Raleway"/>
                <a:cs typeface="Raleway"/>
                <a:sym typeface="Raleway"/>
              </a:defRPr>
            </a:lvl5pPr>
            <a:lvl6pPr lvl="5" rtl="0">
              <a:spcBef>
                <a:spcPts val="0"/>
              </a:spcBef>
              <a:spcAft>
                <a:spcPts val="0"/>
              </a:spcAft>
              <a:buSzPts val="2800"/>
              <a:buFont typeface="Raleway"/>
              <a:buNone/>
              <a:defRPr sz="2800" b="1">
                <a:latin typeface="Raleway"/>
                <a:ea typeface="Raleway"/>
                <a:cs typeface="Raleway"/>
                <a:sym typeface="Raleway"/>
              </a:defRPr>
            </a:lvl6pPr>
            <a:lvl7pPr lvl="6" rtl="0">
              <a:spcBef>
                <a:spcPts val="0"/>
              </a:spcBef>
              <a:spcAft>
                <a:spcPts val="0"/>
              </a:spcAft>
              <a:buSzPts val="2800"/>
              <a:buFont typeface="Raleway"/>
              <a:buNone/>
              <a:defRPr sz="2800" b="1">
                <a:latin typeface="Raleway"/>
                <a:ea typeface="Raleway"/>
                <a:cs typeface="Raleway"/>
                <a:sym typeface="Raleway"/>
              </a:defRPr>
            </a:lvl7pPr>
            <a:lvl8pPr lvl="7" rtl="0">
              <a:spcBef>
                <a:spcPts val="0"/>
              </a:spcBef>
              <a:spcAft>
                <a:spcPts val="0"/>
              </a:spcAft>
              <a:buSzPts val="2800"/>
              <a:buFont typeface="Raleway"/>
              <a:buNone/>
              <a:defRPr sz="2800" b="1">
                <a:latin typeface="Raleway"/>
                <a:ea typeface="Raleway"/>
                <a:cs typeface="Raleway"/>
                <a:sym typeface="Raleway"/>
              </a:defRPr>
            </a:lvl8pPr>
            <a:lvl9pPr lvl="8" rtl="0">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618650"/>
            <a:ext cx="8520600" cy="29502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rtl="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rtl="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Lato"/>
                <a:ea typeface="Lato"/>
                <a:cs typeface="Lato"/>
                <a:sym typeface="Lato"/>
              </a:defRPr>
            </a:lvl1pPr>
            <a:lvl2pPr lvl="1" algn="r" rtl="0">
              <a:buNone/>
              <a:defRPr sz="1000">
                <a:solidFill>
                  <a:schemeClr val="accent1"/>
                </a:solidFill>
                <a:latin typeface="Lato"/>
                <a:ea typeface="Lato"/>
                <a:cs typeface="Lato"/>
                <a:sym typeface="Lato"/>
              </a:defRPr>
            </a:lvl2pPr>
            <a:lvl3pPr lvl="2" algn="r" rtl="0">
              <a:buNone/>
              <a:defRPr sz="1000">
                <a:solidFill>
                  <a:schemeClr val="accent1"/>
                </a:solidFill>
                <a:latin typeface="Lato"/>
                <a:ea typeface="Lato"/>
                <a:cs typeface="Lato"/>
                <a:sym typeface="Lato"/>
              </a:defRPr>
            </a:lvl3pPr>
            <a:lvl4pPr lvl="3" algn="r" rtl="0">
              <a:buNone/>
              <a:defRPr sz="1000">
                <a:solidFill>
                  <a:schemeClr val="accent1"/>
                </a:solidFill>
                <a:latin typeface="Lato"/>
                <a:ea typeface="Lato"/>
                <a:cs typeface="Lato"/>
                <a:sym typeface="Lato"/>
              </a:defRPr>
            </a:lvl4pPr>
            <a:lvl5pPr lvl="4" algn="r" rtl="0">
              <a:buNone/>
              <a:defRPr sz="1000">
                <a:solidFill>
                  <a:schemeClr val="accent1"/>
                </a:solidFill>
                <a:latin typeface="Lato"/>
                <a:ea typeface="Lato"/>
                <a:cs typeface="Lato"/>
                <a:sym typeface="Lato"/>
              </a:defRPr>
            </a:lvl5pPr>
            <a:lvl6pPr lvl="5" algn="r" rtl="0">
              <a:buNone/>
              <a:defRPr sz="1000">
                <a:solidFill>
                  <a:schemeClr val="accent1"/>
                </a:solidFill>
                <a:latin typeface="Lato"/>
                <a:ea typeface="Lato"/>
                <a:cs typeface="Lato"/>
                <a:sym typeface="Lato"/>
              </a:defRPr>
            </a:lvl6pPr>
            <a:lvl7pPr lvl="6" algn="r" rtl="0">
              <a:buNone/>
              <a:defRPr sz="1000">
                <a:solidFill>
                  <a:schemeClr val="accent1"/>
                </a:solidFill>
                <a:latin typeface="Lato"/>
                <a:ea typeface="Lato"/>
                <a:cs typeface="Lato"/>
                <a:sym typeface="Lato"/>
              </a:defRPr>
            </a:lvl7pPr>
            <a:lvl8pPr lvl="7" algn="r" rtl="0">
              <a:buNone/>
              <a:defRPr sz="1000">
                <a:solidFill>
                  <a:schemeClr val="accent1"/>
                </a:solidFill>
                <a:latin typeface="Lato"/>
                <a:ea typeface="Lato"/>
                <a:cs typeface="Lato"/>
                <a:sym typeface="Lato"/>
              </a:defRPr>
            </a:lvl8pPr>
            <a:lvl9pPr lvl="8" algn="r" rtl="0">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0" y="0"/>
            <a:ext cx="9144000" cy="695100"/>
          </a:xfrm>
          <a:prstGeom prst="rect">
            <a:avLst/>
          </a:prstGeom>
          <a:solidFill>
            <a:srgbClr val="0831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1"/>
          <p:cNvPicPr preferRelativeResize="0"/>
          <p:nvPr/>
        </p:nvPicPr>
        <p:blipFill>
          <a:blip r:embed="rId7">
            <a:alphaModFix/>
          </a:blip>
          <a:stretch>
            <a:fillRect/>
          </a:stretch>
        </p:blipFill>
        <p:spPr>
          <a:xfrm>
            <a:off x="6039677" y="126880"/>
            <a:ext cx="2942425" cy="441350"/>
          </a:xfrm>
          <a:prstGeom prst="rect">
            <a:avLst/>
          </a:prstGeom>
          <a:noFill/>
          <a:ln>
            <a:noFill/>
          </a:ln>
        </p:spPr>
      </p:pic>
      <p:sp>
        <p:nvSpPr>
          <p:cNvPr id="11" name="Google Shape;11;p1"/>
          <p:cNvSpPr txBox="1"/>
          <p:nvPr/>
        </p:nvSpPr>
        <p:spPr>
          <a:xfrm>
            <a:off x="160925" y="147450"/>
            <a:ext cx="298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50C2CC"/>
                </a:solidFill>
                <a:latin typeface="Lato"/>
                <a:ea typeface="Lato"/>
                <a:cs typeface="Lato"/>
                <a:sym typeface="Lato"/>
              </a:rPr>
              <a:t>Videregående skjermflygingskurs</a:t>
            </a:r>
            <a:endParaRPr b="1">
              <a:solidFill>
                <a:srgbClr val="50C2CC"/>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drive.google.com/file/d/1nfdde7rIsy5vINXguXZgbgfkSuxlv34o/view"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gif"/><Relationship Id="rId4" Type="http://schemas.openxmlformats.org/officeDocument/2006/relationships/image" Target="../media/image3.gi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7"/>
          <p:cNvSpPr txBox="1">
            <a:spLocks noGrp="1"/>
          </p:cNvSpPr>
          <p:nvPr>
            <p:ph type="ctrTitle"/>
          </p:nvPr>
        </p:nvSpPr>
        <p:spPr>
          <a:xfrm>
            <a:off x="2022750" y="1972075"/>
            <a:ext cx="5098500" cy="166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Videregående skjermflygingskurs</a:t>
            </a:r>
            <a:endParaRPr sz="1500"/>
          </a:p>
        </p:txBody>
      </p:sp>
      <p:sp>
        <p:nvSpPr>
          <p:cNvPr id="38" name="Google Shape;38;p7"/>
          <p:cNvSpPr txBox="1">
            <a:spLocks noGrp="1"/>
          </p:cNvSpPr>
          <p:nvPr>
            <p:ph type="subTitle" idx="1"/>
          </p:nvPr>
        </p:nvSpPr>
        <p:spPr>
          <a:xfrm>
            <a:off x="2079301" y="3726625"/>
            <a:ext cx="4985400" cy="541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800"/>
              <a:t>Skjermflygingsseksjonen/SU</a:t>
            </a:r>
            <a:endParaRPr sz="800"/>
          </a:p>
          <a:p>
            <a:pPr marL="0" lvl="0" indent="0" algn="r" rtl="0">
              <a:spcBef>
                <a:spcPts val="0"/>
              </a:spcBef>
              <a:spcAft>
                <a:spcPts val="0"/>
              </a:spcAft>
              <a:buNone/>
            </a:pPr>
            <a:endParaRPr sz="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1034250" y="13986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Piloten - leksjon 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Nasjonale trender</a:t>
            </a:r>
            <a:endParaRPr/>
          </a:p>
        </p:txBody>
      </p:sp>
      <p:sp>
        <p:nvSpPr>
          <p:cNvPr id="123" name="Google Shape;123;p17"/>
          <p:cNvSpPr txBox="1">
            <a:spLocks noGrp="1"/>
          </p:cNvSpPr>
          <p:nvPr>
            <p:ph type="body" idx="1"/>
          </p:nvPr>
        </p:nvSpPr>
        <p:spPr>
          <a:xfrm>
            <a:off x="501350" y="1850275"/>
            <a:ext cx="3880800" cy="30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a:p>
          <a:p>
            <a:pPr marL="0" lvl="0" indent="0" algn="l" rtl="0">
              <a:spcBef>
                <a:spcPts val="0"/>
              </a:spcBef>
              <a:spcAft>
                <a:spcPts val="0"/>
              </a:spcAft>
              <a:buNone/>
            </a:pPr>
            <a:r>
              <a:rPr lang="en" sz="1200" b="1"/>
              <a:t>Elever</a:t>
            </a:r>
            <a:r>
              <a:rPr lang="en" sz="1200"/>
              <a:t> </a:t>
            </a:r>
            <a:endParaRPr sz="1200"/>
          </a:p>
          <a:p>
            <a:pPr marL="0" lvl="0" indent="0" algn="l" rtl="0">
              <a:spcBef>
                <a:spcPts val="0"/>
              </a:spcBef>
              <a:spcAft>
                <a:spcPts val="0"/>
              </a:spcAft>
              <a:buNone/>
            </a:pPr>
            <a:r>
              <a:rPr lang="en" sz="1200"/>
              <a:t>Dårlig landingsteknikk</a:t>
            </a:r>
            <a:endParaRPr sz="1200"/>
          </a:p>
          <a:p>
            <a:pPr marL="0" lvl="0" indent="0" algn="l" rtl="0">
              <a:spcBef>
                <a:spcPts val="0"/>
              </a:spcBef>
              <a:spcAft>
                <a:spcPts val="0"/>
              </a:spcAft>
              <a:buNone/>
            </a:pPr>
            <a:r>
              <a:rPr lang="en" sz="1200"/>
              <a:t>Manglende flare, for høy flare og usymmetrisk flare. </a:t>
            </a:r>
            <a:endParaRPr sz="1200"/>
          </a:p>
          <a:p>
            <a:pPr marL="0" lvl="0" indent="0" algn="l" rtl="0">
              <a:spcBef>
                <a:spcPts val="0"/>
              </a:spcBef>
              <a:spcAft>
                <a:spcPts val="0"/>
              </a:spcAft>
              <a:buNone/>
            </a:pPr>
            <a:r>
              <a:rPr lang="en" sz="1200"/>
              <a:t>Manglende landingsfall</a:t>
            </a:r>
            <a:endParaRPr sz="1200"/>
          </a:p>
          <a:p>
            <a:pPr marL="0" lvl="0" indent="0" algn="l" rtl="0">
              <a:spcBef>
                <a:spcPts val="0"/>
              </a:spcBef>
              <a:spcAft>
                <a:spcPts val="0"/>
              </a:spcAft>
              <a:buNone/>
            </a:pPr>
            <a:r>
              <a:rPr lang="en" sz="1200"/>
              <a:t>Sving for å unnvike hindring, eller treffer hindring</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b="1"/>
              <a:t>Uerfarne (30-100 hopp)</a:t>
            </a:r>
            <a:endParaRPr sz="1200" b="1"/>
          </a:p>
          <a:p>
            <a:pPr marL="0" lvl="0" indent="0" algn="l" rtl="0">
              <a:spcBef>
                <a:spcPts val="0"/>
              </a:spcBef>
              <a:spcAft>
                <a:spcPts val="0"/>
              </a:spcAft>
              <a:buNone/>
            </a:pPr>
            <a:r>
              <a:rPr lang="en" sz="1200"/>
              <a:t>Dårlig flareteknikk fortsatt en viktig årsak til skader. </a:t>
            </a:r>
            <a:endParaRPr sz="1200"/>
          </a:p>
          <a:p>
            <a:pPr marL="0" lvl="0" indent="0" algn="l" rtl="0">
              <a:spcBef>
                <a:spcPts val="0"/>
              </a:spcBef>
              <a:spcAft>
                <a:spcPts val="0"/>
              </a:spcAft>
              <a:buNone/>
            </a:pPr>
            <a:r>
              <a:rPr lang="en" sz="1200"/>
              <a:t>(Utelandinger, lav sving og landing i sving)</a:t>
            </a:r>
            <a:endParaRPr sz="1200"/>
          </a:p>
        </p:txBody>
      </p:sp>
      <p:sp>
        <p:nvSpPr>
          <p:cNvPr id="124" name="Google Shape;124;p17"/>
          <p:cNvSpPr txBox="1">
            <a:spLocks noGrp="1"/>
          </p:cNvSpPr>
          <p:nvPr>
            <p:ph type="body" idx="1"/>
          </p:nvPr>
        </p:nvSpPr>
        <p:spPr>
          <a:xfrm>
            <a:off x="4729575" y="1358225"/>
            <a:ext cx="3880800" cy="334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t>Mellomerfarne (100-350 hopp)</a:t>
            </a:r>
            <a:endParaRPr sz="1200" b="1"/>
          </a:p>
          <a:p>
            <a:pPr marL="0" lvl="0" indent="0" algn="l" rtl="0">
              <a:spcBef>
                <a:spcPts val="0"/>
              </a:spcBef>
              <a:spcAft>
                <a:spcPts val="0"/>
              </a:spcAft>
              <a:buNone/>
            </a:pPr>
            <a:r>
              <a:rPr lang="en" sz="1200"/>
              <a:t>Flere skader på grunn av turbulens. </a:t>
            </a:r>
            <a:endParaRPr sz="1200"/>
          </a:p>
          <a:p>
            <a:pPr marL="0" lvl="0" indent="0" algn="l" rtl="0">
              <a:spcBef>
                <a:spcPts val="0"/>
              </a:spcBef>
              <a:spcAft>
                <a:spcPts val="0"/>
              </a:spcAft>
              <a:buNone/>
            </a:pPr>
            <a:r>
              <a:rPr lang="en" sz="1200"/>
              <a:t>Andelen lav sving øker merkbart, planlagt og ikke-planlagt lav sving. </a:t>
            </a:r>
            <a:endParaRPr sz="1200"/>
          </a:p>
          <a:p>
            <a:pPr marL="0" lvl="0" indent="0" algn="l" rtl="0">
              <a:spcBef>
                <a:spcPts val="0"/>
              </a:spcBef>
              <a:spcAft>
                <a:spcPts val="0"/>
              </a:spcAft>
              <a:buNone/>
            </a:pPr>
            <a:r>
              <a:rPr lang="en" sz="1200"/>
              <a:t>Alvorligheten i skadene øker også.</a:t>
            </a:r>
            <a:endParaRPr sz="1200"/>
          </a:p>
          <a:p>
            <a:pPr marL="0" lvl="0" indent="0" algn="l" rtl="0">
              <a:spcBef>
                <a:spcPts val="0"/>
              </a:spcBef>
              <a:spcAft>
                <a:spcPts val="0"/>
              </a:spcAft>
              <a:buNone/>
            </a:pPr>
            <a:endParaRPr sz="1200" b="1"/>
          </a:p>
          <a:p>
            <a:pPr marL="0" lvl="0" indent="0" algn="l" rtl="0">
              <a:spcBef>
                <a:spcPts val="0"/>
              </a:spcBef>
              <a:spcAft>
                <a:spcPts val="0"/>
              </a:spcAft>
              <a:buNone/>
            </a:pPr>
            <a:r>
              <a:rPr lang="en" sz="1200" b="1"/>
              <a:t>Erfarne (350-1000 hopp)</a:t>
            </a:r>
            <a:endParaRPr sz="1200" b="1"/>
          </a:p>
          <a:p>
            <a:pPr marL="0" lvl="0" indent="0" algn="l" rtl="0">
              <a:spcBef>
                <a:spcPts val="0"/>
              </a:spcBef>
              <a:spcAft>
                <a:spcPts val="0"/>
              </a:spcAft>
              <a:buNone/>
            </a:pPr>
            <a:r>
              <a:rPr lang="en" sz="1200"/>
              <a:t>Lave svinger er en gjenganger. </a:t>
            </a:r>
            <a:endParaRPr sz="1200"/>
          </a:p>
          <a:p>
            <a:pPr marL="0" lvl="0" indent="0" algn="l" rtl="0">
              <a:spcBef>
                <a:spcPts val="0"/>
              </a:spcBef>
              <a:spcAft>
                <a:spcPts val="0"/>
              </a:spcAft>
              <a:buNone/>
            </a:pPr>
            <a:r>
              <a:rPr lang="en" sz="1200"/>
              <a:t>Andelen planlagte lave svinger øker i forhold til de ikke- planlagte.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b="1"/>
              <a:t>Eksperter 1000+ hopp</a:t>
            </a:r>
            <a:endParaRPr sz="1200" b="1"/>
          </a:p>
          <a:p>
            <a:pPr marL="0" lvl="0" indent="0" algn="l" rtl="0">
              <a:spcBef>
                <a:spcPts val="0"/>
              </a:spcBef>
              <a:spcAft>
                <a:spcPts val="0"/>
              </a:spcAft>
              <a:buNone/>
            </a:pPr>
            <a:r>
              <a:rPr lang="en" sz="1200"/>
              <a:t>Tendensene ikke like tydelige. Fortsatt lav sving, men også hendelser innen demoer, hard landing pga turbulens og hindringer. Skjermkollisjon (høyhastighet) </a:t>
            </a:r>
            <a:endParaRPr sz="1200"/>
          </a:p>
          <a:p>
            <a:pPr marL="0" lvl="0" indent="0" algn="l" rtl="0">
              <a:spcBef>
                <a:spcPts val="0"/>
              </a:spcBef>
              <a:spcAft>
                <a:spcPts val="0"/>
              </a:spcAft>
              <a:buNone/>
            </a:pP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8"/>
          <p:cNvSpPr txBox="1">
            <a:spLocks noGrp="1"/>
          </p:cNvSpPr>
          <p:nvPr>
            <p:ph type="title"/>
          </p:nvPr>
        </p:nvSpPr>
        <p:spPr>
          <a:xfrm>
            <a:off x="1110450" y="1013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Skjermstørrelse</a:t>
            </a:r>
            <a:endParaRPr/>
          </a:p>
        </p:txBody>
      </p:sp>
      <p:sp>
        <p:nvSpPr>
          <p:cNvPr id="130" name="Google Shape;130;p18"/>
          <p:cNvSpPr txBox="1">
            <a:spLocks noGrp="1"/>
          </p:cNvSpPr>
          <p:nvPr>
            <p:ph type="body" idx="1"/>
          </p:nvPr>
        </p:nvSpPr>
        <p:spPr>
          <a:xfrm>
            <a:off x="557150" y="2078875"/>
            <a:ext cx="27531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To personer med samme WL men forskjellig skjermstørrelse vil oppleve forskjellige egenskaper</a:t>
            </a:r>
            <a:endParaRPr/>
          </a:p>
          <a:p>
            <a:pPr marL="457200" lvl="0" indent="-311150" algn="l" rtl="0">
              <a:spcBef>
                <a:spcPts val="0"/>
              </a:spcBef>
              <a:spcAft>
                <a:spcPts val="0"/>
              </a:spcAft>
              <a:buSzPts val="1300"/>
              <a:buChar char="●"/>
            </a:pPr>
            <a:r>
              <a:rPr lang="en"/>
              <a:t>Hvilke?</a:t>
            </a:r>
            <a:endParaRPr/>
          </a:p>
          <a:p>
            <a:pPr marL="457200" lvl="0" indent="-311150" algn="l" rtl="0">
              <a:spcBef>
                <a:spcPts val="0"/>
              </a:spcBef>
              <a:spcAft>
                <a:spcPts val="0"/>
              </a:spcAft>
              <a:buSzPts val="1300"/>
              <a:buChar char="●"/>
            </a:pPr>
            <a:r>
              <a:rPr lang="en"/>
              <a:t>Tid i skjerm</a:t>
            </a:r>
            <a:endParaRPr/>
          </a:p>
          <a:p>
            <a:pPr marL="457200" lvl="0" indent="-311150" algn="l" rtl="0">
              <a:spcBef>
                <a:spcPts val="0"/>
              </a:spcBef>
              <a:spcAft>
                <a:spcPts val="0"/>
              </a:spcAft>
              <a:buSzPts val="1300"/>
              <a:buChar char="●"/>
            </a:pPr>
            <a:r>
              <a:rPr lang="en"/>
              <a:t>Tabell: </a:t>
            </a:r>
            <a:endParaRPr/>
          </a:p>
          <a:p>
            <a:pPr marL="914400" lvl="1" indent="-298450" algn="l" rtl="0">
              <a:spcBef>
                <a:spcPts val="0"/>
              </a:spcBef>
              <a:spcAft>
                <a:spcPts val="0"/>
              </a:spcAft>
              <a:buSzPts val="1100"/>
              <a:buChar char="○"/>
            </a:pPr>
            <a:r>
              <a:rPr lang="en"/>
              <a:t>HB del 100 vedlegg 1</a:t>
            </a:r>
            <a:endParaRPr/>
          </a:p>
        </p:txBody>
      </p:sp>
      <p:pic>
        <p:nvPicPr>
          <p:cNvPr id="131" name="Google Shape;131;p18"/>
          <p:cNvPicPr preferRelativeResize="0"/>
          <p:nvPr/>
        </p:nvPicPr>
        <p:blipFill>
          <a:blip r:embed="rId3">
            <a:alphaModFix/>
          </a:blip>
          <a:stretch>
            <a:fillRect/>
          </a:stretch>
        </p:blipFill>
        <p:spPr>
          <a:xfrm>
            <a:off x="3538240" y="1853850"/>
            <a:ext cx="5558385" cy="3213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Skjermkategorier</a:t>
            </a:r>
            <a:endParaRPr/>
          </a:p>
        </p:txBody>
      </p:sp>
      <p:sp>
        <p:nvSpPr>
          <p:cNvPr id="137" name="Google Shape;137;p19"/>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500"/>
              <a:t>De neste sidene gir en kort oversikt over hovedtyper av fallskjermer som benyttes i fallskjermsporten i dag. Inndelingen som vises er et eksempel, og det finnes en del skjermer som krysser mellom kategoriene.</a:t>
            </a:r>
            <a:endParaRPr sz="15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Reserveskjermer</a:t>
            </a:r>
            <a:endParaRPr/>
          </a:p>
        </p:txBody>
      </p:sp>
      <p:graphicFrame>
        <p:nvGraphicFramePr>
          <p:cNvPr id="143" name="Google Shape;143;p20"/>
          <p:cNvGraphicFramePr/>
          <p:nvPr/>
        </p:nvGraphicFramePr>
        <p:xfrm>
          <a:off x="925100" y="3702150"/>
          <a:ext cx="7239000" cy="1051470"/>
        </p:xfrm>
        <a:graphic>
          <a:graphicData uri="http://schemas.openxmlformats.org/drawingml/2006/table">
            <a:tbl>
              <a:tblPr>
                <a:noFill/>
                <a:tableStyleId>{8B53C8D0-84C4-45C5-8730-093B6A7B8316}</a:tableStyleId>
              </a:tblPr>
              <a:tblGrid>
                <a:gridCol w="1139175">
                  <a:extLst>
                    <a:ext uri="{9D8B030D-6E8A-4147-A177-3AD203B41FA5}">
                      <a16:colId xmlns:a16="http://schemas.microsoft.com/office/drawing/2014/main" val="20000"/>
                    </a:ext>
                  </a:extLst>
                </a:gridCol>
                <a:gridCol w="60998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100">
                          <a:latin typeface="Lato"/>
                          <a:ea typeface="Lato"/>
                          <a:cs typeface="Lato"/>
                          <a:sym typeface="Lato"/>
                        </a:rPr>
                        <a:t>Form</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Rektangulære, høye celler. Ofte 7-celler og F-111 duk</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100">
                          <a:latin typeface="Lato"/>
                          <a:ea typeface="Lato"/>
                          <a:cs typeface="Lato"/>
                          <a:sym typeface="Lato"/>
                        </a:rPr>
                        <a:t>Målgruppe</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Alle</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290825">
                <a:tc>
                  <a:txBody>
                    <a:bodyPr/>
                    <a:lstStyle/>
                    <a:p>
                      <a:pPr marL="0" lvl="0" indent="0" algn="l" rtl="0">
                        <a:spcBef>
                          <a:spcPts val="0"/>
                        </a:spcBef>
                        <a:spcAft>
                          <a:spcPts val="0"/>
                        </a:spcAft>
                        <a:buNone/>
                      </a:pPr>
                      <a:r>
                        <a:rPr lang="en" sz="1100">
                          <a:latin typeface="Lato"/>
                          <a:ea typeface="Lato"/>
                          <a:cs typeface="Lato"/>
                          <a:sym typeface="Lato"/>
                        </a:rPr>
                        <a:t>Egenskaper</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Tilgivende karakteristikk ved lav til normal wingload. Laget for tryggere åpninger. </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bl>
          </a:graphicData>
        </a:graphic>
      </p:graphicFrame>
      <p:pic>
        <p:nvPicPr>
          <p:cNvPr id="144" name="Google Shape;144;p20"/>
          <p:cNvPicPr preferRelativeResize="0"/>
          <p:nvPr/>
        </p:nvPicPr>
        <p:blipFill>
          <a:blip r:embed="rId3">
            <a:alphaModFix/>
          </a:blip>
          <a:stretch>
            <a:fillRect/>
          </a:stretch>
        </p:blipFill>
        <p:spPr>
          <a:xfrm>
            <a:off x="4538807" y="1924980"/>
            <a:ext cx="1623344" cy="1623353"/>
          </a:xfrm>
          <a:prstGeom prst="rect">
            <a:avLst/>
          </a:prstGeom>
          <a:noFill/>
          <a:ln>
            <a:noFill/>
          </a:ln>
          <a:effectLst>
            <a:outerShdw blurRad="57150" dist="19050" dir="5400000" algn="bl" rotWithShape="0">
              <a:srgbClr val="000000">
                <a:alpha val="49800"/>
              </a:srgbClr>
            </a:outerShdw>
          </a:effectLst>
        </p:spPr>
      </p:pic>
      <p:pic>
        <p:nvPicPr>
          <p:cNvPr id="145" name="Google Shape;145;p20"/>
          <p:cNvPicPr preferRelativeResize="0"/>
          <p:nvPr/>
        </p:nvPicPr>
        <p:blipFill>
          <a:blip r:embed="rId4">
            <a:alphaModFix/>
          </a:blip>
          <a:stretch>
            <a:fillRect/>
          </a:stretch>
        </p:blipFill>
        <p:spPr>
          <a:xfrm>
            <a:off x="2620525" y="1924972"/>
            <a:ext cx="1654466" cy="16544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1"/>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Rektangulære</a:t>
            </a:r>
            <a:endParaRPr/>
          </a:p>
        </p:txBody>
      </p:sp>
      <p:graphicFrame>
        <p:nvGraphicFramePr>
          <p:cNvPr id="151" name="Google Shape;151;p21"/>
          <p:cNvGraphicFramePr/>
          <p:nvPr/>
        </p:nvGraphicFramePr>
        <p:xfrm>
          <a:off x="925100" y="3702150"/>
          <a:ext cx="7239000" cy="1219110"/>
        </p:xfrm>
        <a:graphic>
          <a:graphicData uri="http://schemas.openxmlformats.org/drawingml/2006/table">
            <a:tbl>
              <a:tblPr>
                <a:noFill/>
                <a:tableStyleId>{8B53C8D0-84C4-45C5-8730-093B6A7B8316}</a:tableStyleId>
              </a:tblPr>
              <a:tblGrid>
                <a:gridCol w="1139175">
                  <a:extLst>
                    <a:ext uri="{9D8B030D-6E8A-4147-A177-3AD203B41FA5}">
                      <a16:colId xmlns:a16="http://schemas.microsoft.com/office/drawing/2014/main" val="20000"/>
                    </a:ext>
                  </a:extLst>
                </a:gridCol>
                <a:gridCol w="60998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100">
                          <a:latin typeface="Lato"/>
                          <a:ea typeface="Lato"/>
                          <a:cs typeface="Lato"/>
                          <a:sym typeface="Lato"/>
                        </a:rPr>
                        <a:t>Form</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Rektangulære, høye celler</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100">
                          <a:latin typeface="Lato"/>
                          <a:ea typeface="Lato"/>
                          <a:cs typeface="Lato"/>
                          <a:sym typeface="Lato"/>
                        </a:rPr>
                        <a:t>Målgruppe</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Elever, tandem, uerfarne, demo, presisjonshopping (erfarne). </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290825">
                <a:tc>
                  <a:txBody>
                    <a:bodyPr/>
                    <a:lstStyle/>
                    <a:p>
                      <a:pPr marL="0" lvl="0" indent="0" algn="l" rtl="0">
                        <a:spcBef>
                          <a:spcPts val="0"/>
                        </a:spcBef>
                        <a:spcAft>
                          <a:spcPts val="0"/>
                        </a:spcAft>
                        <a:buNone/>
                      </a:pPr>
                      <a:r>
                        <a:rPr lang="en" sz="1100">
                          <a:latin typeface="Lato"/>
                          <a:ea typeface="Lato"/>
                          <a:cs typeface="Lato"/>
                          <a:sym typeface="Lato"/>
                        </a:rPr>
                        <a:t>Egenskaper</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Tilgivende karakteristikk. Trygg å lande. Lavere airspeed gjør flyging i sterk vind (18kt+) mer krevende. Sikre åpninger</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bl>
          </a:graphicData>
        </a:graphic>
      </p:graphicFrame>
      <p:pic>
        <p:nvPicPr>
          <p:cNvPr id="152" name="Google Shape;152;p21"/>
          <p:cNvPicPr preferRelativeResize="0"/>
          <p:nvPr/>
        </p:nvPicPr>
        <p:blipFill rotWithShape="1">
          <a:blip r:embed="rId3">
            <a:alphaModFix/>
          </a:blip>
          <a:srcRect l="18105" t="9977" r="25031" b="5175"/>
          <a:stretch/>
        </p:blipFill>
        <p:spPr>
          <a:xfrm>
            <a:off x="2364550" y="1915794"/>
            <a:ext cx="1639330" cy="1631635"/>
          </a:xfrm>
          <a:prstGeom prst="rect">
            <a:avLst/>
          </a:prstGeom>
          <a:noFill/>
          <a:ln>
            <a:noFill/>
          </a:ln>
          <a:effectLst>
            <a:outerShdw blurRad="57150" dist="19050" dir="5400000" algn="bl" rotWithShape="0">
              <a:srgbClr val="000000">
                <a:alpha val="49800"/>
              </a:srgbClr>
            </a:outerShdw>
          </a:effectLst>
        </p:spPr>
      </p:pic>
      <p:pic>
        <p:nvPicPr>
          <p:cNvPr id="153" name="Google Shape;153;p21"/>
          <p:cNvPicPr preferRelativeResize="0"/>
          <p:nvPr/>
        </p:nvPicPr>
        <p:blipFill rotWithShape="1">
          <a:blip r:embed="rId4">
            <a:alphaModFix/>
          </a:blip>
          <a:srcRect/>
          <a:stretch/>
        </p:blipFill>
        <p:spPr>
          <a:xfrm>
            <a:off x="4785770" y="1911950"/>
            <a:ext cx="1639330" cy="1639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Hybrider</a:t>
            </a:r>
            <a:endParaRPr/>
          </a:p>
        </p:txBody>
      </p:sp>
      <p:graphicFrame>
        <p:nvGraphicFramePr>
          <p:cNvPr id="159" name="Google Shape;159;p22"/>
          <p:cNvGraphicFramePr/>
          <p:nvPr/>
        </p:nvGraphicFramePr>
        <p:xfrm>
          <a:off x="925100" y="3702150"/>
          <a:ext cx="7239000" cy="1219110"/>
        </p:xfrm>
        <a:graphic>
          <a:graphicData uri="http://schemas.openxmlformats.org/drawingml/2006/table">
            <a:tbl>
              <a:tblPr>
                <a:noFill/>
                <a:tableStyleId>{8B53C8D0-84C4-45C5-8730-093B6A7B8316}</a:tableStyleId>
              </a:tblPr>
              <a:tblGrid>
                <a:gridCol w="1139175">
                  <a:extLst>
                    <a:ext uri="{9D8B030D-6E8A-4147-A177-3AD203B41FA5}">
                      <a16:colId xmlns:a16="http://schemas.microsoft.com/office/drawing/2014/main" val="20000"/>
                    </a:ext>
                  </a:extLst>
                </a:gridCol>
                <a:gridCol w="60998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100">
                          <a:latin typeface="Lato"/>
                          <a:ea typeface="Lato"/>
                          <a:cs typeface="Lato"/>
                          <a:sym typeface="Lato"/>
                        </a:rPr>
                        <a:t>Form</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Rektangulære, høye celler</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100">
                          <a:latin typeface="Lato"/>
                          <a:ea typeface="Lato"/>
                          <a:cs typeface="Lato"/>
                          <a:sym typeface="Lato"/>
                        </a:rPr>
                        <a:t>Målgruppe</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Typespesifikke til Wingsuit e.l.</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290825">
                <a:tc>
                  <a:txBody>
                    <a:bodyPr/>
                    <a:lstStyle/>
                    <a:p>
                      <a:pPr marL="0" lvl="0" indent="0" algn="l" rtl="0">
                        <a:spcBef>
                          <a:spcPts val="0"/>
                        </a:spcBef>
                        <a:spcAft>
                          <a:spcPts val="0"/>
                        </a:spcAft>
                        <a:buNone/>
                      </a:pPr>
                      <a:r>
                        <a:rPr lang="en" sz="1100">
                          <a:latin typeface="Lato"/>
                          <a:ea typeface="Lato"/>
                          <a:cs typeface="Lato"/>
                          <a:sym typeface="Lato"/>
                        </a:rPr>
                        <a:t>Egenskaper</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Lavere pakkevolum (kan upsize). Lettere å pakke. Generelt mer tilgivende egenskaper avhengig av wingload. Sikrere og mindre krevende åpninger.</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bl>
          </a:graphicData>
        </a:graphic>
      </p:graphicFrame>
      <p:pic>
        <p:nvPicPr>
          <p:cNvPr id="160" name="Google Shape;160;p22"/>
          <p:cNvPicPr preferRelativeResize="0"/>
          <p:nvPr/>
        </p:nvPicPr>
        <p:blipFill rotWithShape="1">
          <a:blip r:embed="rId3">
            <a:alphaModFix/>
          </a:blip>
          <a:srcRect t="5582" r="21228" b="14901"/>
          <a:stretch/>
        </p:blipFill>
        <p:spPr>
          <a:xfrm>
            <a:off x="2064275" y="1703473"/>
            <a:ext cx="1720299" cy="1736550"/>
          </a:xfrm>
          <a:prstGeom prst="rect">
            <a:avLst/>
          </a:prstGeom>
          <a:noFill/>
          <a:ln>
            <a:noFill/>
          </a:ln>
        </p:spPr>
      </p:pic>
      <p:pic>
        <p:nvPicPr>
          <p:cNvPr id="161" name="Google Shape;161;p22"/>
          <p:cNvPicPr preferRelativeResize="0"/>
          <p:nvPr/>
        </p:nvPicPr>
        <p:blipFill rotWithShape="1">
          <a:blip r:embed="rId4">
            <a:alphaModFix/>
          </a:blip>
          <a:srcRect l="17181" t="23639" r="17240" b="9977"/>
          <a:stretch/>
        </p:blipFill>
        <p:spPr>
          <a:xfrm>
            <a:off x="4597275" y="1653525"/>
            <a:ext cx="1867625" cy="1890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Semi eliptiske</a:t>
            </a:r>
            <a:endParaRPr/>
          </a:p>
        </p:txBody>
      </p:sp>
      <p:graphicFrame>
        <p:nvGraphicFramePr>
          <p:cNvPr id="167" name="Google Shape;167;p23"/>
          <p:cNvGraphicFramePr/>
          <p:nvPr/>
        </p:nvGraphicFramePr>
        <p:xfrm>
          <a:off x="925100" y="3625950"/>
          <a:ext cx="7239000" cy="1386750"/>
        </p:xfrm>
        <a:graphic>
          <a:graphicData uri="http://schemas.openxmlformats.org/drawingml/2006/table">
            <a:tbl>
              <a:tblPr>
                <a:noFill/>
                <a:tableStyleId>{8B53C8D0-84C4-45C5-8730-093B6A7B8316}</a:tableStyleId>
              </a:tblPr>
              <a:tblGrid>
                <a:gridCol w="1139175">
                  <a:extLst>
                    <a:ext uri="{9D8B030D-6E8A-4147-A177-3AD203B41FA5}">
                      <a16:colId xmlns:a16="http://schemas.microsoft.com/office/drawing/2014/main" val="20000"/>
                    </a:ext>
                  </a:extLst>
                </a:gridCol>
                <a:gridCol w="60998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100">
                          <a:latin typeface="Lato"/>
                          <a:ea typeface="Lato"/>
                          <a:cs typeface="Lato"/>
                          <a:sym typeface="Lato"/>
                        </a:rPr>
                        <a:t>Form</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Større grad av elliptisk form. Noe lavere frontområde. Ofte 7/9 celler og 0p duk</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100">
                          <a:latin typeface="Lato"/>
                          <a:ea typeface="Lato"/>
                          <a:cs typeface="Lato"/>
                          <a:sym typeface="Lato"/>
                        </a:rPr>
                        <a:t>Målgruppe</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Selvstendige hoppere, uerfarne til meget erfarne</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290825">
                <a:tc>
                  <a:txBody>
                    <a:bodyPr/>
                    <a:lstStyle/>
                    <a:p>
                      <a:pPr marL="0" lvl="0" indent="0" algn="l" rtl="0">
                        <a:spcBef>
                          <a:spcPts val="0"/>
                        </a:spcBef>
                        <a:spcAft>
                          <a:spcPts val="0"/>
                        </a:spcAft>
                        <a:buNone/>
                      </a:pPr>
                      <a:r>
                        <a:rPr lang="en" sz="1100">
                          <a:latin typeface="Lato"/>
                          <a:ea typeface="Lato"/>
                          <a:cs typeface="Lato"/>
                          <a:sym typeface="Lato"/>
                        </a:rPr>
                        <a:t>Egenskaper</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En fin mellomting mellom høye ytelser og tilgivende egenskaper. Egenskapene endrer karakteristikk ved økning av wingload, eller ved mindre skjermstørrelser. Relativt sikre åpninger avhengig av type, størrelse og wingload.</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bl>
          </a:graphicData>
        </a:graphic>
      </p:graphicFrame>
      <p:pic>
        <p:nvPicPr>
          <p:cNvPr id="168" name="Google Shape;168;p23"/>
          <p:cNvPicPr preferRelativeResize="0"/>
          <p:nvPr/>
        </p:nvPicPr>
        <p:blipFill rotWithShape="1">
          <a:blip r:embed="rId3">
            <a:alphaModFix/>
          </a:blip>
          <a:srcRect l="15554" r="15222"/>
          <a:stretch/>
        </p:blipFill>
        <p:spPr>
          <a:xfrm>
            <a:off x="5681220" y="1902600"/>
            <a:ext cx="1524825" cy="1569913"/>
          </a:xfrm>
          <a:prstGeom prst="rect">
            <a:avLst/>
          </a:prstGeom>
          <a:noFill/>
          <a:ln>
            <a:noFill/>
          </a:ln>
        </p:spPr>
      </p:pic>
      <p:pic>
        <p:nvPicPr>
          <p:cNvPr id="169" name="Google Shape;169;p23"/>
          <p:cNvPicPr preferRelativeResize="0"/>
          <p:nvPr/>
        </p:nvPicPr>
        <p:blipFill rotWithShape="1">
          <a:blip r:embed="rId4">
            <a:alphaModFix/>
          </a:blip>
          <a:srcRect t="9871" b="9935"/>
          <a:stretch/>
        </p:blipFill>
        <p:spPr>
          <a:xfrm>
            <a:off x="1937963" y="1920473"/>
            <a:ext cx="1524836" cy="1502205"/>
          </a:xfrm>
          <a:prstGeom prst="rect">
            <a:avLst/>
          </a:prstGeom>
          <a:noFill/>
          <a:ln>
            <a:noFill/>
          </a:ln>
        </p:spPr>
      </p:pic>
      <p:pic>
        <p:nvPicPr>
          <p:cNvPr id="170" name="Google Shape;170;p23"/>
          <p:cNvPicPr preferRelativeResize="0"/>
          <p:nvPr/>
        </p:nvPicPr>
        <p:blipFill>
          <a:blip r:embed="rId5">
            <a:alphaModFix/>
          </a:blip>
          <a:stretch>
            <a:fillRect/>
          </a:stretch>
        </p:blipFill>
        <p:spPr>
          <a:xfrm>
            <a:off x="3802572" y="1920465"/>
            <a:ext cx="1547797" cy="15478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Full eliptisk</a:t>
            </a:r>
            <a:endParaRPr/>
          </a:p>
        </p:txBody>
      </p:sp>
      <p:graphicFrame>
        <p:nvGraphicFramePr>
          <p:cNvPr id="176" name="Google Shape;176;p24"/>
          <p:cNvGraphicFramePr/>
          <p:nvPr/>
        </p:nvGraphicFramePr>
        <p:xfrm>
          <a:off x="925100" y="3625950"/>
          <a:ext cx="7239000" cy="1386750"/>
        </p:xfrm>
        <a:graphic>
          <a:graphicData uri="http://schemas.openxmlformats.org/drawingml/2006/table">
            <a:tbl>
              <a:tblPr>
                <a:noFill/>
                <a:tableStyleId>{8B53C8D0-84C4-45C5-8730-093B6A7B8316}</a:tableStyleId>
              </a:tblPr>
              <a:tblGrid>
                <a:gridCol w="1139175">
                  <a:extLst>
                    <a:ext uri="{9D8B030D-6E8A-4147-A177-3AD203B41FA5}">
                      <a16:colId xmlns:a16="http://schemas.microsoft.com/office/drawing/2014/main" val="20000"/>
                    </a:ext>
                  </a:extLst>
                </a:gridCol>
                <a:gridCol w="60998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100">
                          <a:latin typeface="Lato"/>
                          <a:ea typeface="Lato"/>
                          <a:cs typeface="Lato"/>
                          <a:sym typeface="Lato"/>
                        </a:rPr>
                        <a:t>Form</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Full-elliptisk form. Noe lavere frontområde. Ofte 9 celler og 0p</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100">
                          <a:latin typeface="Lato"/>
                          <a:ea typeface="Lato"/>
                          <a:cs typeface="Lato"/>
                          <a:sym typeface="Lato"/>
                        </a:rPr>
                        <a:t>Målgruppe</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Erfarne til meget erfarne hoppere. NLF krever min. 400 hopp for denne skjermtypen. </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290825">
                <a:tc>
                  <a:txBody>
                    <a:bodyPr/>
                    <a:lstStyle/>
                    <a:p>
                      <a:pPr marL="0" lvl="0" indent="0" algn="l" rtl="0">
                        <a:spcBef>
                          <a:spcPts val="0"/>
                        </a:spcBef>
                        <a:spcAft>
                          <a:spcPts val="0"/>
                        </a:spcAft>
                        <a:buNone/>
                      </a:pPr>
                      <a:r>
                        <a:rPr lang="en" sz="1100">
                          <a:latin typeface="Lato"/>
                          <a:ea typeface="Lato"/>
                          <a:cs typeface="Lato"/>
                          <a:sym typeface="Lato"/>
                        </a:rPr>
                        <a:t>Egenskaper</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Denne typen er ofte betraktet som en klasse mellom semi-elliptiske til high performance skjermer. Denne klassen leverer høye ytelser, men også mindre tilgivende statistikk. Åpningene kan være noe mer krevende enn på klassen under, ofte pga. økende wingload.</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bl>
          </a:graphicData>
        </a:graphic>
      </p:graphicFrame>
      <p:pic>
        <p:nvPicPr>
          <p:cNvPr id="177" name="Google Shape;177;p24"/>
          <p:cNvPicPr preferRelativeResize="0"/>
          <p:nvPr/>
        </p:nvPicPr>
        <p:blipFill>
          <a:blip r:embed="rId3">
            <a:alphaModFix/>
          </a:blip>
          <a:stretch>
            <a:fillRect/>
          </a:stretch>
        </p:blipFill>
        <p:spPr>
          <a:xfrm>
            <a:off x="1511624" y="1931988"/>
            <a:ext cx="1615762" cy="1615737"/>
          </a:xfrm>
          <a:prstGeom prst="rect">
            <a:avLst/>
          </a:prstGeom>
          <a:noFill/>
          <a:ln>
            <a:noFill/>
          </a:ln>
        </p:spPr>
      </p:pic>
      <p:pic>
        <p:nvPicPr>
          <p:cNvPr id="178" name="Google Shape;178;p24"/>
          <p:cNvPicPr preferRelativeResize="0"/>
          <p:nvPr/>
        </p:nvPicPr>
        <p:blipFill>
          <a:blip r:embed="rId4">
            <a:alphaModFix/>
          </a:blip>
          <a:stretch>
            <a:fillRect/>
          </a:stretch>
        </p:blipFill>
        <p:spPr>
          <a:xfrm>
            <a:off x="3590841" y="1931988"/>
            <a:ext cx="1854540" cy="1615736"/>
          </a:xfrm>
          <a:prstGeom prst="rect">
            <a:avLst/>
          </a:prstGeom>
          <a:noFill/>
          <a:ln>
            <a:noFill/>
          </a:ln>
        </p:spPr>
      </p:pic>
      <p:pic>
        <p:nvPicPr>
          <p:cNvPr id="179" name="Google Shape;179;p24"/>
          <p:cNvPicPr preferRelativeResize="0"/>
          <p:nvPr/>
        </p:nvPicPr>
        <p:blipFill rotWithShape="1">
          <a:blip r:embed="rId5">
            <a:alphaModFix/>
          </a:blip>
          <a:srcRect t="11512" b="6607"/>
          <a:stretch/>
        </p:blipFill>
        <p:spPr>
          <a:xfrm>
            <a:off x="5871501" y="1931996"/>
            <a:ext cx="1316249" cy="16157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 performance 1. gen</a:t>
            </a:r>
            <a:endParaRPr/>
          </a:p>
        </p:txBody>
      </p:sp>
      <p:graphicFrame>
        <p:nvGraphicFramePr>
          <p:cNvPr id="185" name="Google Shape;185;p25"/>
          <p:cNvGraphicFramePr/>
          <p:nvPr/>
        </p:nvGraphicFramePr>
        <p:xfrm>
          <a:off x="925100" y="3625950"/>
          <a:ext cx="7239000" cy="1219110"/>
        </p:xfrm>
        <a:graphic>
          <a:graphicData uri="http://schemas.openxmlformats.org/drawingml/2006/table">
            <a:tbl>
              <a:tblPr>
                <a:noFill/>
                <a:tableStyleId>{8B53C8D0-84C4-45C5-8730-093B6A7B8316}</a:tableStyleId>
              </a:tblPr>
              <a:tblGrid>
                <a:gridCol w="1139175">
                  <a:extLst>
                    <a:ext uri="{9D8B030D-6E8A-4147-A177-3AD203B41FA5}">
                      <a16:colId xmlns:a16="http://schemas.microsoft.com/office/drawing/2014/main" val="20000"/>
                    </a:ext>
                  </a:extLst>
                </a:gridCol>
                <a:gridCol w="60998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100">
                          <a:latin typeface="Lato"/>
                          <a:ea typeface="Lato"/>
                          <a:cs typeface="Lato"/>
                          <a:sym typeface="Lato"/>
                        </a:rPr>
                        <a:t>Form</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Noe elliptisk form. Semi lukket front. Høyere sideforhold. Bratt rigget. Kryssribber.</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100">
                          <a:latin typeface="Lato"/>
                          <a:ea typeface="Lato"/>
                          <a:cs typeface="Lato"/>
                          <a:sym typeface="Lato"/>
                        </a:rPr>
                        <a:t>Målgruppe</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Svært erfarne som hopper mye. NLF krever min. 1000 hopp for skjermer med kryssribber</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290825">
                <a:tc>
                  <a:txBody>
                    <a:bodyPr/>
                    <a:lstStyle/>
                    <a:p>
                      <a:pPr marL="0" lvl="0" indent="0" algn="l" rtl="0">
                        <a:spcBef>
                          <a:spcPts val="0"/>
                        </a:spcBef>
                        <a:spcAft>
                          <a:spcPts val="0"/>
                        </a:spcAft>
                        <a:buNone/>
                      </a:pPr>
                      <a:r>
                        <a:rPr lang="en" sz="1100">
                          <a:latin typeface="Lato"/>
                          <a:ea typeface="Lato"/>
                          <a:cs typeface="Lato"/>
                          <a:sym typeface="Lato"/>
                        </a:rPr>
                        <a:t>Egenskaper</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Høye ytelser. Høyere egenfremdrift. Mindre tilgivende karakteristikk. Generelt mer krevende åpninger enn klassen under, avhenger av type. </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bl>
          </a:graphicData>
        </a:graphic>
      </p:graphicFrame>
      <p:pic>
        <p:nvPicPr>
          <p:cNvPr id="186" name="Google Shape;186;p25"/>
          <p:cNvPicPr preferRelativeResize="0"/>
          <p:nvPr/>
        </p:nvPicPr>
        <p:blipFill rotWithShape="1">
          <a:blip r:embed="rId3">
            <a:alphaModFix/>
          </a:blip>
          <a:srcRect l="28516" t="3177" r="29034" b="24782"/>
          <a:stretch/>
        </p:blipFill>
        <p:spPr>
          <a:xfrm>
            <a:off x="1486975" y="1906377"/>
            <a:ext cx="1433160" cy="1622456"/>
          </a:xfrm>
          <a:prstGeom prst="rect">
            <a:avLst/>
          </a:prstGeom>
          <a:noFill/>
          <a:ln>
            <a:noFill/>
          </a:ln>
        </p:spPr>
      </p:pic>
      <p:pic>
        <p:nvPicPr>
          <p:cNvPr id="187" name="Google Shape;187;p25"/>
          <p:cNvPicPr preferRelativeResize="0"/>
          <p:nvPr/>
        </p:nvPicPr>
        <p:blipFill rotWithShape="1">
          <a:blip r:embed="rId4">
            <a:alphaModFix/>
          </a:blip>
          <a:srcRect l="24659" r="15574" b="8298"/>
          <a:stretch/>
        </p:blipFill>
        <p:spPr>
          <a:xfrm>
            <a:off x="3612620" y="1906377"/>
            <a:ext cx="1548481" cy="1605837"/>
          </a:xfrm>
          <a:prstGeom prst="rect">
            <a:avLst/>
          </a:prstGeom>
          <a:noFill/>
          <a:ln>
            <a:noFill/>
          </a:ln>
        </p:spPr>
      </p:pic>
      <p:pic>
        <p:nvPicPr>
          <p:cNvPr id="188" name="Google Shape;188;p25"/>
          <p:cNvPicPr preferRelativeResize="0"/>
          <p:nvPr/>
        </p:nvPicPr>
        <p:blipFill rotWithShape="1">
          <a:blip r:embed="rId5">
            <a:alphaModFix/>
          </a:blip>
          <a:srcRect/>
          <a:stretch/>
        </p:blipFill>
        <p:spPr>
          <a:xfrm>
            <a:off x="5885522" y="1946968"/>
            <a:ext cx="1605854" cy="16058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034250" y="13986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Agenda</a:t>
            </a:r>
            <a:endParaRPr/>
          </a:p>
        </p:txBody>
      </p:sp>
      <p:sp>
        <p:nvSpPr>
          <p:cNvPr id="44" name="Google Shape;44;p8"/>
          <p:cNvSpPr txBox="1">
            <a:spLocks noGrp="1"/>
          </p:cNvSpPr>
          <p:nvPr>
            <p:ph type="body" idx="4294967295"/>
          </p:nvPr>
        </p:nvSpPr>
        <p:spPr>
          <a:xfrm>
            <a:off x="1110450" y="2078875"/>
            <a:ext cx="76887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2"/>
              </a:buClr>
              <a:buSzPts val="1300"/>
              <a:buChar char="●"/>
            </a:pPr>
            <a:r>
              <a:rPr lang="en">
                <a:solidFill>
                  <a:schemeClr val="dk2"/>
                </a:solidFill>
              </a:rPr>
              <a:t>Introduksjon (30 min)</a:t>
            </a:r>
            <a:endParaRPr>
              <a:solidFill>
                <a:schemeClr val="dk2"/>
              </a:solidFill>
            </a:endParaRPr>
          </a:p>
          <a:p>
            <a:pPr marL="457200" lvl="0" indent="-311150" algn="l" rtl="0">
              <a:spcBef>
                <a:spcPts val="0"/>
              </a:spcBef>
              <a:spcAft>
                <a:spcPts val="0"/>
              </a:spcAft>
              <a:buClr>
                <a:schemeClr val="dk2"/>
              </a:buClr>
              <a:buSzPts val="1300"/>
              <a:buChar char="●"/>
            </a:pPr>
            <a:r>
              <a:rPr lang="en">
                <a:solidFill>
                  <a:schemeClr val="dk2"/>
                </a:solidFill>
              </a:rPr>
              <a:t>Leksjon 1 - Piloten (60 min) </a:t>
            </a:r>
            <a:endParaRPr>
              <a:solidFill>
                <a:schemeClr val="dk2"/>
              </a:solidFill>
            </a:endParaRPr>
          </a:p>
          <a:p>
            <a:pPr marL="457200" lvl="0" indent="-311150" algn="l" rtl="0">
              <a:spcBef>
                <a:spcPts val="0"/>
              </a:spcBef>
              <a:spcAft>
                <a:spcPts val="0"/>
              </a:spcAft>
              <a:buClr>
                <a:schemeClr val="dk2"/>
              </a:buClr>
              <a:buSzPts val="1300"/>
              <a:buChar char="●"/>
            </a:pPr>
            <a:r>
              <a:rPr lang="en">
                <a:solidFill>
                  <a:schemeClr val="dk2"/>
                </a:solidFill>
              </a:rPr>
              <a:t>Leksjon 2 - Plan og innflyging (45 min)</a:t>
            </a:r>
            <a:endParaRPr>
              <a:solidFill>
                <a:schemeClr val="dk2"/>
              </a:solidFill>
            </a:endParaRPr>
          </a:p>
          <a:p>
            <a:pPr marL="457200" lvl="0" indent="-311150" algn="l" rtl="0">
              <a:spcBef>
                <a:spcPts val="0"/>
              </a:spcBef>
              <a:spcAft>
                <a:spcPts val="0"/>
              </a:spcAft>
              <a:buClr>
                <a:schemeClr val="dk2"/>
              </a:buClr>
              <a:buSzPts val="1300"/>
              <a:buChar char="●"/>
            </a:pPr>
            <a:r>
              <a:rPr lang="en">
                <a:solidFill>
                  <a:schemeClr val="dk2"/>
                </a:solidFill>
              </a:rPr>
              <a:t>Øvelser</a:t>
            </a:r>
            <a:endParaRPr>
              <a:solidFill>
                <a:schemeClr val="dk2"/>
              </a:solidFill>
            </a:endParaRPr>
          </a:p>
          <a:p>
            <a:pPr marL="457200" lvl="0" indent="0" algn="l" rtl="0">
              <a:lnSpc>
                <a:spcPct val="100000"/>
              </a:lnSpc>
              <a:spcBef>
                <a:spcPts val="1600"/>
              </a:spcBef>
              <a:spcAft>
                <a:spcPts val="0"/>
              </a:spcAft>
              <a:buNone/>
            </a:pPr>
            <a:endParaRPr>
              <a:solidFill>
                <a:schemeClr val="dk2"/>
              </a:solidFill>
            </a:endParaRPr>
          </a:p>
          <a:p>
            <a:pPr marL="0" lvl="0" indent="0" algn="l" rtl="0">
              <a:spcBef>
                <a:spcPts val="1600"/>
              </a:spcBef>
              <a:spcAft>
                <a:spcPts val="1600"/>
              </a:spcAft>
              <a:buNone/>
            </a:pPr>
            <a:endParaRPr>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 performance 2. gen</a:t>
            </a:r>
            <a:endParaRPr/>
          </a:p>
        </p:txBody>
      </p:sp>
      <p:graphicFrame>
        <p:nvGraphicFramePr>
          <p:cNvPr id="194" name="Google Shape;194;p26"/>
          <p:cNvGraphicFramePr/>
          <p:nvPr/>
        </p:nvGraphicFramePr>
        <p:xfrm>
          <a:off x="925100" y="3625950"/>
          <a:ext cx="7239000" cy="1219110"/>
        </p:xfrm>
        <a:graphic>
          <a:graphicData uri="http://schemas.openxmlformats.org/drawingml/2006/table">
            <a:tbl>
              <a:tblPr>
                <a:noFill/>
                <a:tableStyleId>{8B53C8D0-84C4-45C5-8730-093B6A7B8316}</a:tableStyleId>
              </a:tblPr>
              <a:tblGrid>
                <a:gridCol w="1139175">
                  <a:extLst>
                    <a:ext uri="{9D8B030D-6E8A-4147-A177-3AD203B41FA5}">
                      <a16:colId xmlns:a16="http://schemas.microsoft.com/office/drawing/2014/main" val="20000"/>
                    </a:ext>
                  </a:extLst>
                </a:gridCol>
                <a:gridCol w="60998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100">
                          <a:latin typeface="Lato"/>
                          <a:ea typeface="Lato"/>
                          <a:cs typeface="Lato"/>
                          <a:sym typeface="Lato"/>
                        </a:rPr>
                        <a:t>Form</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Elliptisk og semi lukket front. Høyt sideforhold. Bratt rigget. Kryssribber. Noen delvis “seilduk”</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100">
                          <a:latin typeface="Lato"/>
                          <a:ea typeface="Lato"/>
                          <a:cs typeface="Lato"/>
                          <a:sym typeface="Lato"/>
                        </a:rPr>
                        <a:t>Målgruppe</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Svært erfarne som hopper mye. NLF krever min. 1000 hopp for skjermer med kryssribber</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290825">
                <a:tc>
                  <a:txBody>
                    <a:bodyPr/>
                    <a:lstStyle/>
                    <a:p>
                      <a:pPr marL="0" lvl="0" indent="0" algn="l" rtl="0">
                        <a:spcBef>
                          <a:spcPts val="0"/>
                        </a:spcBef>
                        <a:spcAft>
                          <a:spcPts val="0"/>
                        </a:spcAft>
                        <a:buNone/>
                      </a:pPr>
                      <a:r>
                        <a:rPr lang="en" sz="1100">
                          <a:latin typeface="Lato"/>
                          <a:ea typeface="Lato"/>
                          <a:cs typeface="Lato"/>
                          <a:sym typeface="Lato"/>
                        </a:rPr>
                        <a:t>Egenskaper</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Meget høy ytelse. Høyere egenfremdrift. Mindre tilgivende karakteristikk. Vesentlig forbedrede åpningsegenskaper fra generasjon 1. </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bl>
          </a:graphicData>
        </a:graphic>
      </p:graphicFrame>
      <p:pic>
        <p:nvPicPr>
          <p:cNvPr id="195" name="Google Shape;195;p26"/>
          <p:cNvPicPr preferRelativeResize="0"/>
          <p:nvPr/>
        </p:nvPicPr>
        <p:blipFill rotWithShape="1">
          <a:blip r:embed="rId3">
            <a:alphaModFix/>
          </a:blip>
          <a:srcRect/>
          <a:stretch/>
        </p:blipFill>
        <p:spPr>
          <a:xfrm>
            <a:off x="1223062" y="1936887"/>
            <a:ext cx="3388013" cy="1594056"/>
          </a:xfrm>
          <a:prstGeom prst="rect">
            <a:avLst/>
          </a:prstGeom>
          <a:noFill/>
          <a:ln>
            <a:noFill/>
          </a:ln>
        </p:spPr>
      </p:pic>
      <p:pic>
        <p:nvPicPr>
          <p:cNvPr id="196" name="Google Shape;196;p26"/>
          <p:cNvPicPr preferRelativeResize="0"/>
          <p:nvPr/>
        </p:nvPicPr>
        <p:blipFill rotWithShape="1">
          <a:blip r:embed="rId4">
            <a:alphaModFix/>
          </a:blip>
          <a:srcRect l="31024" t="34478" r="24238" b="29051"/>
          <a:stretch/>
        </p:blipFill>
        <p:spPr>
          <a:xfrm>
            <a:off x="4953282" y="1936900"/>
            <a:ext cx="2933294" cy="15940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7"/>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Konkurranseskjermer</a:t>
            </a:r>
            <a:endParaRPr/>
          </a:p>
        </p:txBody>
      </p:sp>
      <p:graphicFrame>
        <p:nvGraphicFramePr>
          <p:cNvPr id="202" name="Google Shape;202;p27"/>
          <p:cNvGraphicFramePr/>
          <p:nvPr/>
        </p:nvGraphicFramePr>
        <p:xfrm>
          <a:off x="925100" y="3778350"/>
          <a:ext cx="7239000" cy="1219110"/>
        </p:xfrm>
        <a:graphic>
          <a:graphicData uri="http://schemas.openxmlformats.org/drawingml/2006/table">
            <a:tbl>
              <a:tblPr>
                <a:noFill/>
                <a:tableStyleId>{8B53C8D0-84C4-45C5-8730-093B6A7B8316}</a:tableStyleId>
              </a:tblPr>
              <a:tblGrid>
                <a:gridCol w="1139175">
                  <a:extLst>
                    <a:ext uri="{9D8B030D-6E8A-4147-A177-3AD203B41FA5}">
                      <a16:colId xmlns:a16="http://schemas.microsoft.com/office/drawing/2014/main" val="20000"/>
                    </a:ext>
                  </a:extLst>
                </a:gridCol>
                <a:gridCol w="609982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 sz="1100">
                          <a:latin typeface="Lato"/>
                          <a:ea typeface="Lato"/>
                          <a:cs typeface="Lato"/>
                          <a:sym typeface="Lato"/>
                        </a:rPr>
                        <a:t>Form</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Elliptisk og semi lukket front. Høyt sideforhold. Bratt rigget. Seilduk og meget tynne liner</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100">
                          <a:latin typeface="Lato"/>
                          <a:ea typeface="Lato"/>
                          <a:cs typeface="Lato"/>
                          <a:sym typeface="Lato"/>
                        </a:rPr>
                        <a:t>Målgruppe</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Svært erfarne konkurranseutøvere i skjermflyging. 1500 hopp for konkurranseskjermer.</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290825">
                <a:tc>
                  <a:txBody>
                    <a:bodyPr/>
                    <a:lstStyle/>
                    <a:p>
                      <a:pPr marL="0" lvl="0" indent="0" algn="l" rtl="0">
                        <a:spcBef>
                          <a:spcPts val="0"/>
                        </a:spcBef>
                        <a:spcAft>
                          <a:spcPts val="0"/>
                        </a:spcAft>
                        <a:buNone/>
                      </a:pPr>
                      <a:r>
                        <a:rPr lang="en" sz="1100">
                          <a:latin typeface="Lato"/>
                          <a:ea typeface="Lato"/>
                          <a:cs typeface="Lato"/>
                          <a:sym typeface="Lato"/>
                        </a:rPr>
                        <a:t>Egenskaper</a:t>
                      </a:r>
                      <a:endParaRPr sz="11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100">
                          <a:latin typeface="Lato"/>
                          <a:ea typeface="Lato"/>
                          <a:cs typeface="Lato"/>
                          <a:sym typeface="Lato"/>
                        </a:rPr>
                        <a:t>Maksimale ytelser. Svært lite tilgivende karakteristikk. Meget krevende åpninger avhengig av type. Lite tilgivende ved pakkefeil o.l. Noen typer er kun egnet for sub-terminale åpninger.</a:t>
                      </a:r>
                      <a:endParaRPr sz="1100">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bl>
          </a:graphicData>
        </a:graphic>
      </p:graphicFrame>
      <p:pic>
        <p:nvPicPr>
          <p:cNvPr id="203" name="Google Shape;203;p27"/>
          <p:cNvPicPr preferRelativeResize="0"/>
          <p:nvPr/>
        </p:nvPicPr>
        <p:blipFill rotWithShape="1">
          <a:blip r:embed="rId3">
            <a:alphaModFix/>
          </a:blip>
          <a:srcRect t="8172" b="26761"/>
          <a:stretch/>
        </p:blipFill>
        <p:spPr>
          <a:xfrm>
            <a:off x="1368150" y="1853850"/>
            <a:ext cx="1916324" cy="1870700"/>
          </a:xfrm>
          <a:prstGeom prst="rect">
            <a:avLst/>
          </a:prstGeom>
          <a:noFill/>
          <a:ln>
            <a:noFill/>
          </a:ln>
        </p:spPr>
      </p:pic>
      <p:pic>
        <p:nvPicPr>
          <p:cNvPr id="204" name="Google Shape;204;p27"/>
          <p:cNvPicPr preferRelativeResize="0"/>
          <p:nvPr/>
        </p:nvPicPr>
        <p:blipFill rotWithShape="1">
          <a:blip r:embed="rId4">
            <a:alphaModFix/>
          </a:blip>
          <a:srcRect b="15383"/>
          <a:stretch/>
        </p:blipFill>
        <p:spPr>
          <a:xfrm>
            <a:off x="3513567" y="1853850"/>
            <a:ext cx="1494028" cy="1870700"/>
          </a:xfrm>
          <a:prstGeom prst="rect">
            <a:avLst/>
          </a:prstGeom>
          <a:noFill/>
          <a:ln>
            <a:noFill/>
          </a:ln>
        </p:spPr>
      </p:pic>
      <p:pic>
        <p:nvPicPr>
          <p:cNvPr id="205" name="Google Shape;205;p27"/>
          <p:cNvPicPr preferRelativeResize="0"/>
          <p:nvPr/>
        </p:nvPicPr>
        <p:blipFill rotWithShape="1">
          <a:blip r:embed="rId5">
            <a:alphaModFix/>
          </a:blip>
          <a:srcRect l="9476" r="19160"/>
          <a:stretch/>
        </p:blipFill>
        <p:spPr>
          <a:xfrm>
            <a:off x="5236687" y="1853850"/>
            <a:ext cx="2203862" cy="187069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8"/>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Skjermteori</a:t>
            </a:r>
            <a:endParaRPr/>
          </a:p>
        </p:txBody>
      </p:sp>
      <p:pic>
        <p:nvPicPr>
          <p:cNvPr id="211" name="Google Shape;211;p28"/>
          <p:cNvPicPr preferRelativeResize="0"/>
          <p:nvPr/>
        </p:nvPicPr>
        <p:blipFill>
          <a:blip r:embed="rId3">
            <a:alphaModFix/>
          </a:blip>
          <a:stretch>
            <a:fillRect/>
          </a:stretch>
        </p:blipFill>
        <p:spPr>
          <a:xfrm>
            <a:off x="4286074" y="1275250"/>
            <a:ext cx="2967275" cy="3262049"/>
          </a:xfrm>
          <a:prstGeom prst="rect">
            <a:avLst/>
          </a:prstGeom>
          <a:noFill/>
          <a:ln>
            <a:noFill/>
          </a:ln>
        </p:spPr>
      </p:pic>
      <p:cxnSp>
        <p:nvCxnSpPr>
          <p:cNvPr id="212" name="Google Shape;212;p28"/>
          <p:cNvCxnSpPr/>
          <p:nvPr/>
        </p:nvCxnSpPr>
        <p:spPr>
          <a:xfrm rot="10800000">
            <a:off x="6115050" y="2424600"/>
            <a:ext cx="1569000" cy="294300"/>
          </a:xfrm>
          <a:prstGeom prst="straightConnector1">
            <a:avLst/>
          </a:prstGeom>
          <a:noFill/>
          <a:ln w="28575" cap="flat" cmpd="sng">
            <a:solidFill>
              <a:schemeClr val="dk2"/>
            </a:solidFill>
            <a:prstDash val="solid"/>
            <a:round/>
            <a:headEnd type="none" w="med" len="med"/>
            <a:tailEnd type="triangle" w="med" len="med"/>
          </a:ln>
        </p:spPr>
      </p:cxnSp>
      <p:sp>
        <p:nvSpPr>
          <p:cNvPr id="213" name="Google Shape;213;p28"/>
          <p:cNvSpPr txBox="1">
            <a:spLocks noGrp="1"/>
          </p:cNvSpPr>
          <p:nvPr>
            <p:ph type="body" idx="1"/>
          </p:nvPr>
        </p:nvSpPr>
        <p:spPr>
          <a:xfrm>
            <a:off x="7347958" y="2646900"/>
            <a:ext cx="15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solidFill>
                  <a:srgbClr val="FF0000"/>
                </a:solidFill>
              </a:rPr>
              <a:t>Høytrykk</a:t>
            </a:r>
            <a:endParaRPr b="1">
              <a:solidFill>
                <a:srgbClr val="FF0000"/>
              </a:solidFill>
            </a:endParaRPr>
          </a:p>
        </p:txBody>
      </p:sp>
      <p:cxnSp>
        <p:nvCxnSpPr>
          <p:cNvPr id="214" name="Google Shape;214;p28"/>
          <p:cNvCxnSpPr/>
          <p:nvPr/>
        </p:nvCxnSpPr>
        <p:spPr>
          <a:xfrm>
            <a:off x="4385800" y="1248000"/>
            <a:ext cx="338700" cy="321000"/>
          </a:xfrm>
          <a:prstGeom prst="straightConnector1">
            <a:avLst/>
          </a:prstGeom>
          <a:noFill/>
          <a:ln w="28575" cap="flat" cmpd="sng">
            <a:solidFill>
              <a:schemeClr val="dk2"/>
            </a:solidFill>
            <a:prstDash val="solid"/>
            <a:round/>
            <a:headEnd type="none" w="med" len="med"/>
            <a:tailEnd type="triangle" w="med" len="med"/>
          </a:ln>
        </p:spPr>
      </p:cxnSp>
      <p:sp>
        <p:nvSpPr>
          <p:cNvPr id="215" name="Google Shape;215;p28"/>
          <p:cNvSpPr txBox="1">
            <a:spLocks noGrp="1"/>
          </p:cNvSpPr>
          <p:nvPr>
            <p:ph type="body" idx="1"/>
          </p:nvPr>
        </p:nvSpPr>
        <p:spPr>
          <a:xfrm>
            <a:off x="3471158" y="863350"/>
            <a:ext cx="15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solidFill>
                  <a:srgbClr val="6AA84F"/>
                </a:solidFill>
              </a:rPr>
              <a:t>Lavtrykk</a:t>
            </a:r>
            <a:endParaRPr b="1">
              <a:solidFill>
                <a:srgbClr val="6AA84F"/>
              </a:solidFill>
            </a:endParaRPr>
          </a:p>
        </p:txBody>
      </p:sp>
      <p:sp>
        <p:nvSpPr>
          <p:cNvPr id="216" name="Google Shape;216;p28"/>
          <p:cNvSpPr/>
          <p:nvPr/>
        </p:nvSpPr>
        <p:spPr>
          <a:xfrm rot="-1979432">
            <a:off x="2496252" y="3580955"/>
            <a:ext cx="1880990" cy="588386"/>
          </a:xfrm>
          <a:prstGeom prst="rightArrow">
            <a:avLst>
              <a:gd name="adj1" fmla="val 50000"/>
              <a:gd name="adj2" fmla="val 50000"/>
            </a:avLst>
          </a:prstGeom>
          <a:solidFill>
            <a:srgbClr val="50C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Luftstrøm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9"/>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Skjermteori</a:t>
            </a:r>
            <a:endParaRPr/>
          </a:p>
        </p:txBody>
      </p:sp>
      <p:sp>
        <p:nvSpPr>
          <p:cNvPr id="222" name="Google Shape;222;p29"/>
          <p:cNvSpPr/>
          <p:nvPr/>
        </p:nvSpPr>
        <p:spPr>
          <a:xfrm rot="-1979432">
            <a:off x="2496252" y="3580955"/>
            <a:ext cx="1880990" cy="588386"/>
          </a:xfrm>
          <a:prstGeom prst="rightArrow">
            <a:avLst>
              <a:gd name="adj1" fmla="val 50000"/>
              <a:gd name="adj2" fmla="val 50000"/>
            </a:avLst>
          </a:prstGeom>
          <a:solidFill>
            <a:srgbClr val="50C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Luftstrøm</a:t>
            </a:r>
            <a:endParaRPr/>
          </a:p>
        </p:txBody>
      </p:sp>
      <p:pic>
        <p:nvPicPr>
          <p:cNvPr id="223" name="Google Shape;223;p29"/>
          <p:cNvPicPr preferRelativeResize="0"/>
          <p:nvPr/>
        </p:nvPicPr>
        <p:blipFill>
          <a:blip r:embed="rId3">
            <a:alphaModFix/>
          </a:blip>
          <a:stretch>
            <a:fillRect/>
          </a:stretch>
        </p:blipFill>
        <p:spPr>
          <a:xfrm rot="26">
            <a:off x="5014247" y="1709335"/>
            <a:ext cx="2169878" cy="2794904"/>
          </a:xfrm>
          <a:prstGeom prst="rect">
            <a:avLst/>
          </a:prstGeom>
          <a:noFill/>
          <a:ln>
            <a:noFill/>
          </a:ln>
        </p:spPr>
      </p:pic>
      <p:cxnSp>
        <p:nvCxnSpPr>
          <p:cNvPr id="224" name="Google Shape;224;p29"/>
          <p:cNvCxnSpPr/>
          <p:nvPr/>
        </p:nvCxnSpPr>
        <p:spPr>
          <a:xfrm rot="10800000">
            <a:off x="6587558" y="4119600"/>
            <a:ext cx="623700" cy="88200"/>
          </a:xfrm>
          <a:prstGeom prst="straightConnector1">
            <a:avLst/>
          </a:prstGeom>
          <a:noFill/>
          <a:ln w="28575" cap="flat" cmpd="sng">
            <a:solidFill>
              <a:schemeClr val="dk2"/>
            </a:solidFill>
            <a:prstDash val="solid"/>
            <a:round/>
            <a:headEnd type="none" w="med" len="med"/>
            <a:tailEnd type="triangle" w="med" len="med"/>
          </a:ln>
        </p:spPr>
      </p:cxnSp>
      <p:cxnSp>
        <p:nvCxnSpPr>
          <p:cNvPr id="225" name="Google Shape;225;p29"/>
          <p:cNvCxnSpPr/>
          <p:nvPr/>
        </p:nvCxnSpPr>
        <p:spPr>
          <a:xfrm rot="10800000">
            <a:off x="7253375" y="1969775"/>
            <a:ext cx="573300" cy="214200"/>
          </a:xfrm>
          <a:prstGeom prst="straightConnector1">
            <a:avLst/>
          </a:prstGeom>
          <a:noFill/>
          <a:ln w="28575" cap="flat" cmpd="sng">
            <a:solidFill>
              <a:schemeClr val="dk2"/>
            </a:solidFill>
            <a:prstDash val="solid"/>
            <a:round/>
            <a:headEnd type="none" w="med" len="med"/>
            <a:tailEnd type="triangle" w="med" len="med"/>
          </a:ln>
        </p:spPr>
      </p:cxnSp>
      <p:sp>
        <p:nvSpPr>
          <p:cNvPr id="226" name="Google Shape;226;p29"/>
          <p:cNvSpPr txBox="1">
            <a:spLocks noGrp="1"/>
          </p:cNvSpPr>
          <p:nvPr>
            <p:ph type="body" idx="1"/>
          </p:nvPr>
        </p:nvSpPr>
        <p:spPr>
          <a:xfrm>
            <a:off x="7381500" y="2159850"/>
            <a:ext cx="1762500" cy="657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chemeClr val="dk2"/>
                </a:solidFill>
              </a:rPr>
              <a:t>Lav massetreghet</a:t>
            </a:r>
            <a:endParaRPr b="1">
              <a:solidFill>
                <a:schemeClr val="dk2"/>
              </a:solidFill>
            </a:endParaRPr>
          </a:p>
          <a:p>
            <a:pPr marL="0" lvl="0" indent="0" algn="l" rtl="0">
              <a:lnSpc>
                <a:spcPct val="100000"/>
              </a:lnSpc>
              <a:spcBef>
                <a:spcPts val="0"/>
              </a:spcBef>
              <a:spcAft>
                <a:spcPts val="0"/>
              </a:spcAft>
              <a:buNone/>
            </a:pPr>
            <a:r>
              <a:rPr lang="en" b="1">
                <a:solidFill>
                  <a:schemeClr val="dk2"/>
                </a:solidFill>
              </a:rPr>
              <a:t>gir store bevegelser</a:t>
            </a:r>
            <a:endParaRPr b="1">
              <a:solidFill>
                <a:schemeClr val="dk2"/>
              </a:solidFill>
            </a:endParaRPr>
          </a:p>
        </p:txBody>
      </p:sp>
      <p:sp>
        <p:nvSpPr>
          <p:cNvPr id="227" name="Google Shape;227;p29"/>
          <p:cNvSpPr txBox="1">
            <a:spLocks noGrp="1"/>
          </p:cNvSpPr>
          <p:nvPr>
            <p:ph type="body" idx="1"/>
          </p:nvPr>
        </p:nvSpPr>
        <p:spPr>
          <a:xfrm>
            <a:off x="7253375" y="3925725"/>
            <a:ext cx="1587900" cy="657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chemeClr val="dk2"/>
                </a:solidFill>
              </a:rPr>
              <a:t>Høy massetreghet</a:t>
            </a:r>
            <a:endParaRPr b="1">
              <a:solidFill>
                <a:schemeClr val="dk2"/>
              </a:solidFill>
            </a:endParaRPr>
          </a:p>
          <a:p>
            <a:pPr marL="0" lvl="0" indent="0" algn="l" rtl="0">
              <a:lnSpc>
                <a:spcPct val="100000"/>
              </a:lnSpc>
              <a:spcBef>
                <a:spcPts val="0"/>
              </a:spcBef>
              <a:spcAft>
                <a:spcPts val="0"/>
              </a:spcAft>
              <a:buNone/>
            </a:pPr>
            <a:r>
              <a:rPr lang="en" b="1">
                <a:solidFill>
                  <a:schemeClr val="dk2"/>
                </a:solidFill>
              </a:rPr>
              <a:t>gir små bevegelser</a:t>
            </a:r>
            <a:endParaRPr b="1">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0"/>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Dersom vi flyr skjermen i ”full-flight” modus har skjermen en pre-bestemt airspeed. </a:t>
            </a:r>
            <a:endParaRPr/>
          </a:p>
          <a:p>
            <a:pPr marL="457200" lvl="0" indent="-311150" algn="l" rtl="0">
              <a:spcBef>
                <a:spcPts val="0"/>
              </a:spcBef>
              <a:spcAft>
                <a:spcPts val="0"/>
              </a:spcAft>
              <a:buSzPts val="1300"/>
              <a:buChar char="●"/>
            </a:pPr>
            <a:r>
              <a:rPr lang="en"/>
              <a:t>Forenklet sagt, avhenger skjermens airspeed av flere «faste» faktorer:</a:t>
            </a:r>
            <a:endParaRPr/>
          </a:p>
          <a:p>
            <a:pPr marL="914400" lvl="1" indent="-298450" algn="l" rtl="0">
              <a:spcBef>
                <a:spcPts val="0"/>
              </a:spcBef>
              <a:spcAft>
                <a:spcPts val="0"/>
              </a:spcAft>
              <a:buSzPts val="1100"/>
              <a:buChar char="○"/>
            </a:pPr>
            <a:r>
              <a:rPr lang="en"/>
              <a:t>Skjermtype</a:t>
            </a:r>
            <a:endParaRPr/>
          </a:p>
          <a:p>
            <a:pPr marL="914400" lvl="1" indent="-298450" algn="l" rtl="0">
              <a:spcBef>
                <a:spcPts val="0"/>
              </a:spcBef>
              <a:spcAft>
                <a:spcPts val="0"/>
              </a:spcAft>
              <a:buSzPts val="1100"/>
              <a:buChar char="○"/>
            </a:pPr>
            <a:r>
              <a:rPr lang="en"/>
              <a:t>Vingebelastning</a:t>
            </a:r>
            <a:endParaRPr/>
          </a:p>
          <a:p>
            <a:pPr marL="914400" lvl="1" indent="-298450" algn="l" rtl="0">
              <a:spcBef>
                <a:spcPts val="0"/>
              </a:spcBef>
              <a:spcAft>
                <a:spcPts val="0"/>
              </a:spcAft>
              <a:buSzPts val="1100"/>
              <a:buChar char="○"/>
            </a:pPr>
            <a:r>
              <a:rPr lang="en"/>
              <a:t>Drag (luftmotstand) på hopper (passiv størrelse/kroppsstilling).</a:t>
            </a:r>
            <a:endParaRPr/>
          </a:p>
          <a:p>
            <a:pPr marL="457200" lvl="0" indent="-311150" algn="l" rtl="0">
              <a:spcBef>
                <a:spcPts val="0"/>
              </a:spcBef>
              <a:spcAft>
                <a:spcPts val="0"/>
              </a:spcAft>
              <a:buSzPts val="1300"/>
              <a:buChar char="●"/>
            </a:pPr>
            <a:r>
              <a:rPr lang="en"/>
              <a:t>Dersom ingenting annet påvirker oss, flyr vi i en rett linje ned mot bakken.</a:t>
            </a:r>
            <a:endParaRPr/>
          </a:p>
          <a:p>
            <a:pPr marL="457200" lvl="0" indent="0" algn="l" rtl="0">
              <a:spcBef>
                <a:spcPts val="1600"/>
              </a:spcBef>
              <a:spcAft>
                <a:spcPts val="1600"/>
              </a:spcAft>
              <a:buNone/>
            </a:pPr>
            <a:endParaRPr/>
          </a:p>
        </p:txBody>
      </p:sp>
      <p:sp>
        <p:nvSpPr>
          <p:cNvPr id="233" name="Google Shape;233;p30"/>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Normal “full-” flight</a:t>
            </a:r>
            <a:endParaRPr/>
          </a:p>
        </p:txBody>
      </p:sp>
      <p:sp>
        <p:nvSpPr>
          <p:cNvPr id="234" name="Google Shape;234;p30"/>
          <p:cNvSpPr/>
          <p:nvPr/>
        </p:nvSpPr>
        <p:spPr>
          <a:xfrm rot="-1659283">
            <a:off x="7885045" y="3704335"/>
            <a:ext cx="994738" cy="3793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libri"/>
                <a:ea typeface="Calibri"/>
                <a:cs typeface="Calibri"/>
                <a:sym typeface="Calibri"/>
              </a:rPr>
              <a:t>Fullflight</a:t>
            </a:r>
            <a:endParaRPr sz="1800" b="0" i="0" u="none" strike="noStrike" cap="none">
              <a:solidFill>
                <a:srgbClr val="000000"/>
              </a:solidFill>
              <a:latin typeface="Calibri"/>
              <a:ea typeface="Calibri"/>
              <a:cs typeface="Calibri"/>
              <a:sym typeface="Calibri"/>
            </a:endParaRPr>
          </a:p>
        </p:txBody>
      </p:sp>
      <p:cxnSp>
        <p:nvCxnSpPr>
          <p:cNvPr id="235" name="Google Shape;235;p30"/>
          <p:cNvCxnSpPr/>
          <p:nvPr/>
        </p:nvCxnSpPr>
        <p:spPr>
          <a:xfrm flipH="1">
            <a:off x="5603555" y="3604563"/>
            <a:ext cx="2767500" cy="1391700"/>
          </a:xfrm>
          <a:prstGeom prst="straightConnector1">
            <a:avLst/>
          </a:prstGeom>
          <a:noFill/>
          <a:ln w="25400" cap="flat" cmpd="sng">
            <a:solidFill>
              <a:srgbClr val="F79646"/>
            </a:solidFill>
            <a:prstDash val="solid"/>
            <a:round/>
            <a:headEnd type="none" w="sm" len="sm"/>
            <a:tailEnd type="none" w="sm" len="sm"/>
          </a:ln>
        </p:spPr>
      </p:cxnSp>
      <p:pic>
        <p:nvPicPr>
          <p:cNvPr id="236" name="Google Shape;236;p30"/>
          <p:cNvPicPr preferRelativeResize="0"/>
          <p:nvPr/>
        </p:nvPicPr>
        <p:blipFill>
          <a:blip r:embed="rId3">
            <a:alphaModFix/>
          </a:blip>
          <a:stretch>
            <a:fillRect/>
          </a:stretch>
        </p:blipFill>
        <p:spPr>
          <a:xfrm rot="26">
            <a:off x="7823025" y="2235501"/>
            <a:ext cx="1062900" cy="13690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1"/>
          <p:cNvSpPr txBox="1">
            <a:spLocks noGrp="1"/>
          </p:cNvSpPr>
          <p:nvPr>
            <p:ph type="body" idx="1"/>
          </p:nvPr>
        </p:nvSpPr>
        <p:spPr>
          <a:xfrm>
            <a:off x="1110450" y="2078875"/>
            <a:ext cx="47316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Alle input forstyrrer “full-flight” og starter en flight cycle</a:t>
            </a:r>
            <a:endParaRPr/>
          </a:p>
          <a:p>
            <a:pPr marL="457200" lvl="0" indent="-311150" algn="l" rtl="0">
              <a:spcBef>
                <a:spcPts val="0"/>
              </a:spcBef>
              <a:spcAft>
                <a:spcPts val="0"/>
              </a:spcAft>
              <a:buSzPts val="1300"/>
              <a:buChar char="●"/>
            </a:pPr>
            <a:r>
              <a:rPr lang="en"/>
              <a:t>Når skjermen returnerer til full flight svinger/gynger den opp og ned (pitch) </a:t>
            </a:r>
            <a:endParaRPr/>
          </a:p>
          <a:p>
            <a:pPr marL="457200" lvl="0" indent="-311150" algn="l" rtl="0">
              <a:spcBef>
                <a:spcPts val="0"/>
              </a:spcBef>
              <a:spcAft>
                <a:spcPts val="0"/>
              </a:spcAft>
              <a:buSzPts val="1300"/>
              <a:buChar char="●"/>
            </a:pPr>
            <a:r>
              <a:rPr lang="en"/>
              <a:t>Denne gyngingen kalles flight cycle, og vil avta etter mellom 7-12 sek dersom piloten ikke foretar seg noe. </a:t>
            </a:r>
            <a:endParaRPr/>
          </a:p>
          <a:p>
            <a:pPr marL="457200" lvl="0" indent="0" algn="l" rtl="0">
              <a:spcBef>
                <a:spcPts val="1600"/>
              </a:spcBef>
              <a:spcAft>
                <a:spcPts val="1600"/>
              </a:spcAft>
              <a:buNone/>
            </a:pPr>
            <a:endParaRPr/>
          </a:p>
        </p:txBody>
      </p:sp>
      <p:sp>
        <p:nvSpPr>
          <p:cNvPr id="242" name="Google Shape;242;p31"/>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Flight cycle</a:t>
            </a:r>
            <a:endParaRPr/>
          </a:p>
        </p:txBody>
      </p:sp>
      <p:sp>
        <p:nvSpPr>
          <p:cNvPr id="243" name="Google Shape;243;p31"/>
          <p:cNvSpPr/>
          <p:nvPr/>
        </p:nvSpPr>
        <p:spPr>
          <a:xfrm>
            <a:off x="3698607" y="1930860"/>
            <a:ext cx="4851783" cy="3021986"/>
          </a:xfrm>
          <a:custGeom>
            <a:avLst/>
            <a:gdLst/>
            <a:ahLst/>
            <a:cxnLst/>
            <a:rect l="l" t="t" r="r" b="b"/>
            <a:pathLst>
              <a:path w="244207" h="152107" extrusionOk="0">
                <a:moveTo>
                  <a:pt x="244207" y="0"/>
                </a:moveTo>
                <a:cubicBezTo>
                  <a:pt x="243108" y="367"/>
                  <a:pt x="240726" y="1393"/>
                  <a:pt x="237612" y="2199"/>
                </a:cubicBezTo>
                <a:cubicBezTo>
                  <a:pt x="234498" y="3005"/>
                  <a:pt x="229626" y="4323"/>
                  <a:pt x="225523" y="4836"/>
                </a:cubicBezTo>
                <a:cubicBezTo>
                  <a:pt x="221420" y="5349"/>
                  <a:pt x="216658" y="4690"/>
                  <a:pt x="212994" y="5276"/>
                </a:cubicBezTo>
                <a:cubicBezTo>
                  <a:pt x="209331" y="5862"/>
                  <a:pt x="206583" y="6888"/>
                  <a:pt x="203542" y="8353"/>
                </a:cubicBezTo>
                <a:cubicBezTo>
                  <a:pt x="200501" y="9818"/>
                  <a:pt x="197937" y="10917"/>
                  <a:pt x="194750" y="14068"/>
                </a:cubicBezTo>
                <a:cubicBezTo>
                  <a:pt x="191563" y="17219"/>
                  <a:pt x="187093" y="22385"/>
                  <a:pt x="184419" y="27257"/>
                </a:cubicBezTo>
                <a:cubicBezTo>
                  <a:pt x="181745" y="32130"/>
                  <a:pt x="180572" y="37954"/>
                  <a:pt x="178704" y="43303"/>
                </a:cubicBezTo>
                <a:cubicBezTo>
                  <a:pt x="176836" y="48652"/>
                  <a:pt x="176103" y="54733"/>
                  <a:pt x="173209" y="59349"/>
                </a:cubicBezTo>
                <a:cubicBezTo>
                  <a:pt x="170315" y="63965"/>
                  <a:pt x="166285" y="67957"/>
                  <a:pt x="161339" y="70998"/>
                </a:cubicBezTo>
                <a:cubicBezTo>
                  <a:pt x="156393" y="74039"/>
                  <a:pt x="150239" y="75944"/>
                  <a:pt x="143535" y="77593"/>
                </a:cubicBezTo>
                <a:cubicBezTo>
                  <a:pt x="136831" y="79242"/>
                  <a:pt x="128111" y="80377"/>
                  <a:pt x="121114" y="80890"/>
                </a:cubicBezTo>
                <a:cubicBezTo>
                  <a:pt x="114117" y="81403"/>
                  <a:pt x="107303" y="79534"/>
                  <a:pt x="101551" y="80670"/>
                </a:cubicBezTo>
                <a:cubicBezTo>
                  <a:pt x="95800" y="81806"/>
                  <a:pt x="91807" y="84041"/>
                  <a:pt x="86605" y="87704"/>
                </a:cubicBezTo>
                <a:cubicBezTo>
                  <a:pt x="81403" y="91368"/>
                  <a:pt x="75065" y="97632"/>
                  <a:pt x="70339" y="102651"/>
                </a:cubicBezTo>
                <a:cubicBezTo>
                  <a:pt x="65613" y="107670"/>
                  <a:pt x="63488" y="112359"/>
                  <a:pt x="58249" y="117817"/>
                </a:cubicBezTo>
                <a:cubicBezTo>
                  <a:pt x="53010" y="123276"/>
                  <a:pt x="44804" y="131116"/>
                  <a:pt x="38906" y="135402"/>
                </a:cubicBezTo>
                <a:cubicBezTo>
                  <a:pt x="33008" y="139688"/>
                  <a:pt x="28685" y="141007"/>
                  <a:pt x="22860" y="143535"/>
                </a:cubicBezTo>
                <a:cubicBezTo>
                  <a:pt x="17035" y="146063"/>
                  <a:pt x="7767" y="149140"/>
                  <a:pt x="3957" y="150569"/>
                </a:cubicBezTo>
                <a:cubicBezTo>
                  <a:pt x="147" y="151998"/>
                  <a:pt x="660" y="151851"/>
                  <a:pt x="0" y="152107"/>
                </a:cubicBezTo>
              </a:path>
            </a:pathLst>
          </a:custGeom>
          <a:noFill/>
          <a:ln w="9525" cap="flat" cmpd="sng">
            <a:solidFill>
              <a:srgbClr val="FF9900"/>
            </a:solidFill>
            <a:prstDash val="solid"/>
            <a:round/>
            <a:headEnd type="none" w="med" len="med"/>
            <a:tailEnd type="none" w="med" len="med"/>
          </a:ln>
        </p:spPr>
      </p:sp>
      <p:cxnSp>
        <p:nvCxnSpPr>
          <p:cNvPr id="244" name="Google Shape;244;p31"/>
          <p:cNvCxnSpPr/>
          <p:nvPr/>
        </p:nvCxnSpPr>
        <p:spPr>
          <a:xfrm rot="10800000" flipH="1">
            <a:off x="3769128" y="1927028"/>
            <a:ext cx="4891500" cy="3109800"/>
          </a:xfrm>
          <a:prstGeom prst="straightConnector1">
            <a:avLst/>
          </a:prstGeom>
          <a:noFill/>
          <a:ln w="25400" cap="flat" cmpd="sng">
            <a:solidFill>
              <a:srgbClr val="4F81BD"/>
            </a:solidFill>
            <a:prstDash val="dot"/>
            <a:round/>
            <a:headEnd type="none" w="sm" len="sm"/>
            <a:tailEnd type="none" w="sm" len="sm"/>
          </a:ln>
          <a:effectLst>
            <a:outerShdw blurRad="40000" dist="20000" dir="5400000" rotWithShape="0">
              <a:srgbClr val="000000">
                <a:alpha val="37250"/>
              </a:srgbClr>
            </a:outerShdw>
          </a:effectLst>
        </p:spPr>
      </p:cxnSp>
      <p:pic>
        <p:nvPicPr>
          <p:cNvPr id="245" name="Google Shape;245;p31"/>
          <p:cNvPicPr preferRelativeResize="0"/>
          <p:nvPr/>
        </p:nvPicPr>
        <p:blipFill>
          <a:blip r:embed="rId3">
            <a:alphaModFix/>
          </a:blip>
          <a:stretch>
            <a:fillRect/>
          </a:stretch>
        </p:blipFill>
        <p:spPr>
          <a:xfrm>
            <a:off x="8474199" y="1425400"/>
            <a:ext cx="474626" cy="611375"/>
          </a:xfrm>
          <a:prstGeom prst="rect">
            <a:avLst/>
          </a:prstGeom>
          <a:noFill/>
          <a:ln>
            <a:noFill/>
          </a:ln>
        </p:spPr>
      </p:pic>
      <p:pic>
        <p:nvPicPr>
          <p:cNvPr id="246" name="Google Shape;246;p31"/>
          <p:cNvPicPr preferRelativeResize="0"/>
          <p:nvPr/>
        </p:nvPicPr>
        <p:blipFill>
          <a:blip r:embed="rId3">
            <a:alphaModFix/>
          </a:blip>
          <a:stretch>
            <a:fillRect/>
          </a:stretch>
        </p:blipFill>
        <p:spPr>
          <a:xfrm>
            <a:off x="3518749" y="4349250"/>
            <a:ext cx="474626" cy="6113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2"/>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000000"/>
                </a:solidFill>
              </a:rPr>
              <a:t>Når vi flyr har vi flere forhold som kan bidra til å skape en “flight cycle”.</a:t>
            </a:r>
            <a:endParaRPr sz="1000">
              <a:solidFill>
                <a:srgbClr val="000000"/>
              </a:solidFill>
            </a:endParaRPr>
          </a:p>
          <a:p>
            <a:pPr marL="0" lvl="0" indent="0" algn="l" rtl="0">
              <a:lnSpc>
                <a:spcPct val="100000"/>
              </a:lnSpc>
              <a:spcBef>
                <a:spcPts val="0"/>
              </a:spcBef>
              <a:spcAft>
                <a:spcPts val="0"/>
              </a:spcAft>
              <a:buNone/>
            </a:pPr>
            <a:endParaRPr sz="1000">
              <a:solidFill>
                <a:srgbClr val="000000"/>
              </a:solidFill>
            </a:endParaRPr>
          </a:p>
          <a:p>
            <a:pPr marL="0" lvl="0" indent="0" algn="l" rtl="0">
              <a:lnSpc>
                <a:spcPct val="100000"/>
              </a:lnSpc>
              <a:spcBef>
                <a:spcPts val="0"/>
              </a:spcBef>
              <a:spcAft>
                <a:spcPts val="0"/>
              </a:spcAft>
              <a:buNone/>
            </a:pPr>
            <a:r>
              <a:rPr lang="en" sz="1000">
                <a:solidFill>
                  <a:srgbClr val="000000"/>
                </a:solidFill>
              </a:rPr>
              <a:t>Vi skiller mellom de vi blir påført, og de vi selv påfører.</a:t>
            </a:r>
            <a:endParaRPr sz="1000">
              <a:solidFill>
                <a:srgbClr val="000000"/>
              </a:solidFill>
            </a:endParaRPr>
          </a:p>
          <a:p>
            <a:pPr marL="457200" lvl="0" indent="-292100" algn="l" rtl="0">
              <a:lnSpc>
                <a:spcPct val="100000"/>
              </a:lnSpc>
              <a:spcBef>
                <a:spcPts val="0"/>
              </a:spcBef>
              <a:spcAft>
                <a:spcPts val="0"/>
              </a:spcAft>
              <a:buClr>
                <a:srgbClr val="000000"/>
              </a:buClr>
              <a:buSzPts val="1000"/>
              <a:buFont typeface="Lato"/>
              <a:buChar char="●"/>
            </a:pPr>
            <a:r>
              <a:rPr lang="en" sz="1000">
                <a:solidFill>
                  <a:srgbClr val="000000"/>
                </a:solidFill>
              </a:rPr>
              <a:t>Endringer i luftstrømmen som er raskere enn massetregheten til hopperen (vær og vind):</a:t>
            </a:r>
            <a:endParaRPr sz="1000">
              <a:solidFill>
                <a:srgbClr val="000000"/>
              </a:solidFill>
            </a:endParaRPr>
          </a:p>
          <a:p>
            <a:pPr marL="742950" lvl="1" indent="-234950" algn="l" rtl="0">
              <a:lnSpc>
                <a:spcPct val="100000"/>
              </a:lnSpc>
              <a:spcBef>
                <a:spcPts val="0"/>
              </a:spcBef>
              <a:spcAft>
                <a:spcPts val="0"/>
              </a:spcAft>
              <a:buClr>
                <a:srgbClr val="000000"/>
              </a:buClr>
              <a:buSzPts val="1000"/>
              <a:buFont typeface="Lato"/>
              <a:buChar char="○"/>
            </a:pPr>
            <a:r>
              <a:rPr lang="en" sz="1000">
                <a:solidFill>
                  <a:srgbClr val="000000"/>
                </a:solidFill>
              </a:rPr>
              <a:t>Vindgradient</a:t>
            </a:r>
            <a:endParaRPr sz="1000">
              <a:solidFill>
                <a:srgbClr val="000000"/>
              </a:solidFill>
            </a:endParaRPr>
          </a:p>
          <a:p>
            <a:pPr marL="742950" lvl="1" indent="-234950" algn="l" rtl="0">
              <a:lnSpc>
                <a:spcPct val="100000"/>
              </a:lnSpc>
              <a:spcBef>
                <a:spcPts val="0"/>
              </a:spcBef>
              <a:spcAft>
                <a:spcPts val="0"/>
              </a:spcAft>
              <a:buClr>
                <a:srgbClr val="000000"/>
              </a:buClr>
              <a:buSzPts val="1000"/>
              <a:buFont typeface="Lato"/>
              <a:buChar char="○"/>
            </a:pPr>
            <a:r>
              <a:rPr lang="en" sz="1000">
                <a:solidFill>
                  <a:srgbClr val="000000"/>
                </a:solidFill>
              </a:rPr>
              <a:t>Gusting</a:t>
            </a:r>
            <a:endParaRPr sz="1000">
              <a:solidFill>
                <a:srgbClr val="000000"/>
              </a:solidFill>
            </a:endParaRPr>
          </a:p>
          <a:p>
            <a:pPr marL="742950" lvl="1" indent="-234950" algn="l" rtl="0">
              <a:lnSpc>
                <a:spcPct val="100000"/>
              </a:lnSpc>
              <a:spcBef>
                <a:spcPts val="0"/>
              </a:spcBef>
              <a:spcAft>
                <a:spcPts val="0"/>
              </a:spcAft>
              <a:buClr>
                <a:srgbClr val="000000"/>
              </a:buClr>
              <a:buSzPts val="1000"/>
              <a:buFont typeface="Lato"/>
              <a:buChar char="○"/>
            </a:pPr>
            <a:r>
              <a:rPr lang="en" sz="1000">
                <a:solidFill>
                  <a:srgbClr val="000000"/>
                </a:solidFill>
              </a:rPr>
              <a:t>Termikk</a:t>
            </a:r>
            <a:endParaRPr sz="1000">
              <a:solidFill>
                <a:srgbClr val="000000"/>
              </a:solidFill>
            </a:endParaRPr>
          </a:p>
          <a:p>
            <a:pPr marL="742950" lvl="1" indent="-234950" algn="l" rtl="0">
              <a:lnSpc>
                <a:spcPct val="100000"/>
              </a:lnSpc>
              <a:spcBef>
                <a:spcPts val="0"/>
              </a:spcBef>
              <a:spcAft>
                <a:spcPts val="0"/>
              </a:spcAft>
              <a:buClr>
                <a:srgbClr val="000000"/>
              </a:buClr>
              <a:buSzPts val="1000"/>
              <a:buFont typeface="Lato"/>
              <a:buChar char="○"/>
            </a:pPr>
            <a:r>
              <a:rPr lang="en" sz="1000">
                <a:solidFill>
                  <a:srgbClr val="000000"/>
                </a:solidFill>
              </a:rPr>
              <a:t>Turbulens</a:t>
            </a:r>
            <a:endParaRPr sz="1000">
              <a:solidFill>
                <a:srgbClr val="000000"/>
              </a:solidFill>
            </a:endParaRPr>
          </a:p>
          <a:p>
            <a:pPr marL="742950" lvl="0" indent="0" algn="l" rtl="0">
              <a:lnSpc>
                <a:spcPct val="100000"/>
              </a:lnSpc>
              <a:spcBef>
                <a:spcPts val="0"/>
              </a:spcBef>
              <a:spcAft>
                <a:spcPts val="0"/>
              </a:spcAft>
              <a:buNone/>
            </a:pPr>
            <a:endParaRPr sz="1000">
              <a:solidFill>
                <a:srgbClr val="000000"/>
              </a:solidFill>
            </a:endParaRPr>
          </a:p>
          <a:p>
            <a:pPr marL="457200" lvl="0" indent="-292100" algn="l" rtl="0">
              <a:lnSpc>
                <a:spcPct val="100000"/>
              </a:lnSpc>
              <a:spcBef>
                <a:spcPts val="0"/>
              </a:spcBef>
              <a:spcAft>
                <a:spcPts val="0"/>
              </a:spcAft>
              <a:buClr>
                <a:srgbClr val="000000"/>
              </a:buClr>
              <a:buSzPts val="1000"/>
              <a:buFont typeface="Lato"/>
              <a:buChar char="●"/>
            </a:pPr>
            <a:r>
              <a:rPr lang="en" sz="1000">
                <a:solidFill>
                  <a:srgbClr val="000000"/>
                </a:solidFill>
              </a:rPr>
              <a:t>Pilotens inputs (selvpåført).</a:t>
            </a:r>
            <a:endParaRPr sz="1000">
              <a:solidFill>
                <a:srgbClr val="000000"/>
              </a:solidFill>
            </a:endParaRPr>
          </a:p>
          <a:p>
            <a:pPr marL="742950" lvl="1" indent="-234950" algn="l" rtl="0">
              <a:lnSpc>
                <a:spcPct val="100000"/>
              </a:lnSpc>
              <a:spcBef>
                <a:spcPts val="0"/>
              </a:spcBef>
              <a:spcAft>
                <a:spcPts val="0"/>
              </a:spcAft>
              <a:buClr>
                <a:srgbClr val="000000"/>
              </a:buClr>
              <a:buSzPts val="1000"/>
              <a:buFont typeface="Lato"/>
              <a:buChar char="○"/>
            </a:pPr>
            <a:r>
              <a:rPr lang="en" sz="1000">
                <a:solidFill>
                  <a:srgbClr val="000000"/>
                </a:solidFill>
              </a:rPr>
              <a:t>Toggles</a:t>
            </a:r>
            <a:endParaRPr sz="1000">
              <a:solidFill>
                <a:srgbClr val="000000"/>
              </a:solidFill>
            </a:endParaRPr>
          </a:p>
          <a:p>
            <a:pPr marL="742950" lvl="1" indent="-234950" algn="l" rtl="0">
              <a:lnSpc>
                <a:spcPct val="100000"/>
              </a:lnSpc>
              <a:spcBef>
                <a:spcPts val="0"/>
              </a:spcBef>
              <a:spcAft>
                <a:spcPts val="0"/>
              </a:spcAft>
              <a:buClr>
                <a:srgbClr val="000000"/>
              </a:buClr>
              <a:buSzPts val="1000"/>
              <a:buFont typeface="Lato"/>
              <a:buChar char="○"/>
            </a:pPr>
            <a:r>
              <a:rPr lang="en" sz="1000">
                <a:solidFill>
                  <a:srgbClr val="000000"/>
                </a:solidFill>
              </a:rPr>
              <a:t>Bakrisere</a:t>
            </a:r>
            <a:endParaRPr sz="1000">
              <a:solidFill>
                <a:srgbClr val="000000"/>
              </a:solidFill>
            </a:endParaRPr>
          </a:p>
          <a:p>
            <a:pPr marL="742950" lvl="1" indent="-234950" algn="l" rtl="0">
              <a:lnSpc>
                <a:spcPct val="100000"/>
              </a:lnSpc>
              <a:spcBef>
                <a:spcPts val="0"/>
              </a:spcBef>
              <a:spcAft>
                <a:spcPts val="0"/>
              </a:spcAft>
              <a:buClr>
                <a:srgbClr val="000000"/>
              </a:buClr>
              <a:buSzPts val="1000"/>
              <a:buFont typeface="Lato"/>
              <a:buChar char="○"/>
            </a:pPr>
            <a:r>
              <a:rPr lang="en" sz="1000">
                <a:solidFill>
                  <a:srgbClr val="000000"/>
                </a:solidFill>
              </a:rPr>
              <a:t>Frontrisere</a:t>
            </a:r>
            <a:endParaRPr sz="1000">
              <a:solidFill>
                <a:srgbClr val="000000"/>
              </a:solidFill>
            </a:endParaRPr>
          </a:p>
          <a:p>
            <a:pPr marL="742950" lvl="1" indent="-234950" algn="l" rtl="0">
              <a:lnSpc>
                <a:spcPct val="100000"/>
              </a:lnSpc>
              <a:spcBef>
                <a:spcPts val="0"/>
              </a:spcBef>
              <a:spcAft>
                <a:spcPts val="0"/>
              </a:spcAft>
              <a:buClr>
                <a:srgbClr val="000000"/>
              </a:buClr>
              <a:buSzPts val="1000"/>
              <a:buFont typeface="Lato"/>
              <a:buChar char="○"/>
            </a:pPr>
            <a:r>
              <a:rPr lang="en" sz="1000">
                <a:solidFill>
                  <a:srgbClr val="000000"/>
                </a:solidFill>
              </a:rPr>
              <a:t>Aktiv bruk av kroppsstilling </a:t>
            </a:r>
            <a:endParaRPr sz="900"/>
          </a:p>
          <a:p>
            <a:pPr marL="457200" lvl="0" indent="0" algn="l" rtl="0">
              <a:spcBef>
                <a:spcPts val="0"/>
              </a:spcBef>
              <a:spcAft>
                <a:spcPts val="1600"/>
              </a:spcAft>
              <a:buNone/>
            </a:pPr>
            <a:endParaRPr sz="1100"/>
          </a:p>
        </p:txBody>
      </p:sp>
      <p:sp>
        <p:nvSpPr>
          <p:cNvPr id="252" name="Google Shape;252;p32"/>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Flight cycle</a:t>
            </a:r>
            <a:endParaRPr/>
          </a:p>
        </p:txBody>
      </p:sp>
      <p:sp>
        <p:nvSpPr>
          <p:cNvPr id="253" name="Google Shape;253;p32"/>
          <p:cNvSpPr/>
          <p:nvPr/>
        </p:nvSpPr>
        <p:spPr>
          <a:xfrm>
            <a:off x="3698607" y="1930860"/>
            <a:ext cx="4851783" cy="3021986"/>
          </a:xfrm>
          <a:custGeom>
            <a:avLst/>
            <a:gdLst/>
            <a:ahLst/>
            <a:cxnLst/>
            <a:rect l="l" t="t" r="r" b="b"/>
            <a:pathLst>
              <a:path w="244207" h="152107" extrusionOk="0">
                <a:moveTo>
                  <a:pt x="244207" y="0"/>
                </a:moveTo>
                <a:cubicBezTo>
                  <a:pt x="243108" y="367"/>
                  <a:pt x="240726" y="1393"/>
                  <a:pt x="237612" y="2199"/>
                </a:cubicBezTo>
                <a:cubicBezTo>
                  <a:pt x="234498" y="3005"/>
                  <a:pt x="229626" y="4323"/>
                  <a:pt x="225523" y="4836"/>
                </a:cubicBezTo>
                <a:cubicBezTo>
                  <a:pt x="221420" y="5349"/>
                  <a:pt x="216658" y="4690"/>
                  <a:pt x="212994" y="5276"/>
                </a:cubicBezTo>
                <a:cubicBezTo>
                  <a:pt x="209331" y="5862"/>
                  <a:pt x="206583" y="6888"/>
                  <a:pt x="203542" y="8353"/>
                </a:cubicBezTo>
                <a:cubicBezTo>
                  <a:pt x="200501" y="9818"/>
                  <a:pt x="197937" y="10917"/>
                  <a:pt x="194750" y="14068"/>
                </a:cubicBezTo>
                <a:cubicBezTo>
                  <a:pt x="191563" y="17219"/>
                  <a:pt x="187093" y="22385"/>
                  <a:pt x="184419" y="27257"/>
                </a:cubicBezTo>
                <a:cubicBezTo>
                  <a:pt x="181745" y="32130"/>
                  <a:pt x="180572" y="37954"/>
                  <a:pt x="178704" y="43303"/>
                </a:cubicBezTo>
                <a:cubicBezTo>
                  <a:pt x="176836" y="48652"/>
                  <a:pt x="176103" y="54733"/>
                  <a:pt x="173209" y="59349"/>
                </a:cubicBezTo>
                <a:cubicBezTo>
                  <a:pt x="170315" y="63965"/>
                  <a:pt x="166285" y="67957"/>
                  <a:pt x="161339" y="70998"/>
                </a:cubicBezTo>
                <a:cubicBezTo>
                  <a:pt x="156393" y="74039"/>
                  <a:pt x="150239" y="75944"/>
                  <a:pt x="143535" y="77593"/>
                </a:cubicBezTo>
                <a:cubicBezTo>
                  <a:pt x="136831" y="79242"/>
                  <a:pt x="128111" y="80377"/>
                  <a:pt x="121114" y="80890"/>
                </a:cubicBezTo>
                <a:cubicBezTo>
                  <a:pt x="114117" y="81403"/>
                  <a:pt x="107303" y="79534"/>
                  <a:pt x="101551" y="80670"/>
                </a:cubicBezTo>
                <a:cubicBezTo>
                  <a:pt x="95800" y="81806"/>
                  <a:pt x="91807" y="84041"/>
                  <a:pt x="86605" y="87704"/>
                </a:cubicBezTo>
                <a:cubicBezTo>
                  <a:pt x="81403" y="91368"/>
                  <a:pt x="75065" y="97632"/>
                  <a:pt x="70339" y="102651"/>
                </a:cubicBezTo>
                <a:cubicBezTo>
                  <a:pt x="65613" y="107670"/>
                  <a:pt x="63488" y="112359"/>
                  <a:pt x="58249" y="117817"/>
                </a:cubicBezTo>
                <a:cubicBezTo>
                  <a:pt x="53010" y="123276"/>
                  <a:pt x="44804" y="131116"/>
                  <a:pt x="38906" y="135402"/>
                </a:cubicBezTo>
                <a:cubicBezTo>
                  <a:pt x="33008" y="139688"/>
                  <a:pt x="28685" y="141007"/>
                  <a:pt x="22860" y="143535"/>
                </a:cubicBezTo>
                <a:cubicBezTo>
                  <a:pt x="17035" y="146063"/>
                  <a:pt x="7767" y="149140"/>
                  <a:pt x="3957" y="150569"/>
                </a:cubicBezTo>
                <a:cubicBezTo>
                  <a:pt x="147" y="151998"/>
                  <a:pt x="660" y="151851"/>
                  <a:pt x="0" y="152107"/>
                </a:cubicBezTo>
              </a:path>
            </a:pathLst>
          </a:custGeom>
          <a:noFill/>
          <a:ln w="9525" cap="flat" cmpd="sng">
            <a:solidFill>
              <a:srgbClr val="FF9900"/>
            </a:solidFill>
            <a:prstDash val="solid"/>
            <a:round/>
            <a:headEnd type="none" w="med" len="med"/>
            <a:tailEnd type="none" w="med" len="med"/>
          </a:ln>
        </p:spPr>
      </p:sp>
      <p:cxnSp>
        <p:nvCxnSpPr>
          <p:cNvPr id="254" name="Google Shape;254;p32"/>
          <p:cNvCxnSpPr/>
          <p:nvPr/>
        </p:nvCxnSpPr>
        <p:spPr>
          <a:xfrm rot="10800000" flipH="1">
            <a:off x="3769128" y="1927028"/>
            <a:ext cx="4891500" cy="3109800"/>
          </a:xfrm>
          <a:prstGeom prst="straightConnector1">
            <a:avLst/>
          </a:prstGeom>
          <a:noFill/>
          <a:ln w="25400" cap="flat" cmpd="sng">
            <a:solidFill>
              <a:srgbClr val="4F81BD"/>
            </a:solidFill>
            <a:prstDash val="dot"/>
            <a:round/>
            <a:headEnd type="none" w="sm" len="sm"/>
            <a:tailEnd type="none" w="sm" len="sm"/>
          </a:ln>
          <a:effectLst>
            <a:outerShdw blurRad="40000" dist="20000" dir="5400000" rotWithShape="0">
              <a:srgbClr val="000000">
                <a:alpha val="37250"/>
              </a:srgbClr>
            </a:outerShdw>
          </a:effectLst>
        </p:spPr>
      </p:cxnSp>
      <p:sp>
        <p:nvSpPr>
          <p:cNvPr id="255" name="Google Shape;255;p32"/>
          <p:cNvSpPr txBox="1"/>
          <p:nvPr/>
        </p:nvSpPr>
        <p:spPr>
          <a:xfrm>
            <a:off x="7764375" y="3339575"/>
            <a:ext cx="1098300" cy="11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900" b="1">
                <a:solidFill>
                  <a:srgbClr val="000000"/>
                </a:solidFill>
                <a:latin typeface="Lato"/>
                <a:ea typeface="Lato"/>
                <a:cs typeface="Lato"/>
                <a:sym typeface="Lato"/>
              </a:rPr>
              <a:t>Surge:</a:t>
            </a:r>
            <a:r>
              <a:rPr lang="en" sz="900">
                <a:solidFill>
                  <a:srgbClr val="000000"/>
                </a:solidFill>
                <a:latin typeface="Lato"/>
                <a:ea typeface="Lato"/>
                <a:cs typeface="Lato"/>
                <a:sym typeface="Lato"/>
              </a:rPr>
              <a:t> Punktet der vi opplever at skjermen stuper fremover og pitchvinkel blir brattere.</a:t>
            </a:r>
            <a:endParaRPr sz="900">
              <a:latin typeface="Lato"/>
              <a:ea typeface="Lato"/>
              <a:cs typeface="Lato"/>
              <a:sym typeface="Lato"/>
            </a:endParaRPr>
          </a:p>
        </p:txBody>
      </p:sp>
      <p:cxnSp>
        <p:nvCxnSpPr>
          <p:cNvPr id="256" name="Google Shape;256;p32"/>
          <p:cNvCxnSpPr/>
          <p:nvPr/>
        </p:nvCxnSpPr>
        <p:spPr>
          <a:xfrm rot="10800000">
            <a:off x="7654300" y="2193775"/>
            <a:ext cx="524100" cy="1194600"/>
          </a:xfrm>
          <a:prstGeom prst="straightConnector1">
            <a:avLst/>
          </a:prstGeom>
          <a:noFill/>
          <a:ln w="9525" cap="flat" cmpd="sng">
            <a:solidFill>
              <a:srgbClr val="1F497D"/>
            </a:solidFill>
            <a:prstDash val="solid"/>
            <a:round/>
            <a:headEnd type="none" w="med" len="med"/>
            <a:tailEnd type="triangle" w="med" len="med"/>
          </a:ln>
        </p:spPr>
      </p:cxnSp>
      <p:pic>
        <p:nvPicPr>
          <p:cNvPr id="257" name="Google Shape;257;p32"/>
          <p:cNvPicPr preferRelativeResize="0"/>
          <p:nvPr/>
        </p:nvPicPr>
        <p:blipFill>
          <a:blip r:embed="rId3">
            <a:alphaModFix/>
          </a:blip>
          <a:stretch>
            <a:fillRect/>
          </a:stretch>
        </p:blipFill>
        <p:spPr>
          <a:xfrm>
            <a:off x="8474199" y="1425400"/>
            <a:ext cx="474626" cy="611375"/>
          </a:xfrm>
          <a:prstGeom prst="rect">
            <a:avLst/>
          </a:prstGeom>
          <a:noFill/>
          <a:ln>
            <a:noFill/>
          </a:ln>
        </p:spPr>
      </p:pic>
      <p:pic>
        <p:nvPicPr>
          <p:cNvPr id="258" name="Google Shape;258;p32"/>
          <p:cNvPicPr preferRelativeResize="0"/>
          <p:nvPr/>
        </p:nvPicPr>
        <p:blipFill>
          <a:blip r:embed="rId3">
            <a:alphaModFix/>
          </a:blip>
          <a:stretch>
            <a:fillRect/>
          </a:stretch>
        </p:blipFill>
        <p:spPr>
          <a:xfrm>
            <a:off x="3518749" y="4349250"/>
            <a:ext cx="474626" cy="6113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3"/>
          <p:cNvSpPr txBox="1">
            <a:spLocks noGrp="1"/>
          </p:cNvSpPr>
          <p:nvPr>
            <p:ph type="body" idx="1"/>
          </p:nvPr>
        </p:nvSpPr>
        <p:spPr>
          <a:xfrm>
            <a:off x="1110450" y="2078875"/>
            <a:ext cx="4746000" cy="2261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rgbClr val="000000"/>
                </a:solidFill>
              </a:rPr>
              <a:t>Hendelse: </a:t>
            </a:r>
            <a:endParaRPr sz="1000">
              <a:solidFill>
                <a:srgbClr val="000000"/>
              </a:solidFill>
            </a:endParaRPr>
          </a:p>
          <a:p>
            <a:pPr marL="285750" lvl="0" indent="-234950" algn="l" rtl="0">
              <a:lnSpc>
                <a:spcPct val="100000"/>
              </a:lnSpc>
              <a:spcBef>
                <a:spcPts val="0"/>
              </a:spcBef>
              <a:spcAft>
                <a:spcPts val="0"/>
              </a:spcAft>
              <a:buClr>
                <a:srgbClr val="000000"/>
              </a:buClr>
              <a:buSzPts val="1000"/>
              <a:buFont typeface="Lato"/>
              <a:buChar char="•"/>
            </a:pPr>
            <a:r>
              <a:rPr lang="en" sz="1000">
                <a:solidFill>
                  <a:srgbClr val="000000"/>
                </a:solidFill>
              </a:rPr>
              <a:t>Piloten induserer flare og slipper brått opp.</a:t>
            </a:r>
            <a:endParaRPr sz="1000">
              <a:solidFill>
                <a:srgbClr val="000000"/>
              </a:solidFill>
            </a:endParaRPr>
          </a:p>
          <a:p>
            <a:pPr marL="285750" lvl="0" indent="-234950" algn="l" rtl="0">
              <a:lnSpc>
                <a:spcPct val="100000"/>
              </a:lnSpc>
              <a:spcBef>
                <a:spcPts val="0"/>
              </a:spcBef>
              <a:spcAft>
                <a:spcPts val="0"/>
              </a:spcAft>
              <a:buClr>
                <a:srgbClr val="000000"/>
              </a:buClr>
              <a:buSzPts val="1000"/>
              <a:buFont typeface="Lato"/>
              <a:buChar char="•"/>
            </a:pPr>
            <a:r>
              <a:rPr lang="en" sz="1000">
                <a:solidFill>
                  <a:srgbClr val="000000"/>
                </a:solidFill>
              </a:rPr>
              <a:t>Dette starter en flight cycle.</a:t>
            </a:r>
            <a:endParaRPr sz="1000">
              <a:solidFill>
                <a:srgbClr val="000000"/>
              </a:solidFill>
            </a:endParaRPr>
          </a:p>
          <a:p>
            <a:pPr marL="285750" lvl="0" indent="-234950" algn="l" rtl="0">
              <a:lnSpc>
                <a:spcPct val="100000"/>
              </a:lnSpc>
              <a:spcBef>
                <a:spcPts val="0"/>
              </a:spcBef>
              <a:spcAft>
                <a:spcPts val="0"/>
              </a:spcAft>
              <a:buClr>
                <a:srgbClr val="000000"/>
              </a:buClr>
              <a:buSzPts val="1000"/>
              <a:buFont typeface="Lato"/>
              <a:buChar char="•"/>
            </a:pPr>
            <a:r>
              <a:rPr lang="en" sz="1000">
                <a:solidFill>
                  <a:srgbClr val="000000"/>
                </a:solidFill>
              </a:rPr>
              <a:t>Skjermen vil bevege seg i en bølgelignende kurve i pitch aksen, til den har stabilisert seg dersom ingen input blir gjort. </a:t>
            </a:r>
            <a:endParaRPr sz="1000">
              <a:solidFill>
                <a:srgbClr val="000000"/>
              </a:solidFill>
            </a:endParaRPr>
          </a:p>
          <a:p>
            <a:pPr marL="285750" lvl="0" indent="-234950" algn="l" rtl="0">
              <a:lnSpc>
                <a:spcPct val="100000"/>
              </a:lnSpc>
              <a:spcBef>
                <a:spcPts val="0"/>
              </a:spcBef>
              <a:spcAft>
                <a:spcPts val="0"/>
              </a:spcAft>
              <a:buClr>
                <a:srgbClr val="000000"/>
              </a:buClr>
              <a:buSzPts val="1000"/>
              <a:buFont typeface="Lato"/>
              <a:buChar char="•"/>
            </a:pPr>
            <a:r>
              <a:rPr lang="en" sz="1000">
                <a:solidFill>
                  <a:srgbClr val="000000"/>
                </a:solidFill>
              </a:rPr>
              <a:t>Tidsforbruk uten korrigerende input varierer.</a:t>
            </a:r>
            <a:endParaRPr sz="1000">
              <a:solidFill>
                <a:srgbClr val="000000"/>
              </a:solidFill>
            </a:endParaRPr>
          </a:p>
          <a:p>
            <a:pPr marL="0" lvl="0" indent="0" algn="l" rtl="0">
              <a:lnSpc>
                <a:spcPct val="100000"/>
              </a:lnSpc>
              <a:spcBef>
                <a:spcPts val="0"/>
              </a:spcBef>
              <a:spcAft>
                <a:spcPts val="0"/>
              </a:spcAft>
              <a:buNone/>
            </a:pPr>
            <a:endParaRPr sz="1000">
              <a:solidFill>
                <a:srgbClr val="000000"/>
              </a:solidFill>
            </a:endParaRPr>
          </a:p>
          <a:p>
            <a:pPr marL="0" lvl="0" indent="0" algn="l" rtl="0">
              <a:lnSpc>
                <a:spcPct val="100000"/>
              </a:lnSpc>
              <a:spcBef>
                <a:spcPts val="0"/>
              </a:spcBef>
              <a:spcAft>
                <a:spcPts val="0"/>
              </a:spcAft>
              <a:buNone/>
            </a:pPr>
            <a:endParaRPr sz="1000">
              <a:solidFill>
                <a:srgbClr val="000000"/>
              </a:solidFill>
            </a:endParaRPr>
          </a:p>
          <a:p>
            <a:pPr marL="285750" lvl="0" indent="-234950" algn="l" rtl="0">
              <a:lnSpc>
                <a:spcPct val="100000"/>
              </a:lnSpc>
              <a:spcBef>
                <a:spcPts val="0"/>
              </a:spcBef>
              <a:spcAft>
                <a:spcPts val="0"/>
              </a:spcAft>
              <a:buClr>
                <a:srgbClr val="000000"/>
              </a:buClr>
              <a:buSzPts val="1000"/>
              <a:buFont typeface="Lato"/>
              <a:buChar char="•"/>
            </a:pPr>
            <a:r>
              <a:rPr lang="en" sz="1000" i="1">
                <a:solidFill>
                  <a:srgbClr val="000000"/>
                </a:solidFill>
              </a:rPr>
              <a:t>Hvor er farlig område? </a:t>
            </a:r>
            <a:endParaRPr sz="1000">
              <a:solidFill>
                <a:srgbClr val="000000"/>
              </a:solidFill>
            </a:endParaRPr>
          </a:p>
          <a:p>
            <a:pPr marL="285750" lvl="0" indent="-234950" algn="l" rtl="0">
              <a:lnSpc>
                <a:spcPct val="100000"/>
              </a:lnSpc>
              <a:spcBef>
                <a:spcPts val="0"/>
              </a:spcBef>
              <a:spcAft>
                <a:spcPts val="0"/>
              </a:spcAft>
              <a:buClr>
                <a:srgbClr val="000000"/>
              </a:buClr>
              <a:buSzPts val="1000"/>
              <a:buFont typeface="Lato"/>
              <a:buChar char="•"/>
            </a:pPr>
            <a:r>
              <a:rPr lang="en" sz="1000" i="1">
                <a:solidFill>
                  <a:srgbClr val="000000"/>
                </a:solidFill>
              </a:rPr>
              <a:t>Hvor vil vil helst unngå og lande (i kurven)?</a:t>
            </a:r>
            <a:endParaRPr sz="1000">
              <a:solidFill>
                <a:srgbClr val="000000"/>
              </a:solidFill>
            </a:endParaRPr>
          </a:p>
          <a:p>
            <a:pPr marL="285750" lvl="0" indent="-234950" algn="l" rtl="0">
              <a:lnSpc>
                <a:spcPct val="100000"/>
              </a:lnSpc>
              <a:spcBef>
                <a:spcPts val="0"/>
              </a:spcBef>
              <a:spcAft>
                <a:spcPts val="0"/>
              </a:spcAft>
              <a:buClr>
                <a:srgbClr val="000000"/>
              </a:buClr>
              <a:buSzPts val="1000"/>
              <a:buFont typeface="Lato"/>
              <a:buChar char="•"/>
            </a:pPr>
            <a:r>
              <a:rPr lang="en" sz="1000" i="1">
                <a:solidFill>
                  <a:srgbClr val="000000"/>
                </a:solidFill>
              </a:rPr>
              <a:t>Hva kan vi gjøre for å motvirke dette?</a:t>
            </a:r>
            <a:endParaRPr sz="1000"/>
          </a:p>
        </p:txBody>
      </p:sp>
      <p:sp>
        <p:nvSpPr>
          <p:cNvPr id="264" name="Google Shape;264;p33"/>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Flight cycle - faser</a:t>
            </a:r>
            <a:endParaRPr/>
          </a:p>
        </p:txBody>
      </p:sp>
      <p:sp>
        <p:nvSpPr>
          <p:cNvPr id="265" name="Google Shape;265;p33"/>
          <p:cNvSpPr/>
          <p:nvPr/>
        </p:nvSpPr>
        <p:spPr>
          <a:xfrm>
            <a:off x="3394501" y="1757225"/>
            <a:ext cx="5317040" cy="3292277"/>
          </a:xfrm>
          <a:custGeom>
            <a:avLst/>
            <a:gdLst/>
            <a:ahLst/>
            <a:cxnLst/>
            <a:rect l="l" t="t" r="r" b="b"/>
            <a:pathLst>
              <a:path w="283992" h="175846" extrusionOk="0">
                <a:moveTo>
                  <a:pt x="283992" y="0"/>
                </a:moveTo>
                <a:cubicBezTo>
                  <a:pt x="282160" y="1282"/>
                  <a:pt x="277618" y="5752"/>
                  <a:pt x="273002" y="7694"/>
                </a:cubicBezTo>
                <a:cubicBezTo>
                  <a:pt x="268386" y="9636"/>
                  <a:pt x="262048" y="11101"/>
                  <a:pt x="256296" y="11650"/>
                </a:cubicBezTo>
                <a:cubicBezTo>
                  <a:pt x="250544" y="12200"/>
                  <a:pt x="244244" y="10295"/>
                  <a:pt x="238492" y="10991"/>
                </a:cubicBezTo>
                <a:cubicBezTo>
                  <a:pt x="232740" y="11687"/>
                  <a:pt x="226768" y="13188"/>
                  <a:pt x="221786" y="15826"/>
                </a:cubicBezTo>
                <a:cubicBezTo>
                  <a:pt x="216804" y="18464"/>
                  <a:pt x="211968" y="22641"/>
                  <a:pt x="208598" y="26817"/>
                </a:cubicBezTo>
                <a:cubicBezTo>
                  <a:pt x="205228" y="30993"/>
                  <a:pt x="204055" y="34510"/>
                  <a:pt x="201564" y="40884"/>
                </a:cubicBezTo>
                <a:cubicBezTo>
                  <a:pt x="199073" y="47258"/>
                  <a:pt x="197168" y="56930"/>
                  <a:pt x="193651" y="65063"/>
                </a:cubicBezTo>
                <a:cubicBezTo>
                  <a:pt x="190134" y="73196"/>
                  <a:pt x="185335" y="82831"/>
                  <a:pt x="180463" y="89682"/>
                </a:cubicBezTo>
                <a:cubicBezTo>
                  <a:pt x="175591" y="96533"/>
                  <a:pt x="170462" y="101515"/>
                  <a:pt x="164417" y="106167"/>
                </a:cubicBezTo>
                <a:cubicBezTo>
                  <a:pt x="158372" y="110820"/>
                  <a:pt x="152400" y="114556"/>
                  <a:pt x="144194" y="117597"/>
                </a:cubicBezTo>
                <a:cubicBezTo>
                  <a:pt x="135988" y="120638"/>
                  <a:pt x="124119" y="123019"/>
                  <a:pt x="115180" y="124411"/>
                </a:cubicBezTo>
                <a:cubicBezTo>
                  <a:pt x="106241" y="125803"/>
                  <a:pt x="99500" y="125217"/>
                  <a:pt x="90561" y="125950"/>
                </a:cubicBezTo>
                <a:cubicBezTo>
                  <a:pt x="81622" y="126683"/>
                  <a:pt x="70010" y="126866"/>
                  <a:pt x="61547" y="128808"/>
                </a:cubicBezTo>
                <a:cubicBezTo>
                  <a:pt x="53085" y="130750"/>
                  <a:pt x="47223" y="132874"/>
                  <a:pt x="39786" y="137600"/>
                </a:cubicBezTo>
                <a:cubicBezTo>
                  <a:pt x="32349" y="142326"/>
                  <a:pt x="23557" y="150789"/>
                  <a:pt x="16926" y="157163"/>
                </a:cubicBezTo>
                <a:cubicBezTo>
                  <a:pt x="10295" y="163537"/>
                  <a:pt x="2821" y="172732"/>
                  <a:pt x="0" y="175846"/>
                </a:cubicBezTo>
              </a:path>
            </a:pathLst>
          </a:custGeom>
          <a:noFill/>
          <a:ln w="19050" cap="flat" cmpd="sng">
            <a:solidFill>
              <a:srgbClr val="FF9900"/>
            </a:solidFill>
            <a:prstDash val="solid"/>
            <a:round/>
            <a:headEnd type="none" w="med" len="med"/>
            <a:tailEnd type="none" w="med" len="med"/>
          </a:ln>
        </p:spPr>
      </p:sp>
      <p:cxnSp>
        <p:nvCxnSpPr>
          <p:cNvPr id="266" name="Google Shape;266;p33"/>
          <p:cNvCxnSpPr/>
          <p:nvPr/>
        </p:nvCxnSpPr>
        <p:spPr>
          <a:xfrm rot="10800000" flipH="1">
            <a:off x="3775282" y="1613316"/>
            <a:ext cx="5127600" cy="3394200"/>
          </a:xfrm>
          <a:prstGeom prst="straightConnector1">
            <a:avLst/>
          </a:prstGeom>
          <a:noFill/>
          <a:ln w="25400" cap="flat" cmpd="sng">
            <a:solidFill>
              <a:srgbClr val="4F81BD"/>
            </a:solidFill>
            <a:prstDash val="dot"/>
            <a:round/>
            <a:headEnd type="none" w="sm" len="sm"/>
            <a:tailEnd type="none" w="sm" len="sm"/>
          </a:ln>
          <a:effectLst>
            <a:outerShdw blurRad="40000" dist="20000" dir="5400000" rotWithShape="0">
              <a:srgbClr val="000000">
                <a:alpha val="37250"/>
              </a:srgbClr>
            </a:outerShdw>
          </a:effectLst>
        </p:spPr>
      </p:cxnSp>
      <p:cxnSp>
        <p:nvCxnSpPr>
          <p:cNvPr id="267" name="Google Shape;267;p33"/>
          <p:cNvCxnSpPr/>
          <p:nvPr/>
        </p:nvCxnSpPr>
        <p:spPr>
          <a:xfrm>
            <a:off x="8554706" y="1212149"/>
            <a:ext cx="156300" cy="518700"/>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268" name="Google Shape;268;p33"/>
          <p:cNvSpPr txBox="1"/>
          <p:nvPr/>
        </p:nvSpPr>
        <p:spPr>
          <a:xfrm>
            <a:off x="6295052" y="1497170"/>
            <a:ext cx="1004100" cy="27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Bratt/Sakte</a:t>
            </a:r>
            <a:endParaRPr sz="1000" i="0" u="none" strike="noStrike" cap="none">
              <a:solidFill>
                <a:srgbClr val="000000"/>
              </a:solidFill>
              <a:latin typeface="Lato"/>
              <a:ea typeface="Lato"/>
              <a:cs typeface="Lato"/>
              <a:sym typeface="Lato"/>
            </a:endParaRPr>
          </a:p>
        </p:txBody>
      </p:sp>
      <p:sp>
        <p:nvSpPr>
          <p:cNvPr id="269" name="Google Shape;269;p33"/>
          <p:cNvSpPr/>
          <p:nvPr/>
        </p:nvSpPr>
        <p:spPr>
          <a:xfrm>
            <a:off x="7016414" y="3336695"/>
            <a:ext cx="859800" cy="27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Bratt/rask</a:t>
            </a:r>
            <a:endParaRPr sz="1000" i="0" u="none" strike="noStrike" cap="none">
              <a:solidFill>
                <a:srgbClr val="000000"/>
              </a:solidFill>
              <a:latin typeface="Lato"/>
              <a:ea typeface="Lato"/>
              <a:cs typeface="Lato"/>
              <a:sym typeface="Lato"/>
            </a:endParaRPr>
          </a:p>
        </p:txBody>
      </p:sp>
      <p:sp>
        <p:nvSpPr>
          <p:cNvPr id="270" name="Google Shape;270;p33"/>
          <p:cNvSpPr/>
          <p:nvPr/>
        </p:nvSpPr>
        <p:spPr>
          <a:xfrm>
            <a:off x="5496487" y="4199455"/>
            <a:ext cx="839700" cy="28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Flat/rask</a:t>
            </a:r>
            <a:endParaRPr sz="1000" i="0" u="none" strike="noStrike" cap="none">
              <a:solidFill>
                <a:srgbClr val="000000"/>
              </a:solidFill>
              <a:latin typeface="Lato"/>
              <a:ea typeface="Lato"/>
              <a:cs typeface="Lato"/>
              <a:sym typeface="Lato"/>
            </a:endParaRPr>
          </a:p>
        </p:txBody>
      </p:sp>
      <p:sp>
        <p:nvSpPr>
          <p:cNvPr id="271" name="Google Shape;271;p33"/>
          <p:cNvSpPr/>
          <p:nvPr/>
        </p:nvSpPr>
        <p:spPr>
          <a:xfrm>
            <a:off x="8140783" y="2137971"/>
            <a:ext cx="858300" cy="27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Flat/sakte</a:t>
            </a:r>
            <a:endParaRPr sz="1000" i="0" u="none" strike="noStrike" cap="none">
              <a:solidFill>
                <a:srgbClr val="000000"/>
              </a:solidFill>
              <a:latin typeface="Lato"/>
              <a:ea typeface="Lato"/>
              <a:cs typeface="Lato"/>
              <a:sym typeface="Lato"/>
            </a:endParaRPr>
          </a:p>
        </p:txBody>
      </p:sp>
      <p:sp>
        <p:nvSpPr>
          <p:cNvPr id="272" name="Google Shape;272;p33"/>
          <p:cNvSpPr/>
          <p:nvPr/>
        </p:nvSpPr>
        <p:spPr>
          <a:xfrm>
            <a:off x="4169661" y="3295877"/>
            <a:ext cx="858000" cy="27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Flat/sakte</a:t>
            </a:r>
            <a:endParaRPr sz="1000" i="0" u="none" strike="noStrike" cap="none">
              <a:solidFill>
                <a:srgbClr val="000000"/>
              </a:solidFill>
              <a:latin typeface="Lato"/>
              <a:ea typeface="Lato"/>
              <a:cs typeface="Lato"/>
              <a:sym typeface="Lato"/>
            </a:endParaRPr>
          </a:p>
        </p:txBody>
      </p:sp>
      <p:sp>
        <p:nvSpPr>
          <p:cNvPr id="273" name="Google Shape;273;p33"/>
          <p:cNvSpPr txBox="1"/>
          <p:nvPr/>
        </p:nvSpPr>
        <p:spPr>
          <a:xfrm>
            <a:off x="8169993" y="967150"/>
            <a:ext cx="925800" cy="17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Lato"/>
                <a:ea typeface="Lato"/>
                <a:cs typeface="Lato"/>
                <a:sym typeface="Lato"/>
              </a:rPr>
              <a:t>Brå input</a:t>
            </a:r>
            <a:endParaRPr sz="1000">
              <a:latin typeface="Lato"/>
              <a:ea typeface="Lato"/>
              <a:cs typeface="Lato"/>
              <a:sym typeface="Lato"/>
            </a:endParaRPr>
          </a:p>
        </p:txBody>
      </p:sp>
      <p:pic>
        <p:nvPicPr>
          <p:cNvPr id="274" name="Google Shape;274;p33"/>
          <p:cNvPicPr preferRelativeResize="0"/>
          <p:nvPr/>
        </p:nvPicPr>
        <p:blipFill>
          <a:blip r:embed="rId3">
            <a:alphaModFix/>
          </a:blip>
          <a:stretch>
            <a:fillRect/>
          </a:stretch>
        </p:blipFill>
        <p:spPr>
          <a:xfrm rot="1258180">
            <a:off x="7766479" y="1296486"/>
            <a:ext cx="618767" cy="797023"/>
          </a:xfrm>
          <a:prstGeom prst="rect">
            <a:avLst/>
          </a:prstGeom>
          <a:noFill/>
          <a:ln>
            <a:noFill/>
          </a:ln>
        </p:spPr>
      </p:pic>
      <p:pic>
        <p:nvPicPr>
          <p:cNvPr id="275" name="Google Shape;275;p33"/>
          <p:cNvPicPr preferRelativeResize="0"/>
          <p:nvPr/>
        </p:nvPicPr>
        <p:blipFill>
          <a:blip r:embed="rId3">
            <a:alphaModFix/>
          </a:blip>
          <a:stretch>
            <a:fillRect/>
          </a:stretch>
        </p:blipFill>
        <p:spPr>
          <a:xfrm rot="-3174280">
            <a:off x="6856128" y="1734136"/>
            <a:ext cx="618767" cy="797022"/>
          </a:xfrm>
          <a:prstGeom prst="rect">
            <a:avLst/>
          </a:prstGeom>
          <a:noFill/>
          <a:ln>
            <a:noFill/>
          </a:ln>
        </p:spPr>
      </p:pic>
      <p:pic>
        <p:nvPicPr>
          <p:cNvPr id="276" name="Google Shape;276;p33"/>
          <p:cNvPicPr preferRelativeResize="0"/>
          <p:nvPr/>
        </p:nvPicPr>
        <p:blipFill>
          <a:blip r:embed="rId3">
            <a:alphaModFix/>
          </a:blip>
          <a:stretch>
            <a:fillRect/>
          </a:stretch>
        </p:blipFill>
        <p:spPr>
          <a:xfrm rot="-3498116">
            <a:off x="6487716" y="2658523"/>
            <a:ext cx="618767" cy="797022"/>
          </a:xfrm>
          <a:prstGeom prst="rect">
            <a:avLst/>
          </a:prstGeom>
          <a:noFill/>
          <a:ln>
            <a:noFill/>
          </a:ln>
        </p:spPr>
      </p:pic>
      <p:pic>
        <p:nvPicPr>
          <p:cNvPr id="277" name="Google Shape;277;p33"/>
          <p:cNvPicPr preferRelativeResize="0"/>
          <p:nvPr/>
        </p:nvPicPr>
        <p:blipFill>
          <a:blip r:embed="rId3">
            <a:alphaModFix/>
          </a:blip>
          <a:stretch>
            <a:fillRect/>
          </a:stretch>
        </p:blipFill>
        <p:spPr>
          <a:xfrm rot="1258180">
            <a:off x="5357904" y="3447498"/>
            <a:ext cx="618767" cy="797023"/>
          </a:xfrm>
          <a:prstGeom prst="rect">
            <a:avLst/>
          </a:prstGeom>
          <a:noFill/>
          <a:ln>
            <a:noFill/>
          </a:ln>
        </p:spPr>
      </p:pic>
      <p:pic>
        <p:nvPicPr>
          <p:cNvPr id="278" name="Google Shape;278;p33"/>
          <p:cNvPicPr preferRelativeResize="0"/>
          <p:nvPr/>
        </p:nvPicPr>
        <p:blipFill>
          <a:blip r:embed="rId3">
            <a:alphaModFix/>
          </a:blip>
          <a:stretch>
            <a:fillRect/>
          </a:stretch>
        </p:blipFill>
        <p:spPr>
          <a:xfrm rot="1258180">
            <a:off x="4213066" y="3614011"/>
            <a:ext cx="618767" cy="79702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4"/>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Mekanisk turbulens</a:t>
            </a:r>
            <a:endParaRPr/>
          </a:p>
        </p:txBody>
      </p:sp>
      <p:cxnSp>
        <p:nvCxnSpPr>
          <p:cNvPr id="284" name="Google Shape;284;p34"/>
          <p:cNvCxnSpPr/>
          <p:nvPr/>
        </p:nvCxnSpPr>
        <p:spPr>
          <a:xfrm rot="10800000">
            <a:off x="5904325" y="3828726"/>
            <a:ext cx="838500" cy="548400"/>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285" name="Google Shape;285;p34"/>
          <p:cNvSpPr txBox="1"/>
          <p:nvPr/>
        </p:nvSpPr>
        <p:spPr>
          <a:xfrm rot="1805216">
            <a:off x="4308976" y="2875410"/>
            <a:ext cx="1109486" cy="3053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Bratt/Sakte</a:t>
            </a:r>
            <a:endParaRPr sz="1000" i="0" u="none" strike="noStrike" cap="none">
              <a:solidFill>
                <a:srgbClr val="000000"/>
              </a:solidFill>
              <a:latin typeface="Lato"/>
              <a:ea typeface="Lato"/>
              <a:cs typeface="Lato"/>
              <a:sym typeface="Lato"/>
            </a:endParaRPr>
          </a:p>
        </p:txBody>
      </p:sp>
      <p:sp>
        <p:nvSpPr>
          <p:cNvPr id="286" name="Google Shape;286;p34"/>
          <p:cNvSpPr/>
          <p:nvPr/>
        </p:nvSpPr>
        <p:spPr>
          <a:xfrm rot="-1052981">
            <a:off x="7359903" y="1506361"/>
            <a:ext cx="822796" cy="3139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Fullflight</a:t>
            </a:r>
            <a:endParaRPr sz="1000" i="0" u="none" strike="noStrike" cap="none">
              <a:solidFill>
                <a:srgbClr val="000000"/>
              </a:solidFill>
              <a:latin typeface="Lato"/>
              <a:ea typeface="Lato"/>
              <a:cs typeface="Lato"/>
              <a:sym typeface="Lato"/>
            </a:endParaRPr>
          </a:p>
        </p:txBody>
      </p:sp>
      <p:sp>
        <p:nvSpPr>
          <p:cNvPr id="287" name="Google Shape;287;p34"/>
          <p:cNvSpPr/>
          <p:nvPr/>
        </p:nvSpPr>
        <p:spPr>
          <a:xfrm>
            <a:off x="6765797" y="4239724"/>
            <a:ext cx="811800" cy="30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«Surge»</a:t>
            </a:r>
            <a:endParaRPr sz="1000" i="0" u="none" strike="noStrike" cap="none">
              <a:solidFill>
                <a:srgbClr val="000000"/>
              </a:solidFill>
              <a:latin typeface="Lato"/>
              <a:ea typeface="Lato"/>
              <a:cs typeface="Lato"/>
              <a:sym typeface="Lato"/>
            </a:endParaRPr>
          </a:p>
        </p:txBody>
      </p:sp>
      <p:sp>
        <p:nvSpPr>
          <p:cNvPr id="288" name="Google Shape;288;p34"/>
          <p:cNvSpPr txBox="1"/>
          <p:nvPr/>
        </p:nvSpPr>
        <p:spPr>
          <a:xfrm>
            <a:off x="4078197" y="3766205"/>
            <a:ext cx="555300" cy="25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000" i="0" u="none" strike="noStrike" cap="none">
                <a:solidFill>
                  <a:srgbClr val="4F81BD"/>
                </a:solidFill>
                <a:latin typeface="Lato"/>
                <a:ea typeface="Lato"/>
                <a:cs typeface="Lato"/>
                <a:sym typeface="Lato"/>
              </a:rPr>
              <a:t>5 kts</a:t>
            </a:r>
            <a:endParaRPr sz="1000" i="0" u="none" strike="noStrike" cap="none">
              <a:solidFill>
                <a:srgbClr val="4F81BD"/>
              </a:solidFill>
              <a:latin typeface="Lato"/>
              <a:ea typeface="Lato"/>
              <a:cs typeface="Lato"/>
              <a:sym typeface="Lato"/>
            </a:endParaRPr>
          </a:p>
        </p:txBody>
      </p:sp>
      <p:sp>
        <p:nvSpPr>
          <p:cNvPr id="289" name="Google Shape;289;p34"/>
          <p:cNvSpPr txBox="1"/>
          <p:nvPr/>
        </p:nvSpPr>
        <p:spPr>
          <a:xfrm>
            <a:off x="2732084" y="3191808"/>
            <a:ext cx="882300" cy="45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000" i="0" u="none" strike="noStrike" cap="none">
                <a:solidFill>
                  <a:srgbClr val="000000"/>
                </a:solidFill>
                <a:latin typeface="Lato"/>
                <a:ea typeface="Lato"/>
                <a:cs typeface="Lato"/>
                <a:sym typeface="Lato"/>
              </a:rPr>
              <a:t>Turbulens/ uryddig luft</a:t>
            </a:r>
            <a:endParaRPr sz="1000" i="0" u="none" strike="noStrike" cap="none">
              <a:solidFill>
                <a:srgbClr val="000000"/>
              </a:solidFill>
              <a:latin typeface="Lato"/>
              <a:ea typeface="Lato"/>
              <a:cs typeface="Lato"/>
              <a:sym typeface="Lato"/>
            </a:endParaRPr>
          </a:p>
        </p:txBody>
      </p:sp>
      <p:cxnSp>
        <p:nvCxnSpPr>
          <p:cNvPr id="290" name="Google Shape;290;p34"/>
          <p:cNvCxnSpPr/>
          <p:nvPr/>
        </p:nvCxnSpPr>
        <p:spPr>
          <a:xfrm>
            <a:off x="4213094" y="4050450"/>
            <a:ext cx="381300" cy="27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7250"/>
              </a:srgbClr>
            </a:outerShdw>
          </a:effectLst>
        </p:spPr>
      </p:cxnSp>
      <p:sp>
        <p:nvSpPr>
          <p:cNvPr id="291" name="Google Shape;291;p34"/>
          <p:cNvSpPr txBox="1"/>
          <p:nvPr/>
        </p:nvSpPr>
        <p:spPr>
          <a:xfrm>
            <a:off x="2104469" y="2258640"/>
            <a:ext cx="627300" cy="25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000" i="0" u="none" strike="noStrike" cap="none">
                <a:solidFill>
                  <a:srgbClr val="4F81BD"/>
                </a:solidFill>
                <a:latin typeface="Lato"/>
                <a:ea typeface="Lato"/>
                <a:cs typeface="Lato"/>
                <a:sym typeface="Lato"/>
              </a:rPr>
              <a:t>15 kts</a:t>
            </a:r>
            <a:endParaRPr sz="1000" i="0" u="none" strike="noStrike" cap="none">
              <a:solidFill>
                <a:srgbClr val="4F81BD"/>
              </a:solidFill>
              <a:latin typeface="Lato"/>
              <a:ea typeface="Lato"/>
              <a:cs typeface="Lato"/>
              <a:sym typeface="Lato"/>
            </a:endParaRPr>
          </a:p>
        </p:txBody>
      </p:sp>
      <p:cxnSp>
        <p:nvCxnSpPr>
          <p:cNvPr id="292" name="Google Shape;292;p34"/>
          <p:cNvCxnSpPr/>
          <p:nvPr/>
        </p:nvCxnSpPr>
        <p:spPr>
          <a:xfrm>
            <a:off x="951878" y="2554371"/>
            <a:ext cx="1933500" cy="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7250"/>
              </a:srgbClr>
            </a:outerShdw>
          </a:effectLst>
        </p:spPr>
      </p:cxnSp>
      <p:sp>
        <p:nvSpPr>
          <p:cNvPr id="293" name="Google Shape;293;p34"/>
          <p:cNvSpPr txBox="1"/>
          <p:nvPr/>
        </p:nvSpPr>
        <p:spPr>
          <a:xfrm>
            <a:off x="891351" y="2258587"/>
            <a:ext cx="645900" cy="30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100 ft</a:t>
            </a:r>
            <a:endParaRPr sz="1000" i="0" u="none" strike="noStrike" cap="none">
              <a:solidFill>
                <a:srgbClr val="000000"/>
              </a:solidFill>
              <a:latin typeface="Lato"/>
              <a:ea typeface="Lato"/>
              <a:cs typeface="Lato"/>
              <a:sym typeface="Lato"/>
            </a:endParaRPr>
          </a:p>
        </p:txBody>
      </p:sp>
      <p:sp>
        <p:nvSpPr>
          <p:cNvPr id="294" name="Google Shape;294;p34"/>
          <p:cNvSpPr txBox="1"/>
          <p:nvPr/>
        </p:nvSpPr>
        <p:spPr>
          <a:xfrm>
            <a:off x="1911655" y="4445157"/>
            <a:ext cx="645900" cy="30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a:latin typeface="Lato"/>
                <a:ea typeface="Lato"/>
                <a:cs typeface="Lato"/>
                <a:sym typeface="Lato"/>
              </a:rPr>
              <a:t> </a:t>
            </a:r>
            <a:endParaRPr sz="1000" i="0" u="none" strike="noStrike" cap="none">
              <a:solidFill>
                <a:srgbClr val="000000"/>
              </a:solidFill>
              <a:latin typeface="Lato"/>
              <a:ea typeface="Lato"/>
              <a:cs typeface="Lato"/>
              <a:sym typeface="Lato"/>
            </a:endParaRPr>
          </a:p>
        </p:txBody>
      </p:sp>
      <p:cxnSp>
        <p:nvCxnSpPr>
          <p:cNvPr id="295" name="Google Shape;295;p34"/>
          <p:cNvCxnSpPr/>
          <p:nvPr/>
        </p:nvCxnSpPr>
        <p:spPr>
          <a:xfrm flipH="1">
            <a:off x="5838857" y="2543275"/>
            <a:ext cx="2289000" cy="1150800"/>
          </a:xfrm>
          <a:prstGeom prst="straightConnector1">
            <a:avLst/>
          </a:prstGeom>
          <a:noFill/>
          <a:ln w="25400" cap="flat" cmpd="sng">
            <a:solidFill>
              <a:srgbClr val="F79646"/>
            </a:solidFill>
            <a:prstDash val="solid"/>
            <a:round/>
            <a:headEnd type="none" w="sm" len="sm"/>
            <a:tailEnd type="none" w="sm" len="sm"/>
          </a:ln>
        </p:spPr>
      </p:cxnSp>
      <p:cxnSp>
        <p:nvCxnSpPr>
          <p:cNvPr id="296" name="Google Shape;296;p34"/>
          <p:cNvCxnSpPr/>
          <p:nvPr/>
        </p:nvCxnSpPr>
        <p:spPr>
          <a:xfrm flipH="1">
            <a:off x="5395531" y="3699222"/>
            <a:ext cx="445800" cy="671100"/>
          </a:xfrm>
          <a:prstGeom prst="straightConnector1">
            <a:avLst/>
          </a:prstGeom>
          <a:noFill/>
          <a:ln w="25400" cap="flat" cmpd="sng">
            <a:solidFill>
              <a:srgbClr val="F79646"/>
            </a:solidFill>
            <a:prstDash val="solid"/>
            <a:round/>
            <a:headEnd type="none" w="sm" len="sm"/>
            <a:tailEnd type="none" w="sm" len="sm"/>
          </a:ln>
        </p:spPr>
      </p:cxnSp>
      <p:cxnSp>
        <p:nvCxnSpPr>
          <p:cNvPr id="297" name="Google Shape;297;p34"/>
          <p:cNvCxnSpPr/>
          <p:nvPr/>
        </p:nvCxnSpPr>
        <p:spPr>
          <a:xfrm flipH="1">
            <a:off x="5016570" y="4364216"/>
            <a:ext cx="378900" cy="424800"/>
          </a:xfrm>
          <a:prstGeom prst="straightConnector1">
            <a:avLst/>
          </a:prstGeom>
          <a:noFill/>
          <a:ln w="25400" cap="flat" cmpd="sng">
            <a:solidFill>
              <a:srgbClr val="F79646"/>
            </a:solidFill>
            <a:prstDash val="solid"/>
            <a:round/>
            <a:headEnd type="none" w="sm" len="sm"/>
            <a:tailEnd type="none" w="sm" len="sm"/>
          </a:ln>
        </p:spPr>
      </p:cxnSp>
      <p:cxnSp>
        <p:nvCxnSpPr>
          <p:cNvPr id="298" name="Google Shape;298;p34"/>
          <p:cNvCxnSpPr/>
          <p:nvPr/>
        </p:nvCxnSpPr>
        <p:spPr>
          <a:xfrm flipH="1">
            <a:off x="4727657" y="4721884"/>
            <a:ext cx="344700" cy="251700"/>
          </a:xfrm>
          <a:prstGeom prst="straightConnector1">
            <a:avLst/>
          </a:prstGeom>
          <a:noFill/>
          <a:ln w="25400" cap="flat" cmpd="sng">
            <a:solidFill>
              <a:srgbClr val="F79646"/>
            </a:solidFill>
            <a:prstDash val="solid"/>
            <a:round/>
            <a:headEnd type="none" w="sm" len="sm"/>
            <a:tailEnd type="none" w="sm" len="sm"/>
          </a:ln>
        </p:spPr>
      </p:cxnSp>
      <p:grpSp>
        <p:nvGrpSpPr>
          <p:cNvPr id="299" name="Google Shape;299;p34"/>
          <p:cNvGrpSpPr/>
          <p:nvPr/>
        </p:nvGrpSpPr>
        <p:grpSpPr>
          <a:xfrm>
            <a:off x="933173" y="3736212"/>
            <a:ext cx="1016408" cy="1230654"/>
            <a:chOff x="119744" y="4836315"/>
            <a:chExt cx="1228882" cy="1487914"/>
          </a:xfrm>
        </p:grpSpPr>
        <p:sp>
          <p:nvSpPr>
            <p:cNvPr id="300" name="Google Shape;300;p34"/>
            <p:cNvSpPr/>
            <p:nvPr/>
          </p:nvSpPr>
          <p:spPr>
            <a:xfrm>
              <a:off x="239486" y="5291419"/>
              <a:ext cx="1019400" cy="1032600"/>
            </a:xfrm>
            <a:prstGeom prst="rect">
              <a:avLst/>
            </a:prstGeom>
            <a:solidFill>
              <a:srgbClr val="999999"/>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01" name="Google Shape;301;p34"/>
            <p:cNvSpPr/>
            <p:nvPr/>
          </p:nvSpPr>
          <p:spPr>
            <a:xfrm>
              <a:off x="119744" y="4836315"/>
              <a:ext cx="1228882" cy="455104"/>
            </a:xfrm>
            <a:prstGeom prst="flowChartExtract">
              <a:avLst/>
            </a:prstGeom>
            <a:solidFill>
              <a:srgbClr val="666666"/>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02" name="Google Shape;302;p34"/>
            <p:cNvSpPr/>
            <p:nvPr/>
          </p:nvSpPr>
          <p:spPr>
            <a:xfrm>
              <a:off x="734786" y="6028129"/>
              <a:ext cx="125100" cy="296100"/>
            </a:xfrm>
            <a:prstGeom prst="rect">
              <a:avLst/>
            </a:prstGeom>
            <a:solidFill>
              <a:srgbClr val="B7B7B7"/>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03" name="Google Shape;303;p34"/>
            <p:cNvSpPr/>
            <p:nvPr/>
          </p:nvSpPr>
          <p:spPr>
            <a:xfrm>
              <a:off x="331557" y="5491412"/>
              <a:ext cx="223500" cy="218700"/>
            </a:xfrm>
            <a:prstGeom prst="frame">
              <a:avLst>
                <a:gd name="adj1" fmla="val 12500"/>
              </a:avLst>
            </a:prstGeom>
            <a:solidFill>
              <a:srgbClr val="CCCCCC"/>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4" name="Google Shape;304;p34"/>
            <p:cNvSpPr/>
            <p:nvPr/>
          </p:nvSpPr>
          <p:spPr>
            <a:xfrm>
              <a:off x="893601" y="5486237"/>
              <a:ext cx="223500" cy="218700"/>
            </a:xfrm>
            <a:prstGeom prst="frame">
              <a:avLst>
                <a:gd name="adj1" fmla="val 12500"/>
              </a:avLst>
            </a:prstGeom>
            <a:solidFill>
              <a:srgbClr val="CCCCCC"/>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5" name="Google Shape;305;p34"/>
            <p:cNvSpPr/>
            <p:nvPr/>
          </p:nvSpPr>
          <p:spPr>
            <a:xfrm>
              <a:off x="331557" y="5907783"/>
              <a:ext cx="223500" cy="218700"/>
            </a:xfrm>
            <a:prstGeom prst="frame">
              <a:avLst>
                <a:gd name="adj1" fmla="val 12500"/>
              </a:avLst>
            </a:prstGeom>
            <a:solidFill>
              <a:srgbClr val="CCCCCC"/>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cxnSp>
        <p:nvCxnSpPr>
          <p:cNvPr id="306" name="Google Shape;306;p34"/>
          <p:cNvCxnSpPr>
            <a:endCxn id="294" idx="3"/>
          </p:cNvCxnSpPr>
          <p:nvPr/>
        </p:nvCxnSpPr>
        <p:spPr>
          <a:xfrm>
            <a:off x="1440955" y="3603207"/>
            <a:ext cx="1116600" cy="994800"/>
          </a:xfrm>
          <a:prstGeom prst="curvedConnector3">
            <a:avLst>
              <a:gd name="adj1" fmla="val 117643"/>
            </a:avLst>
          </a:prstGeom>
          <a:noFill/>
          <a:ln w="22225" cap="flat" cmpd="sng">
            <a:solidFill>
              <a:srgbClr val="4A7DBA"/>
            </a:solidFill>
            <a:prstDash val="solid"/>
            <a:round/>
            <a:headEnd type="none" w="sm" len="sm"/>
            <a:tailEnd type="triangle" w="med" len="med"/>
          </a:ln>
        </p:spPr>
      </p:cxnSp>
      <p:cxnSp>
        <p:nvCxnSpPr>
          <p:cNvPr id="307" name="Google Shape;307;p34"/>
          <p:cNvCxnSpPr/>
          <p:nvPr/>
        </p:nvCxnSpPr>
        <p:spPr>
          <a:xfrm>
            <a:off x="1716673" y="3507527"/>
            <a:ext cx="1116600" cy="994800"/>
          </a:xfrm>
          <a:prstGeom prst="curvedConnector3">
            <a:avLst>
              <a:gd name="adj1" fmla="val 116929"/>
            </a:avLst>
          </a:prstGeom>
          <a:noFill/>
          <a:ln w="22225" cap="flat" cmpd="sng">
            <a:solidFill>
              <a:srgbClr val="4A7DBA"/>
            </a:solidFill>
            <a:prstDash val="solid"/>
            <a:round/>
            <a:headEnd type="none" w="sm" len="sm"/>
            <a:tailEnd type="triangle" w="med" len="med"/>
          </a:ln>
        </p:spPr>
      </p:cxnSp>
      <p:cxnSp>
        <p:nvCxnSpPr>
          <p:cNvPr id="308" name="Google Shape;308;p34"/>
          <p:cNvCxnSpPr/>
          <p:nvPr/>
        </p:nvCxnSpPr>
        <p:spPr>
          <a:xfrm>
            <a:off x="1886467" y="3412040"/>
            <a:ext cx="1594500" cy="1241700"/>
          </a:xfrm>
          <a:prstGeom prst="curvedConnector3">
            <a:avLst>
              <a:gd name="adj1" fmla="val 85573"/>
            </a:avLst>
          </a:prstGeom>
          <a:noFill/>
          <a:ln w="22225" cap="flat" cmpd="sng">
            <a:solidFill>
              <a:srgbClr val="4A7DBA"/>
            </a:solidFill>
            <a:prstDash val="solid"/>
            <a:round/>
            <a:headEnd type="none" w="sm" len="sm"/>
            <a:tailEnd type="triangle" w="med" len="med"/>
          </a:ln>
        </p:spPr>
      </p:cxnSp>
      <p:cxnSp>
        <p:nvCxnSpPr>
          <p:cNvPr id="309" name="Google Shape;309;p34"/>
          <p:cNvCxnSpPr/>
          <p:nvPr/>
        </p:nvCxnSpPr>
        <p:spPr>
          <a:xfrm>
            <a:off x="1274668" y="3652941"/>
            <a:ext cx="888900" cy="656700"/>
          </a:xfrm>
          <a:prstGeom prst="curvedConnector3">
            <a:avLst>
              <a:gd name="adj1" fmla="val 144683"/>
            </a:avLst>
          </a:prstGeom>
          <a:noFill/>
          <a:ln w="22225" cap="flat" cmpd="sng">
            <a:solidFill>
              <a:srgbClr val="4A7DBA"/>
            </a:solidFill>
            <a:prstDash val="solid"/>
            <a:round/>
            <a:headEnd type="none" w="sm" len="sm"/>
            <a:tailEnd type="triangle" w="med" len="med"/>
          </a:ln>
        </p:spPr>
      </p:cxnSp>
      <p:cxnSp>
        <p:nvCxnSpPr>
          <p:cNvPr id="310" name="Google Shape;310;p34"/>
          <p:cNvCxnSpPr/>
          <p:nvPr/>
        </p:nvCxnSpPr>
        <p:spPr>
          <a:xfrm rot="10800000" flipH="1">
            <a:off x="1103300" y="3484484"/>
            <a:ext cx="373800" cy="1617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7250"/>
              </a:srgbClr>
            </a:outerShdw>
          </a:effectLst>
        </p:spPr>
      </p:cxnSp>
      <p:sp>
        <p:nvSpPr>
          <p:cNvPr id="311" name="Google Shape;311;p34"/>
          <p:cNvSpPr txBox="1"/>
          <p:nvPr/>
        </p:nvSpPr>
        <p:spPr>
          <a:xfrm rot="-1455639">
            <a:off x="994877" y="3089079"/>
            <a:ext cx="1381397" cy="5440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000" i="0" u="none" strike="noStrike" cap="none">
                <a:solidFill>
                  <a:srgbClr val="4F81BD"/>
                </a:solidFill>
                <a:latin typeface="Lato"/>
                <a:ea typeface="Lato"/>
                <a:cs typeface="Lato"/>
                <a:sym typeface="Lato"/>
              </a:rPr>
              <a:t>18 kts «Venturie»</a:t>
            </a:r>
            <a:endParaRPr sz="1000" i="0" u="none" strike="noStrike" cap="none">
              <a:solidFill>
                <a:srgbClr val="4F81BD"/>
              </a:solidFill>
              <a:latin typeface="Lato"/>
              <a:ea typeface="Lato"/>
              <a:cs typeface="Lato"/>
              <a:sym typeface="Lato"/>
            </a:endParaRPr>
          </a:p>
        </p:txBody>
      </p:sp>
      <p:cxnSp>
        <p:nvCxnSpPr>
          <p:cNvPr id="312" name="Google Shape;312;p34"/>
          <p:cNvCxnSpPr/>
          <p:nvPr/>
        </p:nvCxnSpPr>
        <p:spPr>
          <a:xfrm>
            <a:off x="3480869" y="4481711"/>
            <a:ext cx="606000" cy="172200"/>
          </a:xfrm>
          <a:prstGeom prst="curvedConnector3">
            <a:avLst>
              <a:gd name="adj1" fmla="val 50000"/>
            </a:avLst>
          </a:prstGeom>
          <a:noFill/>
          <a:ln w="25400" cap="flat" cmpd="sng">
            <a:solidFill>
              <a:srgbClr val="4A7DBA"/>
            </a:solidFill>
            <a:prstDash val="solid"/>
            <a:round/>
            <a:headEnd type="none" w="sm" len="sm"/>
            <a:tailEnd type="triangle" w="med" len="med"/>
          </a:ln>
        </p:spPr>
      </p:cxnSp>
      <p:pic>
        <p:nvPicPr>
          <p:cNvPr id="313" name="Google Shape;313;p34"/>
          <p:cNvPicPr preferRelativeResize="0"/>
          <p:nvPr/>
        </p:nvPicPr>
        <p:blipFill>
          <a:blip r:embed="rId3">
            <a:alphaModFix/>
          </a:blip>
          <a:stretch>
            <a:fillRect/>
          </a:stretch>
        </p:blipFill>
        <p:spPr>
          <a:xfrm>
            <a:off x="7577603" y="1853855"/>
            <a:ext cx="746100" cy="961045"/>
          </a:xfrm>
          <a:prstGeom prst="rect">
            <a:avLst/>
          </a:prstGeom>
          <a:noFill/>
          <a:ln>
            <a:noFill/>
          </a:ln>
        </p:spPr>
      </p:pic>
      <p:pic>
        <p:nvPicPr>
          <p:cNvPr id="314" name="Google Shape;314;p34"/>
          <p:cNvPicPr preferRelativeResize="0"/>
          <p:nvPr/>
        </p:nvPicPr>
        <p:blipFill>
          <a:blip r:embed="rId3">
            <a:alphaModFix/>
          </a:blip>
          <a:stretch>
            <a:fillRect/>
          </a:stretch>
        </p:blipFill>
        <p:spPr>
          <a:xfrm>
            <a:off x="4502128" y="4041280"/>
            <a:ext cx="746100" cy="961045"/>
          </a:xfrm>
          <a:prstGeom prst="rect">
            <a:avLst/>
          </a:prstGeom>
          <a:noFill/>
          <a:ln>
            <a:noFill/>
          </a:ln>
        </p:spPr>
      </p:pic>
      <p:pic>
        <p:nvPicPr>
          <p:cNvPr id="315" name="Google Shape;315;p34"/>
          <p:cNvPicPr preferRelativeResize="0"/>
          <p:nvPr/>
        </p:nvPicPr>
        <p:blipFill>
          <a:blip r:embed="rId3">
            <a:alphaModFix/>
          </a:blip>
          <a:stretch>
            <a:fillRect/>
          </a:stretch>
        </p:blipFill>
        <p:spPr>
          <a:xfrm rot="-3135257">
            <a:off x="5182603" y="3040755"/>
            <a:ext cx="746099" cy="961045"/>
          </a:xfrm>
          <a:prstGeom prst="rect">
            <a:avLst/>
          </a:prstGeom>
          <a:noFill/>
          <a:ln>
            <a:noFill/>
          </a:ln>
        </p:spPr>
      </p:pic>
      <p:cxnSp>
        <p:nvCxnSpPr>
          <p:cNvPr id="316" name="Google Shape;316;p34"/>
          <p:cNvCxnSpPr/>
          <p:nvPr/>
        </p:nvCxnSpPr>
        <p:spPr>
          <a:xfrm>
            <a:off x="249650" y="5001339"/>
            <a:ext cx="8308200" cy="0"/>
          </a:xfrm>
          <a:prstGeom prst="straightConnector1">
            <a:avLst/>
          </a:prstGeom>
          <a:noFill/>
          <a:ln w="38100" cap="flat" cmpd="sng">
            <a:solidFill>
              <a:srgbClr val="38761D"/>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5"/>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Mekanisk turbulens</a:t>
            </a:r>
            <a:endParaRPr/>
          </a:p>
        </p:txBody>
      </p:sp>
      <p:pic>
        <p:nvPicPr>
          <p:cNvPr id="322" name="Google Shape;322;p35"/>
          <p:cNvPicPr preferRelativeResize="0"/>
          <p:nvPr/>
        </p:nvPicPr>
        <p:blipFill rotWithShape="1">
          <a:blip r:embed="rId3">
            <a:alphaModFix/>
          </a:blip>
          <a:srcRect l="20772" r="19809" b="2562"/>
          <a:stretch/>
        </p:blipFill>
        <p:spPr>
          <a:xfrm>
            <a:off x="2653655" y="3811959"/>
            <a:ext cx="790131" cy="1295715"/>
          </a:xfrm>
          <a:prstGeom prst="rect">
            <a:avLst/>
          </a:prstGeom>
          <a:noFill/>
          <a:ln>
            <a:noFill/>
          </a:ln>
        </p:spPr>
      </p:pic>
      <p:cxnSp>
        <p:nvCxnSpPr>
          <p:cNvPr id="323" name="Google Shape;323;p35"/>
          <p:cNvCxnSpPr/>
          <p:nvPr/>
        </p:nvCxnSpPr>
        <p:spPr>
          <a:xfrm rot="10800000">
            <a:off x="6359893" y="4021113"/>
            <a:ext cx="877200" cy="573600"/>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324" name="Google Shape;324;p35"/>
          <p:cNvSpPr txBox="1"/>
          <p:nvPr/>
        </p:nvSpPr>
        <p:spPr>
          <a:xfrm rot="1804763">
            <a:off x="4691786" y="3024062"/>
            <a:ext cx="1160017" cy="31938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Bratt/Sakte</a:t>
            </a:r>
            <a:endParaRPr sz="1000" i="0" u="none" strike="noStrike" cap="none">
              <a:solidFill>
                <a:srgbClr val="000000"/>
              </a:solidFill>
              <a:latin typeface="Lato"/>
              <a:ea typeface="Lato"/>
              <a:cs typeface="Lato"/>
              <a:sym typeface="Lato"/>
            </a:endParaRPr>
          </a:p>
        </p:txBody>
      </p:sp>
      <p:sp>
        <p:nvSpPr>
          <p:cNvPr id="325" name="Google Shape;325;p35"/>
          <p:cNvSpPr/>
          <p:nvPr/>
        </p:nvSpPr>
        <p:spPr>
          <a:xfrm rot="-1053038">
            <a:off x="7855547" y="1692041"/>
            <a:ext cx="860558" cy="3281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Fullflight</a:t>
            </a:r>
            <a:endParaRPr sz="1000" i="0" u="none" strike="noStrike" cap="none">
              <a:solidFill>
                <a:srgbClr val="000000"/>
              </a:solidFill>
              <a:latin typeface="Lato"/>
              <a:ea typeface="Lato"/>
              <a:cs typeface="Lato"/>
              <a:sym typeface="Lato"/>
            </a:endParaRPr>
          </a:p>
        </p:txBody>
      </p:sp>
      <p:sp>
        <p:nvSpPr>
          <p:cNvPr id="326" name="Google Shape;326;p35"/>
          <p:cNvSpPr/>
          <p:nvPr/>
        </p:nvSpPr>
        <p:spPr>
          <a:xfrm>
            <a:off x="7246274" y="4479214"/>
            <a:ext cx="848700" cy="31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«Surge»</a:t>
            </a:r>
            <a:endParaRPr sz="1000" i="0" u="none" strike="noStrike" cap="none">
              <a:solidFill>
                <a:srgbClr val="000000"/>
              </a:solidFill>
              <a:latin typeface="Lato"/>
              <a:ea typeface="Lato"/>
              <a:cs typeface="Lato"/>
              <a:sym typeface="Lato"/>
            </a:endParaRPr>
          </a:p>
        </p:txBody>
      </p:sp>
      <p:sp>
        <p:nvSpPr>
          <p:cNvPr id="327" name="Google Shape;327;p35"/>
          <p:cNvSpPr txBox="1"/>
          <p:nvPr/>
        </p:nvSpPr>
        <p:spPr>
          <a:xfrm>
            <a:off x="3403255" y="3968042"/>
            <a:ext cx="580800" cy="26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000" i="0" u="none" strike="noStrike" cap="none">
                <a:solidFill>
                  <a:srgbClr val="4F81BD"/>
                </a:solidFill>
                <a:latin typeface="Lato"/>
                <a:ea typeface="Lato"/>
                <a:cs typeface="Lato"/>
                <a:sym typeface="Lato"/>
              </a:rPr>
              <a:t>10 kts</a:t>
            </a:r>
            <a:endParaRPr sz="1000" i="0" u="none" strike="noStrike" cap="none">
              <a:solidFill>
                <a:srgbClr val="4F81BD"/>
              </a:solidFill>
              <a:latin typeface="Lato"/>
              <a:ea typeface="Lato"/>
              <a:cs typeface="Lato"/>
              <a:sym typeface="Lato"/>
            </a:endParaRPr>
          </a:p>
        </p:txBody>
      </p:sp>
      <p:sp>
        <p:nvSpPr>
          <p:cNvPr id="328" name="Google Shape;328;p35"/>
          <p:cNvSpPr txBox="1"/>
          <p:nvPr/>
        </p:nvSpPr>
        <p:spPr>
          <a:xfrm>
            <a:off x="3598479" y="2526323"/>
            <a:ext cx="771000" cy="26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000" i="0" u="none" strike="noStrike" cap="none">
                <a:solidFill>
                  <a:srgbClr val="4F81BD"/>
                </a:solidFill>
                <a:latin typeface="Lato"/>
                <a:ea typeface="Lato"/>
                <a:cs typeface="Lato"/>
                <a:sym typeface="Lato"/>
              </a:rPr>
              <a:t>18 kts</a:t>
            </a:r>
            <a:endParaRPr sz="1000" i="0" u="none" strike="noStrike" cap="none">
              <a:solidFill>
                <a:srgbClr val="4F81BD"/>
              </a:solidFill>
              <a:latin typeface="Lato"/>
              <a:ea typeface="Lato"/>
              <a:cs typeface="Lato"/>
              <a:sym typeface="Lato"/>
            </a:endParaRPr>
          </a:p>
        </p:txBody>
      </p:sp>
      <p:cxnSp>
        <p:nvCxnSpPr>
          <p:cNvPr id="329" name="Google Shape;329;p35"/>
          <p:cNvCxnSpPr/>
          <p:nvPr/>
        </p:nvCxnSpPr>
        <p:spPr>
          <a:xfrm rot="10800000" flipH="1">
            <a:off x="3182451" y="2736486"/>
            <a:ext cx="1434000" cy="54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7250"/>
              </a:srgbClr>
            </a:outerShdw>
          </a:effectLst>
        </p:spPr>
      </p:cxnSp>
      <p:cxnSp>
        <p:nvCxnSpPr>
          <p:cNvPr id="330" name="Google Shape;330;p35"/>
          <p:cNvCxnSpPr/>
          <p:nvPr/>
        </p:nvCxnSpPr>
        <p:spPr>
          <a:xfrm>
            <a:off x="3454229" y="4215379"/>
            <a:ext cx="398700" cy="30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7250"/>
              </a:srgbClr>
            </a:outerShdw>
          </a:effectLst>
        </p:spPr>
      </p:cxnSp>
      <p:sp>
        <p:nvSpPr>
          <p:cNvPr id="331" name="Google Shape;331;p35"/>
          <p:cNvSpPr txBox="1"/>
          <p:nvPr/>
        </p:nvSpPr>
        <p:spPr>
          <a:xfrm>
            <a:off x="3424861" y="3546918"/>
            <a:ext cx="656100" cy="26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000" i="0" u="none" strike="noStrike" cap="none">
                <a:solidFill>
                  <a:srgbClr val="4F81BD"/>
                </a:solidFill>
                <a:latin typeface="Lato"/>
                <a:ea typeface="Lato"/>
                <a:cs typeface="Lato"/>
                <a:sym typeface="Lato"/>
              </a:rPr>
              <a:t>12 kts</a:t>
            </a:r>
            <a:endParaRPr sz="1000" i="0" u="none" strike="noStrike" cap="none">
              <a:solidFill>
                <a:srgbClr val="4F81BD"/>
              </a:solidFill>
              <a:latin typeface="Lato"/>
              <a:ea typeface="Lato"/>
              <a:cs typeface="Lato"/>
              <a:sym typeface="Lato"/>
            </a:endParaRPr>
          </a:p>
        </p:txBody>
      </p:sp>
      <p:cxnSp>
        <p:nvCxnSpPr>
          <p:cNvPr id="332" name="Google Shape;332;p35"/>
          <p:cNvCxnSpPr/>
          <p:nvPr/>
        </p:nvCxnSpPr>
        <p:spPr>
          <a:xfrm>
            <a:off x="3217750" y="3769257"/>
            <a:ext cx="999900" cy="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7250"/>
              </a:srgbClr>
            </a:outerShdw>
          </a:effectLst>
        </p:spPr>
      </p:cxnSp>
      <p:sp>
        <p:nvSpPr>
          <p:cNvPr id="333" name="Google Shape;333;p35"/>
          <p:cNvSpPr txBox="1"/>
          <p:nvPr/>
        </p:nvSpPr>
        <p:spPr>
          <a:xfrm>
            <a:off x="2337194" y="2542241"/>
            <a:ext cx="675300" cy="31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100 ft</a:t>
            </a:r>
            <a:endParaRPr sz="1000" i="0" u="none" strike="noStrike" cap="none">
              <a:solidFill>
                <a:srgbClr val="000000"/>
              </a:solidFill>
              <a:latin typeface="Lato"/>
              <a:ea typeface="Lato"/>
              <a:cs typeface="Lato"/>
              <a:sym typeface="Lato"/>
            </a:endParaRPr>
          </a:p>
        </p:txBody>
      </p:sp>
      <p:sp>
        <p:nvSpPr>
          <p:cNvPr id="334" name="Google Shape;334;p35"/>
          <p:cNvSpPr txBox="1"/>
          <p:nvPr/>
        </p:nvSpPr>
        <p:spPr>
          <a:xfrm>
            <a:off x="2304913" y="3563008"/>
            <a:ext cx="675300" cy="31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50 ft</a:t>
            </a:r>
            <a:endParaRPr sz="1000" i="0" u="none" strike="noStrike" cap="none">
              <a:solidFill>
                <a:srgbClr val="000000"/>
              </a:solidFill>
              <a:latin typeface="Lato"/>
              <a:ea typeface="Lato"/>
              <a:cs typeface="Lato"/>
              <a:sym typeface="Lato"/>
            </a:endParaRPr>
          </a:p>
        </p:txBody>
      </p:sp>
      <p:sp>
        <p:nvSpPr>
          <p:cNvPr id="335" name="Google Shape;335;p35"/>
          <p:cNvSpPr txBox="1"/>
          <p:nvPr/>
        </p:nvSpPr>
        <p:spPr>
          <a:xfrm>
            <a:off x="2304913" y="4029569"/>
            <a:ext cx="675300" cy="31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15 ft</a:t>
            </a:r>
            <a:endParaRPr sz="1000" i="0" u="none" strike="noStrike" cap="none">
              <a:solidFill>
                <a:srgbClr val="000000"/>
              </a:solidFill>
              <a:latin typeface="Lato"/>
              <a:ea typeface="Lato"/>
              <a:cs typeface="Lato"/>
              <a:sym typeface="Lato"/>
            </a:endParaRPr>
          </a:p>
        </p:txBody>
      </p:sp>
      <p:cxnSp>
        <p:nvCxnSpPr>
          <p:cNvPr id="336" name="Google Shape;336;p35"/>
          <p:cNvCxnSpPr/>
          <p:nvPr/>
        </p:nvCxnSpPr>
        <p:spPr>
          <a:xfrm flipH="1">
            <a:off x="6276909" y="2673846"/>
            <a:ext cx="2393700" cy="1203900"/>
          </a:xfrm>
          <a:prstGeom prst="straightConnector1">
            <a:avLst/>
          </a:prstGeom>
          <a:noFill/>
          <a:ln w="25400" cap="flat" cmpd="sng">
            <a:solidFill>
              <a:srgbClr val="F79646"/>
            </a:solidFill>
            <a:prstDash val="solid"/>
            <a:round/>
            <a:headEnd type="none" w="sm" len="sm"/>
            <a:tailEnd type="none" w="sm" len="sm"/>
          </a:ln>
        </p:spPr>
      </p:cxnSp>
      <p:cxnSp>
        <p:nvCxnSpPr>
          <p:cNvPr id="337" name="Google Shape;337;p35"/>
          <p:cNvCxnSpPr/>
          <p:nvPr/>
        </p:nvCxnSpPr>
        <p:spPr>
          <a:xfrm flipH="1">
            <a:off x="5828130" y="3885775"/>
            <a:ext cx="466200" cy="702000"/>
          </a:xfrm>
          <a:prstGeom prst="straightConnector1">
            <a:avLst/>
          </a:prstGeom>
          <a:noFill/>
          <a:ln w="25400" cap="flat" cmpd="sng">
            <a:solidFill>
              <a:srgbClr val="F79646"/>
            </a:solidFill>
            <a:prstDash val="solid"/>
            <a:round/>
            <a:headEnd type="none" w="sm" len="sm"/>
            <a:tailEnd type="none" w="sm" len="sm"/>
          </a:ln>
        </p:spPr>
      </p:cxnSp>
      <p:cxnSp>
        <p:nvCxnSpPr>
          <p:cNvPr id="338" name="Google Shape;338;p35"/>
          <p:cNvCxnSpPr/>
          <p:nvPr/>
        </p:nvCxnSpPr>
        <p:spPr>
          <a:xfrm flipH="1">
            <a:off x="5431759" y="4581212"/>
            <a:ext cx="396300" cy="444300"/>
          </a:xfrm>
          <a:prstGeom prst="straightConnector1">
            <a:avLst/>
          </a:prstGeom>
          <a:noFill/>
          <a:ln w="25400" cap="flat" cmpd="sng">
            <a:solidFill>
              <a:srgbClr val="F79646"/>
            </a:solidFill>
            <a:prstDash val="solid"/>
            <a:round/>
            <a:headEnd type="none" w="sm" len="sm"/>
            <a:tailEnd type="none" w="sm" len="sm"/>
          </a:ln>
        </p:spPr>
      </p:cxnSp>
      <p:sp>
        <p:nvSpPr>
          <p:cNvPr id="339" name="Google Shape;339;p35"/>
          <p:cNvSpPr txBox="1"/>
          <p:nvPr/>
        </p:nvSpPr>
        <p:spPr>
          <a:xfrm>
            <a:off x="85425" y="2542250"/>
            <a:ext cx="2147700" cy="21975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SzPts val="1100"/>
              <a:buFont typeface="Lato"/>
              <a:buChar char="●"/>
            </a:pPr>
            <a:r>
              <a:rPr lang="en" sz="1100">
                <a:latin typeface="Lato"/>
                <a:ea typeface="Lato"/>
                <a:cs typeface="Lato"/>
                <a:sym typeface="Lato"/>
              </a:rPr>
              <a:t>Er dette noe vi kan kjenne oss igjen i?</a:t>
            </a:r>
            <a:endParaRPr sz="1100">
              <a:latin typeface="Lato"/>
              <a:ea typeface="Lato"/>
              <a:cs typeface="Lato"/>
              <a:sym typeface="Lato"/>
            </a:endParaRPr>
          </a:p>
          <a:p>
            <a:pPr marL="457200" lvl="0" indent="-298450" algn="l" rtl="0">
              <a:spcBef>
                <a:spcPts val="0"/>
              </a:spcBef>
              <a:spcAft>
                <a:spcPts val="0"/>
              </a:spcAft>
              <a:buSzPts val="1100"/>
              <a:buFont typeface="Lato"/>
              <a:buChar char="●"/>
            </a:pPr>
            <a:r>
              <a:rPr lang="en" sz="1100">
                <a:latin typeface="Lato"/>
                <a:ea typeface="Lato"/>
                <a:cs typeface="Lato"/>
                <a:sym typeface="Lato"/>
              </a:rPr>
              <a:t>Hvordan håndterer vi dette i lave høyder?</a:t>
            </a:r>
            <a:endParaRPr sz="1100">
              <a:latin typeface="Lato"/>
              <a:ea typeface="Lato"/>
              <a:cs typeface="Lato"/>
              <a:sym typeface="Lato"/>
            </a:endParaRPr>
          </a:p>
          <a:p>
            <a:pPr marL="0" lvl="0" indent="0" algn="l" rtl="0">
              <a:spcBef>
                <a:spcPts val="0"/>
              </a:spcBef>
              <a:spcAft>
                <a:spcPts val="0"/>
              </a:spcAft>
              <a:buNone/>
            </a:pPr>
            <a:endParaRPr sz="1100">
              <a:latin typeface="Lato"/>
              <a:ea typeface="Lato"/>
              <a:cs typeface="Lato"/>
              <a:sym typeface="Lato"/>
            </a:endParaRPr>
          </a:p>
        </p:txBody>
      </p:sp>
      <p:pic>
        <p:nvPicPr>
          <p:cNvPr id="340" name="Google Shape;340;p35"/>
          <p:cNvPicPr preferRelativeResize="0"/>
          <p:nvPr/>
        </p:nvPicPr>
        <p:blipFill>
          <a:blip r:embed="rId4">
            <a:alphaModFix/>
          </a:blip>
          <a:stretch>
            <a:fillRect/>
          </a:stretch>
        </p:blipFill>
        <p:spPr>
          <a:xfrm>
            <a:off x="8062028" y="1853855"/>
            <a:ext cx="746100" cy="961045"/>
          </a:xfrm>
          <a:prstGeom prst="rect">
            <a:avLst/>
          </a:prstGeom>
          <a:noFill/>
          <a:ln>
            <a:noFill/>
          </a:ln>
        </p:spPr>
      </p:pic>
      <p:pic>
        <p:nvPicPr>
          <p:cNvPr id="341" name="Google Shape;341;p35"/>
          <p:cNvPicPr preferRelativeResize="0"/>
          <p:nvPr/>
        </p:nvPicPr>
        <p:blipFill>
          <a:blip r:embed="rId4">
            <a:alphaModFix/>
          </a:blip>
          <a:stretch>
            <a:fillRect/>
          </a:stretch>
        </p:blipFill>
        <p:spPr>
          <a:xfrm rot="-3135257">
            <a:off x="5590828" y="3116955"/>
            <a:ext cx="746099" cy="961045"/>
          </a:xfrm>
          <a:prstGeom prst="rect">
            <a:avLst/>
          </a:prstGeom>
          <a:noFill/>
          <a:ln>
            <a:noFill/>
          </a:ln>
        </p:spPr>
      </p:pic>
      <p:cxnSp>
        <p:nvCxnSpPr>
          <p:cNvPr id="342" name="Google Shape;342;p35"/>
          <p:cNvCxnSpPr/>
          <p:nvPr/>
        </p:nvCxnSpPr>
        <p:spPr>
          <a:xfrm>
            <a:off x="2761225" y="5085744"/>
            <a:ext cx="5796600" cy="0"/>
          </a:xfrm>
          <a:prstGeom prst="straightConnector1">
            <a:avLst/>
          </a:prstGeom>
          <a:noFill/>
          <a:ln w="38100" cap="flat" cmpd="sng">
            <a:solidFill>
              <a:srgbClr val="38761D"/>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1034250" y="1398650"/>
            <a:ext cx="7688400" cy="76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Introduksjon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6"/>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Vindgradient</a:t>
            </a:r>
            <a:endParaRPr/>
          </a:p>
        </p:txBody>
      </p:sp>
      <p:cxnSp>
        <p:nvCxnSpPr>
          <p:cNvPr id="348" name="Google Shape;348;p36"/>
          <p:cNvCxnSpPr/>
          <p:nvPr/>
        </p:nvCxnSpPr>
        <p:spPr>
          <a:xfrm rot="10800000">
            <a:off x="6918704" y="3398777"/>
            <a:ext cx="793200" cy="518700"/>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7250"/>
              </a:srgbClr>
            </a:outerShdw>
          </a:effectLst>
        </p:spPr>
      </p:cxnSp>
      <p:sp>
        <p:nvSpPr>
          <p:cNvPr id="349" name="Google Shape;349;p36"/>
          <p:cNvSpPr txBox="1"/>
          <p:nvPr/>
        </p:nvSpPr>
        <p:spPr>
          <a:xfrm rot="1804563">
            <a:off x="5409604" y="2496738"/>
            <a:ext cx="1049389" cy="2887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900" i="0" u="none" strike="noStrike" cap="none">
                <a:solidFill>
                  <a:srgbClr val="000000"/>
                </a:solidFill>
                <a:latin typeface="Lato"/>
                <a:ea typeface="Lato"/>
                <a:cs typeface="Lato"/>
                <a:sym typeface="Lato"/>
              </a:rPr>
              <a:t>Bratt/Sakte</a:t>
            </a:r>
            <a:endParaRPr sz="900" i="0" u="none" strike="noStrike" cap="none">
              <a:solidFill>
                <a:srgbClr val="000000"/>
              </a:solidFill>
              <a:latin typeface="Lato"/>
              <a:ea typeface="Lato"/>
              <a:cs typeface="Lato"/>
              <a:sym typeface="Lato"/>
            </a:endParaRPr>
          </a:p>
        </p:txBody>
      </p:sp>
      <p:sp>
        <p:nvSpPr>
          <p:cNvPr id="350" name="Google Shape;350;p36"/>
          <p:cNvSpPr/>
          <p:nvPr/>
        </p:nvSpPr>
        <p:spPr>
          <a:xfrm rot="-1053728">
            <a:off x="8271252" y="1291687"/>
            <a:ext cx="778485" cy="2969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900" i="0" u="none" strike="noStrike" cap="none">
                <a:solidFill>
                  <a:srgbClr val="000000"/>
                </a:solidFill>
                <a:latin typeface="Lato"/>
                <a:ea typeface="Lato"/>
                <a:cs typeface="Lato"/>
                <a:sym typeface="Lato"/>
              </a:rPr>
              <a:t>Fullflight</a:t>
            </a:r>
            <a:endParaRPr sz="900" i="0" u="none" strike="noStrike" cap="none">
              <a:solidFill>
                <a:srgbClr val="000000"/>
              </a:solidFill>
              <a:latin typeface="Lato"/>
              <a:ea typeface="Lato"/>
              <a:cs typeface="Lato"/>
              <a:sym typeface="Lato"/>
            </a:endParaRPr>
          </a:p>
        </p:txBody>
      </p:sp>
      <p:sp>
        <p:nvSpPr>
          <p:cNvPr id="351" name="Google Shape;351;p36"/>
          <p:cNvSpPr/>
          <p:nvPr/>
        </p:nvSpPr>
        <p:spPr>
          <a:xfrm>
            <a:off x="7720210" y="3812998"/>
            <a:ext cx="768000" cy="28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900" i="0" u="none" strike="noStrike" cap="none">
                <a:solidFill>
                  <a:srgbClr val="000000"/>
                </a:solidFill>
                <a:latin typeface="Lato"/>
                <a:ea typeface="Lato"/>
                <a:cs typeface="Lato"/>
                <a:sym typeface="Lato"/>
              </a:rPr>
              <a:t>«Surge»</a:t>
            </a:r>
            <a:endParaRPr sz="900" i="0" u="none" strike="noStrike" cap="none">
              <a:solidFill>
                <a:srgbClr val="000000"/>
              </a:solidFill>
              <a:latin typeface="Lato"/>
              <a:ea typeface="Lato"/>
              <a:cs typeface="Lato"/>
              <a:sym typeface="Lato"/>
            </a:endParaRPr>
          </a:p>
        </p:txBody>
      </p:sp>
      <p:sp>
        <p:nvSpPr>
          <p:cNvPr id="352" name="Google Shape;352;p36"/>
          <p:cNvSpPr txBox="1"/>
          <p:nvPr/>
        </p:nvSpPr>
        <p:spPr>
          <a:xfrm>
            <a:off x="1226070" y="4543368"/>
            <a:ext cx="525300" cy="24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000" i="0" u="none" strike="noStrike" cap="none">
                <a:solidFill>
                  <a:srgbClr val="4F81BD"/>
                </a:solidFill>
                <a:latin typeface="Lato"/>
                <a:ea typeface="Lato"/>
                <a:cs typeface="Lato"/>
                <a:sym typeface="Lato"/>
              </a:rPr>
              <a:t>6 kts</a:t>
            </a:r>
            <a:endParaRPr sz="1000" i="0" u="none" strike="noStrike" cap="none">
              <a:solidFill>
                <a:srgbClr val="4F81BD"/>
              </a:solidFill>
              <a:latin typeface="Lato"/>
              <a:ea typeface="Lato"/>
              <a:cs typeface="Lato"/>
              <a:sym typeface="Lato"/>
            </a:endParaRPr>
          </a:p>
        </p:txBody>
      </p:sp>
      <p:sp>
        <p:nvSpPr>
          <p:cNvPr id="353" name="Google Shape;353;p36"/>
          <p:cNvSpPr txBox="1"/>
          <p:nvPr/>
        </p:nvSpPr>
        <p:spPr>
          <a:xfrm>
            <a:off x="1538591" y="3881286"/>
            <a:ext cx="614100" cy="24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000" i="0" u="none" strike="noStrike" cap="none">
                <a:solidFill>
                  <a:srgbClr val="4F81BD"/>
                </a:solidFill>
                <a:latin typeface="Lato"/>
                <a:ea typeface="Lato"/>
                <a:cs typeface="Lato"/>
                <a:sym typeface="Lato"/>
              </a:rPr>
              <a:t>12 kts</a:t>
            </a:r>
            <a:endParaRPr sz="1000" i="0" u="none" strike="noStrike" cap="none">
              <a:solidFill>
                <a:srgbClr val="4F81BD"/>
              </a:solidFill>
              <a:latin typeface="Lato"/>
              <a:ea typeface="Lato"/>
              <a:cs typeface="Lato"/>
              <a:sym typeface="Lato"/>
            </a:endParaRPr>
          </a:p>
        </p:txBody>
      </p:sp>
      <p:sp>
        <p:nvSpPr>
          <p:cNvPr id="354" name="Google Shape;354;p36"/>
          <p:cNvSpPr txBox="1"/>
          <p:nvPr/>
        </p:nvSpPr>
        <p:spPr>
          <a:xfrm>
            <a:off x="1884293" y="1970225"/>
            <a:ext cx="697500" cy="24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000" i="0" u="none" strike="noStrike" cap="none">
                <a:solidFill>
                  <a:srgbClr val="4F81BD"/>
                </a:solidFill>
                <a:latin typeface="Lato"/>
                <a:ea typeface="Lato"/>
                <a:cs typeface="Lato"/>
                <a:sym typeface="Lato"/>
              </a:rPr>
              <a:t>18 kts</a:t>
            </a:r>
            <a:endParaRPr sz="1000" i="0" u="none" strike="noStrike" cap="none">
              <a:solidFill>
                <a:srgbClr val="4F81BD"/>
              </a:solidFill>
              <a:latin typeface="Lato"/>
              <a:ea typeface="Lato"/>
              <a:cs typeface="Lato"/>
              <a:sym typeface="Lato"/>
            </a:endParaRPr>
          </a:p>
        </p:txBody>
      </p:sp>
      <p:cxnSp>
        <p:nvCxnSpPr>
          <p:cNvPr id="355" name="Google Shape;355;p36"/>
          <p:cNvCxnSpPr/>
          <p:nvPr/>
        </p:nvCxnSpPr>
        <p:spPr>
          <a:xfrm rot="10800000" flipH="1">
            <a:off x="1507956" y="2236322"/>
            <a:ext cx="1297200" cy="51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7250"/>
              </a:srgbClr>
            </a:outerShdw>
          </a:effectLst>
        </p:spPr>
      </p:cxnSp>
      <p:cxnSp>
        <p:nvCxnSpPr>
          <p:cNvPr id="356" name="Google Shape;356;p36"/>
          <p:cNvCxnSpPr/>
          <p:nvPr/>
        </p:nvCxnSpPr>
        <p:spPr>
          <a:xfrm>
            <a:off x="1445330" y="4153028"/>
            <a:ext cx="746100" cy="24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7250"/>
              </a:srgbClr>
            </a:outerShdw>
          </a:effectLst>
        </p:spPr>
      </p:cxnSp>
      <p:cxnSp>
        <p:nvCxnSpPr>
          <p:cNvPr id="357" name="Google Shape;357;p36"/>
          <p:cNvCxnSpPr/>
          <p:nvPr/>
        </p:nvCxnSpPr>
        <p:spPr>
          <a:xfrm>
            <a:off x="1287851" y="4815821"/>
            <a:ext cx="360900" cy="240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7250"/>
              </a:srgbClr>
            </a:outerShdw>
          </a:effectLst>
        </p:spPr>
      </p:cxnSp>
      <p:sp>
        <p:nvSpPr>
          <p:cNvPr id="358" name="Google Shape;358;p36"/>
          <p:cNvSpPr txBox="1"/>
          <p:nvPr/>
        </p:nvSpPr>
        <p:spPr>
          <a:xfrm>
            <a:off x="1727239" y="2932084"/>
            <a:ext cx="593700" cy="24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000" i="0" u="none" strike="noStrike" cap="none">
                <a:solidFill>
                  <a:srgbClr val="4F81BD"/>
                </a:solidFill>
                <a:latin typeface="Lato"/>
                <a:ea typeface="Lato"/>
                <a:cs typeface="Lato"/>
                <a:sym typeface="Lato"/>
              </a:rPr>
              <a:t>12 kts</a:t>
            </a:r>
            <a:endParaRPr sz="1000" i="0" u="none" strike="noStrike" cap="none">
              <a:solidFill>
                <a:srgbClr val="4F81BD"/>
              </a:solidFill>
              <a:latin typeface="Lato"/>
              <a:ea typeface="Lato"/>
              <a:cs typeface="Lato"/>
              <a:sym typeface="Lato"/>
            </a:endParaRPr>
          </a:p>
        </p:txBody>
      </p:sp>
      <p:cxnSp>
        <p:nvCxnSpPr>
          <p:cNvPr id="359" name="Google Shape;359;p36"/>
          <p:cNvCxnSpPr/>
          <p:nvPr/>
        </p:nvCxnSpPr>
        <p:spPr>
          <a:xfrm>
            <a:off x="1539887" y="3209410"/>
            <a:ext cx="904500" cy="0"/>
          </a:xfrm>
          <a:prstGeom prst="straightConnector1">
            <a:avLst/>
          </a:prstGeom>
          <a:noFill/>
          <a:ln w="25400" cap="flat" cmpd="sng">
            <a:solidFill>
              <a:srgbClr val="4F81BD"/>
            </a:solidFill>
            <a:prstDash val="solid"/>
            <a:round/>
            <a:headEnd type="none" w="sm" len="sm"/>
            <a:tailEnd type="triangle" w="med" len="med"/>
          </a:ln>
          <a:effectLst>
            <a:outerShdw blurRad="40000" dist="20000" dir="5400000" rotWithShape="0">
              <a:srgbClr val="000000">
                <a:alpha val="37250"/>
              </a:srgbClr>
            </a:outerShdw>
          </a:effectLst>
        </p:spPr>
      </p:cxnSp>
      <p:sp>
        <p:nvSpPr>
          <p:cNvPr id="360" name="Google Shape;360;p36"/>
          <p:cNvSpPr txBox="1"/>
          <p:nvPr/>
        </p:nvSpPr>
        <p:spPr>
          <a:xfrm>
            <a:off x="-4" y="3388975"/>
            <a:ext cx="1202100" cy="40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900" i="1" u="none" strike="noStrike" cap="none">
                <a:solidFill>
                  <a:srgbClr val="000000"/>
                </a:solidFill>
                <a:latin typeface="Lato"/>
                <a:ea typeface="Lato"/>
                <a:cs typeface="Lato"/>
                <a:sym typeface="Lato"/>
              </a:rPr>
              <a:t>Høyder er kun eksempel.</a:t>
            </a:r>
            <a:endParaRPr sz="900" i="1" u="none" strike="noStrike" cap="none">
              <a:solidFill>
                <a:srgbClr val="000000"/>
              </a:solidFill>
              <a:latin typeface="Lato"/>
              <a:ea typeface="Lato"/>
              <a:cs typeface="Lato"/>
              <a:sym typeface="Lato"/>
            </a:endParaRPr>
          </a:p>
        </p:txBody>
      </p:sp>
      <p:sp>
        <p:nvSpPr>
          <p:cNvPr id="361" name="Google Shape;361;p36"/>
          <p:cNvSpPr txBox="1"/>
          <p:nvPr/>
        </p:nvSpPr>
        <p:spPr>
          <a:xfrm>
            <a:off x="743341" y="2060824"/>
            <a:ext cx="611100" cy="28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900" i="0" u="none" strike="noStrike" cap="none">
                <a:solidFill>
                  <a:srgbClr val="000000"/>
                </a:solidFill>
                <a:latin typeface="Lato"/>
                <a:ea typeface="Lato"/>
                <a:cs typeface="Lato"/>
                <a:sym typeface="Lato"/>
              </a:rPr>
              <a:t>150 ft</a:t>
            </a:r>
            <a:endParaRPr sz="900" i="0" u="none" strike="noStrike" cap="none">
              <a:solidFill>
                <a:srgbClr val="000000"/>
              </a:solidFill>
              <a:latin typeface="Lato"/>
              <a:ea typeface="Lato"/>
              <a:cs typeface="Lato"/>
              <a:sym typeface="Lato"/>
            </a:endParaRPr>
          </a:p>
        </p:txBody>
      </p:sp>
      <p:sp>
        <p:nvSpPr>
          <p:cNvPr id="362" name="Google Shape;362;p36"/>
          <p:cNvSpPr txBox="1"/>
          <p:nvPr/>
        </p:nvSpPr>
        <p:spPr>
          <a:xfrm>
            <a:off x="714140" y="2984203"/>
            <a:ext cx="611100" cy="28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900" i="0" u="none" strike="noStrike" cap="none">
                <a:solidFill>
                  <a:srgbClr val="000000"/>
                </a:solidFill>
                <a:latin typeface="Lato"/>
                <a:ea typeface="Lato"/>
                <a:cs typeface="Lato"/>
                <a:sym typeface="Lato"/>
              </a:rPr>
              <a:t>100 ft</a:t>
            </a:r>
            <a:endParaRPr sz="900" i="0" u="none" strike="noStrike" cap="none">
              <a:solidFill>
                <a:srgbClr val="000000"/>
              </a:solidFill>
              <a:latin typeface="Lato"/>
              <a:ea typeface="Lato"/>
              <a:cs typeface="Lato"/>
              <a:sym typeface="Lato"/>
            </a:endParaRPr>
          </a:p>
        </p:txBody>
      </p:sp>
      <p:sp>
        <p:nvSpPr>
          <p:cNvPr id="363" name="Google Shape;363;p36"/>
          <p:cNvSpPr txBox="1"/>
          <p:nvPr/>
        </p:nvSpPr>
        <p:spPr>
          <a:xfrm>
            <a:off x="729880" y="3979417"/>
            <a:ext cx="611100" cy="28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900" i="0" u="none" strike="noStrike" cap="none">
                <a:solidFill>
                  <a:srgbClr val="000000"/>
                </a:solidFill>
                <a:latin typeface="Lato"/>
                <a:ea typeface="Lato"/>
                <a:cs typeface="Lato"/>
                <a:sym typeface="Lato"/>
              </a:rPr>
              <a:t>50 ft</a:t>
            </a:r>
            <a:endParaRPr sz="900" i="0" u="none" strike="noStrike" cap="none">
              <a:solidFill>
                <a:srgbClr val="000000"/>
              </a:solidFill>
              <a:latin typeface="Lato"/>
              <a:ea typeface="Lato"/>
              <a:cs typeface="Lato"/>
              <a:sym typeface="Lato"/>
            </a:endParaRPr>
          </a:p>
        </p:txBody>
      </p:sp>
      <p:sp>
        <p:nvSpPr>
          <p:cNvPr id="364" name="Google Shape;364;p36"/>
          <p:cNvSpPr txBox="1"/>
          <p:nvPr/>
        </p:nvSpPr>
        <p:spPr>
          <a:xfrm>
            <a:off x="721996" y="4640075"/>
            <a:ext cx="611100" cy="28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900" i="0" u="none" strike="noStrike" cap="none">
                <a:solidFill>
                  <a:srgbClr val="000000"/>
                </a:solidFill>
                <a:latin typeface="Lato"/>
                <a:ea typeface="Lato"/>
                <a:cs typeface="Lato"/>
                <a:sym typeface="Lato"/>
              </a:rPr>
              <a:t>15 ft</a:t>
            </a:r>
            <a:endParaRPr sz="900" i="0" u="none" strike="noStrike" cap="none">
              <a:solidFill>
                <a:srgbClr val="000000"/>
              </a:solidFill>
              <a:latin typeface="Lato"/>
              <a:ea typeface="Lato"/>
              <a:cs typeface="Lato"/>
              <a:sym typeface="Lato"/>
            </a:endParaRPr>
          </a:p>
        </p:txBody>
      </p:sp>
      <p:cxnSp>
        <p:nvCxnSpPr>
          <p:cNvPr id="365" name="Google Shape;365;p36"/>
          <p:cNvCxnSpPr/>
          <p:nvPr/>
        </p:nvCxnSpPr>
        <p:spPr>
          <a:xfrm flipH="1">
            <a:off x="6843255" y="2179873"/>
            <a:ext cx="2165400" cy="1089000"/>
          </a:xfrm>
          <a:prstGeom prst="straightConnector1">
            <a:avLst/>
          </a:prstGeom>
          <a:noFill/>
          <a:ln w="25400" cap="flat" cmpd="sng">
            <a:solidFill>
              <a:srgbClr val="F79646"/>
            </a:solidFill>
            <a:prstDash val="solid"/>
            <a:round/>
            <a:headEnd type="none" w="sm" len="sm"/>
            <a:tailEnd type="none" w="sm" len="sm"/>
          </a:ln>
        </p:spPr>
      </p:cxnSp>
      <p:cxnSp>
        <p:nvCxnSpPr>
          <p:cNvPr id="366" name="Google Shape;366;p36"/>
          <p:cNvCxnSpPr/>
          <p:nvPr/>
        </p:nvCxnSpPr>
        <p:spPr>
          <a:xfrm flipH="1">
            <a:off x="6437286" y="3276176"/>
            <a:ext cx="421800" cy="635100"/>
          </a:xfrm>
          <a:prstGeom prst="straightConnector1">
            <a:avLst/>
          </a:prstGeom>
          <a:noFill/>
          <a:ln w="25400" cap="flat" cmpd="sng">
            <a:solidFill>
              <a:srgbClr val="F79646"/>
            </a:solidFill>
            <a:prstDash val="solid"/>
            <a:round/>
            <a:headEnd type="none" w="sm" len="sm"/>
            <a:tailEnd type="none" w="sm" len="sm"/>
          </a:ln>
        </p:spPr>
      </p:cxnSp>
      <p:cxnSp>
        <p:nvCxnSpPr>
          <p:cNvPr id="367" name="Google Shape;367;p36"/>
          <p:cNvCxnSpPr/>
          <p:nvPr/>
        </p:nvCxnSpPr>
        <p:spPr>
          <a:xfrm flipH="1">
            <a:off x="6078800" y="3905264"/>
            <a:ext cx="358500" cy="402000"/>
          </a:xfrm>
          <a:prstGeom prst="straightConnector1">
            <a:avLst/>
          </a:prstGeom>
          <a:noFill/>
          <a:ln w="25400" cap="flat" cmpd="sng">
            <a:solidFill>
              <a:srgbClr val="F79646"/>
            </a:solidFill>
            <a:prstDash val="solid"/>
            <a:round/>
            <a:headEnd type="none" w="sm" len="sm"/>
            <a:tailEnd type="none" w="sm" len="sm"/>
          </a:ln>
        </p:spPr>
      </p:cxnSp>
      <p:cxnSp>
        <p:nvCxnSpPr>
          <p:cNvPr id="368" name="Google Shape;368;p36"/>
          <p:cNvCxnSpPr/>
          <p:nvPr/>
        </p:nvCxnSpPr>
        <p:spPr>
          <a:xfrm flipH="1">
            <a:off x="5571788" y="4291615"/>
            <a:ext cx="507000" cy="372900"/>
          </a:xfrm>
          <a:prstGeom prst="straightConnector1">
            <a:avLst/>
          </a:prstGeom>
          <a:noFill/>
          <a:ln w="25400" cap="flat" cmpd="sng">
            <a:solidFill>
              <a:srgbClr val="F79646"/>
            </a:solidFill>
            <a:prstDash val="solid"/>
            <a:round/>
            <a:headEnd type="none" w="sm" len="sm"/>
            <a:tailEnd type="none" w="sm" len="sm"/>
          </a:ln>
        </p:spPr>
      </p:cxnSp>
      <p:cxnSp>
        <p:nvCxnSpPr>
          <p:cNvPr id="369" name="Google Shape;369;p36"/>
          <p:cNvCxnSpPr/>
          <p:nvPr/>
        </p:nvCxnSpPr>
        <p:spPr>
          <a:xfrm flipH="1">
            <a:off x="4849580" y="4641796"/>
            <a:ext cx="747900" cy="419100"/>
          </a:xfrm>
          <a:prstGeom prst="straightConnector1">
            <a:avLst/>
          </a:prstGeom>
          <a:noFill/>
          <a:ln w="25400" cap="flat" cmpd="sng">
            <a:solidFill>
              <a:srgbClr val="F79646"/>
            </a:solidFill>
            <a:prstDash val="solid"/>
            <a:round/>
            <a:headEnd type="none" w="sm" len="sm"/>
            <a:tailEnd type="none" w="sm" len="sm"/>
          </a:ln>
        </p:spPr>
      </p:cxnSp>
      <p:sp>
        <p:nvSpPr>
          <p:cNvPr id="370" name="Google Shape;370;p36"/>
          <p:cNvSpPr txBox="1"/>
          <p:nvPr/>
        </p:nvSpPr>
        <p:spPr>
          <a:xfrm>
            <a:off x="2543747" y="4810054"/>
            <a:ext cx="2269800" cy="24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900" i="0" u="none" strike="noStrike" cap="none">
                <a:solidFill>
                  <a:srgbClr val="000000"/>
                </a:solidFill>
                <a:latin typeface="Lato"/>
                <a:ea typeface="Lato"/>
                <a:cs typeface="Lato"/>
                <a:sym typeface="Lato"/>
              </a:rPr>
              <a:t>Friksjon mellom luften og bakken</a:t>
            </a:r>
            <a:endParaRPr sz="900" i="0" u="none" strike="noStrike" cap="none">
              <a:solidFill>
                <a:srgbClr val="000000"/>
              </a:solidFill>
              <a:latin typeface="Lato"/>
              <a:ea typeface="Lato"/>
              <a:cs typeface="Lato"/>
              <a:sym typeface="Lato"/>
            </a:endParaRPr>
          </a:p>
        </p:txBody>
      </p:sp>
      <p:pic>
        <p:nvPicPr>
          <p:cNvPr id="371" name="Google Shape;371;p36"/>
          <p:cNvPicPr preferRelativeResize="0"/>
          <p:nvPr/>
        </p:nvPicPr>
        <p:blipFill>
          <a:blip r:embed="rId3">
            <a:alphaModFix/>
          </a:blip>
          <a:stretch>
            <a:fillRect/>
          </a:stretch>
        </p:blipFill>
        <p:spPr>
          <a:xfrm>
            <a:off x="8397903" y="1469355"/>
            <a:ext cx="746100" cy="961045"/>
          </a:xfrm>
          <a:prstGeom prst="rect">
            <a:avLst/>
          </a:prstGeom>
          <a:noFill/>
          <a:ln>
            <a:noFill/>
          </a:ln>
        </p:spPr>
      </p:pic>
      <p:pic>
        <p:nvPicPr>
          <p:cNvPr id="372" name="Google Shape;372;p36"/>
          <p:cNvPicPr preferRelativeResize="0"/>
          <p:nvPr/>
        </p:nvPicPr>
        <p:blipFill>
          <a:blip r:embed="rId3">
            <a:alphaModFix/>
          </a:blip>
          <a:stretch>
            <a:fillRect/>
          </a:stretch>
        </p:blipFill>
        <p:spPr>
          <a:xfrm rot="-3558878">
            <a:off x="6314052" y="2648130"/>
            <a:ext cx="746099" cy="961044"/>
          </a:xfrm>
          <a:prstGeom prst="rect">
            <a:avLst/>
          </a:prstGeom>
          <a:noFill/>
          <a:ln>
            <a:noFill/>
          </a:ln>
        </p:spPr>
      </p:pic>
      <p:pic>
        <p:nvPicPr>
          <p:cNvPr id="373" name="Google Shape;373;p36"/>
          <p:cNvPicPr preferRelativeResize="0"/>
          <p:nvPr/>
        </p:nvPicPr>
        <p:blipFill>
          <a:blip r:embed="rId3">
            <a:alphaModFix/>
          </a:blip>
          <a:stretch>
            <a:fillRect/>
          </a:stretch>
        </p:blipFill>
        <p:spPr>
          <a:xfrm>
            <a:off x="4620278" y="4122180"/>
            <a:ext cx="746100" cy="961045"/>
          </a:xfrm>
          <a:prstGeom prst="rect">
            <a:avLst/>
          </a:prstGeom>
          <a:noFill/>
          <a:ln>
            <a:noFill/>
          </a:ln>
        </p:spPr>
      </p:pic>
      <p:pic>
        <p:nvPicPr>
          <p:cNvPr id="374" name="Google Shape;374;p36"/>
          <p:cNvPicPr preferRelativeResize="0"/>
          <p:nvPr/>
        </p:nvPicPr>
        <p:blipFill>
          <a:blip r:embed="rId3">
            <a:alphaModFix/>
          </a:blip>
          <a:stretch>
            <a:fillRect/>
          </a:stretch>
        </p:blipFill>
        <p:spPr>
          <a:xfrm rot="-1671502">
            <a:off x="5681927" y="3564342"/>
            <a:ext cx="746100" cy="961045"/>
          </a:xfrm>
          <a:prstGeom prst="rect">
            <a:avLst/>
          </a:prstGeom>
          <a:noFill/>
          <a:ln>
            <a:noFill/>
          </a:ln>
        </p:spPr>
      </p:pic>
      <p:cxnSp>
        <p:nvCxnSpPr>
          <p:cNvPr id="375" name="Google Shape;375;p36"/>
          <p:cNvCxnSpPr/>
          <p:nvPr/>
        </p:nvCxnSpPr>
        <p:spPr>
          <a:xfrm>
            <a:off x="249650" y="5077539"/>
            <a:ext cx="8308200" cy="0"/>
          </a:xfrm>
          <a:prstGeom prst="straightConnector1">
            <a:avLst/>
          </a:prstGeom>
          <a:noFill/>
          <a:ln w="38100" cap="flat" cmpd="sng">
            <a:solidFill>
              <a:srgbClr val="38761D"/>
            </a:solidFill>
            <a:prstDash val="solid"/>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7"/>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Termisk turbulens</a:t>
            </a:r>
            <a:endParaRPr/>
          </a:p>
        </p:txBody>
      </p:sp>
      <p:sp>
        <p:nvSpPr>
          <p:cNvPr id="381" name="Google Shape;381;p37"/>
          <p:cNvSpPr/>
          <p:nvPr/>
        </p:nvSpPr>
        <p:spPr>
          <a:xfrm rot="-1053417">
            <a:off x="7978370" y="1261204"/>
            <a:ext cx="687212" cy="2620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Fullflight</a:t>
            </a:r>
            <a:endParaRPr sz="1000" i="0" u="none" strike="noStrike" cap="none">
              <a:solidFill>
                <a:srgbClr val="000000"/>
              </a:solidFill>
              <a:latin typeface="Lato"/>
              <a:ea typeface="Lato"/>
              <a:cs typeface="Lato"/>
              <a:sym typeface="Lato"/>
            </a:endParaRPr>
          </a:p>
        </p:txBody>
      </p:sp>
      <p:sp>
        <p:nvSpPr>
          <p:cNvPr id="382" name="Google Shape;382;p37"/>
          <p:cNvSpPr txBox="1"/>
          <p:nvPr/>
        </p:nvSpPr>
        <p:spPr>
          <a:xfrm>
            <a:off x="2600576" y="2357566"/>
            <a:ext cx="539400" cy="25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150 ft</a:t>
            </a:r>
            <a:endParaRPr sz="1000" i="0" u="none" strike="noStrike" cap="none">
              <a:solidFill>
                <a:srgbClr val="000000"/>
              </a:solidFill>
              <a:latin typeface="Lato"/>
              <a:ea typeface="Lato"/>
              <a:cs typeface="Lato"/>
              <a:sym typeface="Lato"/>
            </a:endParaRPr>
          </a:p>
        </p:txBody>
      </p:sp>
      <p:sp>
        <p:nvSpPr>
          <p:cNvPr id="383" name="Google Shape;383;p37"/>
          <p:cNvSpPr txBox="1"/>
          <p:nvPr/>
        </p:nvSpPr>
        <p:spPr>
          <a:xfrm>
            <a:off x="2574798" y="3172699"/>
            <a:ext cx="539400" cy="25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100 ft</a:t>
            </a:r>
            <a:endParaRPr sz="1000" i="0" u="none" strike="noStrike" cap="none">
              <a:solidFill>
                <a:srgbClr val="000000"/>
              </a:solidFill>
              <a:latin typeface="Lato"/>
              <a:ea typeface="Lato"/>
              <a:cs typeface="Lato"/>
              <a:sym typeface="Lato"/>
            </a:endParaRPr>
          </a:p>
        </p:txBody>
      </p:sp>
      <p:sp>
        <p:nvSpPr>
          <p:cNvPr id="384" name="Google Shape;384;p37"/>
          <p:cNvSpPr txBox="1"/>
          <p:nvPr/>
        </p:nvSpPr>
        <p:spPr>
          <a:xfrm>
            <a:off x="2588693" y="4051246"/>
            <a:ext cx="539400" cy="25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50 ft</a:t>
            </a:r>
            <a:endParaRPr sz="1000" i="0" u="none" strike="noStrike" cap="none">
              <a:solidFill>
                <a:srgbClr val="000000"/>
              </a:solidFill>
              <a:latin typeface="Lato"/>
              <a:ea typeface="Lato"/>
              <a:cs typeface="Lato"/>
              <a:sym typeface="Lato"/>
            </a:endParaRPr>
          </a:p>
        </p:txBody>
      </p:sp>
      <p:sp>
        <p:nvSpPr>
          <p:cNvPr id="385" name="Google Shape;385;p37"/>
          <p:cNvSpPr txBox="1"/>
          <p:nvPr/>
        </p:nvSpPr>
        <p:spPr>
          <a:xfrm>
            <a:off x="2581733" y="4634456"/>
            <a:ext cx="539400" cy="25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000" i="0" u="none" strike="noStrike" cap="none">
                <a:solidFill>
                  <a:srgbClr val="000000"/>
                </a:solidFill>
                <a:latin typeface="Lato"/>
                <a:ea typeface="Lato"/>
                <a:cs typeface="Lato"/>
                <a:sym typeface="Lato"/>
              </a:rPr>
              <a:t>15 ft</a:t>
            </a:r>
            <a:endParaRPr sz="1000" i="0" u="none" strike="noStrike" cap="none">
              <a:solidFill>
                <a:srgbClr val="000000"/>
              </a:solidFill>
              <a:latin typeface="Lato"/>
              <a:ea typeface="Lato"/>
              <a:cs typeface="Lato"/>
              <a:sym typeface="Lato"/>
            </a:endParaRPr>
          </a:p>
        </p:txBody>
      </p:sp>
      <p:cxnSp>
        <p:nvCxnSpPr>
          <p:cNvPr id="386" name="Google Shape;386;p37"/>
          <p:cNvCxnSpPr/>
          <p:nvPr/>
        </p:nvCxnSpPr>
        <p:spPr>
          <a:xfrm flipH="1">
            <a:off x="7463864" y="2047324"/>
            <a:ext cx="1303500" cy="619500"/>
          </a:xfrm>
          <a:prstGeom prst="straightConnector1">
            <a:avLst/>
          </a:prstGeom>
          <a:noFill/>
          <a:ln w="25400" cap="flat" cmpd="sng">
            <a:solidFill>
              <a:srgbClr val="F79646"/>
            </a:solidFill>
            <a:prstDash val="solid"/>
            <a:round/>
            <a:headEnd type="none" w="sm" len="sm"/>
            <a:tailEnd type="none" w="sm" len="sm"/>
          </a:ln>
        </p:spPr>
      </p:cxnSp>
      <p:cxnSp>
        <p:nvCxnSpPr>
          <p:cNvPr id="387" name="Google Shape;387;p37"/>
          <p:cNvCxnSpPr/>
          <p:nvPr/>
        </p:nvCxnSpPr>
        <p:spPr>
          <a:xfrm flipH="1">
            <a:off x="6358778" y="2662432"/>
            <a:ext cx="1105200" cy="71700"/>
          </a:xfrm>
          <a:prstGeom prst="straightConnector1">
            <a:avLst/>
          </a:prstGeom>
          <a:noFill/>
          <a:ln w="25400" cap="flat" cmpd="sng">
            <a:solidFill>
              <a:srgbClr val="F79646"/>
            </a:solidFill>
            <a:prstDash val="solid"/>
            <a:round/>
            <a:headEnd type="none" w="sm" len="sm"/>
            <a:tailEnd type="none" w="sm" len="sm"/>
          </a:ln>
        </p:spPr>
      </p:cxnSp>
      <p:cxnSp>
        <p:nvCxnSpPr>
          <p:cNvPr id="388" name="Google Shape;388;p37"/>
          <p:cNvCxnSpPr/>
          <p:nvPr/>
        </p:nvCxnSpPr>
        <p:spPr>
          <a:xfrm flipH="1">
            <a:off x="5802089" y="2730730"/>
            <a:ext cx="574800" cy="408300"/>
          </a:xfrm>
          <a:prstGeom prst="straightConnector1">
            <a:avLst/>
          </a:prstGeom>
          <a:noFill/>
          <a:ln w="25400" cap="flat" cmpd="sng">
            <a:solidFill>
              <a:srgbClr val="F79646"/>
            </a:solidFill>
            <a:prstDash val="solid"/>
            <a:round/>
            <a:headEnd type="none" w="sm" len="sm"/>
            <a:tailEnd type="none" w="sm" len="sm"/>
          </a:ln>
        </p:spPr>
      </p:cxnSp>
      <p:cxnSp>
        <p:nvCxnSpPr>
          <p:cNvPr id="389" name="Google Shape;389;p37"/>
          <p:cNvCxnSpPr/>
          <p:nvPr/>
        </p:nvCxnSpPr>
        <p:spPr>
          <a:xfrm flipH="1">
            <a:off x="5362220" y="3130971"/>
            <a:ext cx="447300" cy="329100"/>
          </a:xfrm>
          <a:prstGeom prst="straightConnector1">
            <a:avLst/>
          </a:prstGeom>
          <a:noFill/>
          <a:ln w="25400" cap="flat" cmpd="sng">
            <a:solidFill>
              <a:srgbClr val="F79646"/>
            </a:solidFill>
            <a:prstDash val="solid"/>
            <a:round/>
            <a:headEnd type="none" w="sm" len="sm"/>
            <a:tailEnd type="none" w="sm" len="sm"/>
          </a:ln>
        </p:spPr>
      </p:cxnSp>
      <p:cxnSp>
        <p:nvCxnSpPr>
          <p:cNvPr id="390" name="Google Shape;390;p37"/>
          <p:cNvCxnSpPr/>
          <p:nvPr/>
        </p:nvCxnSpPr>
        <p:spPr>
          <a:xfrm flipH="1">
            <a:off x="3508922" y="3459467"/>
            <a:ext cx="1866900" cy="1059300"/>
          </a:xfrm>
          <a:prstGeom prst="straightConnector1">
            <a:avLst/>
          </a:prstGeom>
          <a:noFill/>
          <a:ln w="25400" cap="flat" cmpd="sng">
            <a:solidFill>
              <a:srgbClr val="F79646"/>
            </a:solidFill>
            <a:prstDash val="solid"/>
            <a:round/>
            <a:headEnd type="none" w="sm" len="sm"/>
            <a:tailEnd type="none" w="sm" len="sm"/>
          </a:ln>
        </p:spPr>
      </p:cxnSp>
      <p:cxnSp>
        <p:nvCxnSpPr>
          <p:cNvPr id="391" name="Google Shape;391;p37"/>
          <p:cNvCxnSpPr/>
          <p:nvPr/>
        </p:nvCxnSpPr>
        <p:spPr>
          <a:xfrm rot="5400000" flipH="1">
            <a:off x="6394608" y="4052505"/>
            <a:ext cx="1194600" cy="224400"/>
          </a:xfrm>
          <a:prstGeom prst="curvedConnector3">
            <a:avLst>
              <a:gd name="adj1" fmla="val 50001"/>
            </a:avLst>
          </a:prstGeom>
          <a:noFill/>
          <a:ln w="25400" cap="flat" cmpd="sng">
            <a:solidFill>
              <a:srgbClr val="7030A0"/>
            </a:solidFill>
            <a:prstDash val="solid"/>
            <a:round/>
            <a:headEnd type="none" w="sm" len="sm"/>
            <a:tailEnd type="triangle" w="med" len="med"/>
          </a:ln>
        </p:spPr>
      </p:cxnSp>
      <p:cxnSp>
        <p:nvCxnSpPr>
          <p:cNvPr id="392" name="Google Shape;392;p37"/>
          <p:cNvCxnSpPr/>
          <p:nvPr/>
        </p:nvCxnSpPr>
        <p:spPr>
          <a:xfrm rot="5400000" flipH="1">
            <a:off x="6218358" y="4076766"/>
            <a:ext cx="1194600" cy="224400"/>
          </a:xfrm>
          <a:prstGeom prst="curvedConnector3">
            <a:avLst>
              <a:gd name="adj1" fmla="val 50001"/>
            </a:avLst>
          </a:prstGeom>
          <a:noFill/>
          <a:ln w="25400" cap="flat" cmpd="sng">
            <a:solidFill>
              <a:srgbClr val="7030A0"/>
            </a:solidFill>
            <a:prstDash val="solid"/>
            <a:round/>
            <a:headEnd type="none" w="sm" len="sm"/>
            <a:tailEnd type="triangle" w="med" len="med"/>
          </a:ln>
        </p:spPr>
      </p:cxnSp>
      <p:cxnSp>
        <p:nvCxnSpPr>
          <p:cNvPr id="393" name="Google Shape;393;p37"/>
          <p:cNvCxnSpPr/>
          <p:nvPr/>
        </p:nvCxnSpPr>
        <p:spPr>
          <a:xfrm rot="5400000" flipH="1">
            <a:off x="6046855" y="4076766"/>
            <a:ext cx="1194600" cy="224400"/>
          </a:xfrm>
          <a:prstGeom prst="curvedConnector3">
            <a:avLst>
              <a:gd name="adj1" fmla="val 50001"/>
            </a:avLst>
          </a:prstGeom>
          <a:noFill/>
          <a:ln w="25400" cap="flat" cmpd="sng">
            <a:solidFill>
              <a:srgbClr val="7030A0"/>
            </a:solidFill>
            <a:prstDash val="solid"/>
            <a:round/>
            <a:headEnd type="none" w="sm" len="sm"/>
            <a:tailEnd type="triangle" w="med" len="med"/>
          </a:ln>
        </p:spPr>
      </p:cxnSp>
      <p:sp>
        <p:nvSpPr>
          <p:cNvPr id="394" name="Google Shape;394;p37"/>
          <p:cNvSpPr txBox="1"/>
          <p:nvPr/>
        </p:nvSpPr>
        <p:spPr>
          <a:xfrm>
            <a:off x="7279266" y="3920908"/>
            <a:ext cx="1027800" cy="36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i="0" u="none" strike="noStrike" cap="none">
                <a:solidFill>
                  <a:srgbClr val="000000"/>
                </a:solidFill>
                <a:latin typeface="Lato"/>
                <a:ea typeface="Lato"/>
                <a:cs typeface="Lato"/>
                <a:sym typeface="Lato"/>
              </a:rPr>
              <a:t>Varm luft som stiger opp.</a:t>
            </a:r>
            <a:endParaRPr sz="1000" i="0" u="none" strike="noStrike" cap="none">
              <a:solidFill>
                <a:srgbClr val="000000"/>
              </a:solidFill>
              <a:latin typeface="Lato"/>
              <a:ea typeface="Lato"/>
              <a:cs typeface="Lato"/>
              <a:sym typeface="Lato"/>
            </a:endParaRPr>
          </a:p>
        </p:txBody>
      </p:sp>
      <p:sp>
        <p:nvSpPr>
          <p:cNvPr id="395" name="Google Shape;395;p37"/>
          <p:cNvSpPr txBox="1"/>
          <p:nvPr/>
        </p:nvSpPr>
        <p:spPr>
          <a:xfrm>
            <a:off x="4833961" y="4467367"/>
            <a:ext cx="1467000" cy="36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i="1" u="none" strike="noStrike" cap="none">
                <a:solidFill>
                  <a:srgbClr val="000000"/>
                </a:solidFill>
                <a:latin typeface="Lato"/>
                <a:ea typeface="Lato"/>
                <a:cs typeface="Lato"/>
                <a:sym typeface="Lato"/>
              </a:rPr>
              <a:t>Hva kan typisk skape stigende luftlag?</a:t>
            </a:r>
            <a:endParaRPr sz="1000" i="1" u="none" strike="noStrike" cap="none">
              <a:solidFill>
                <a:srgbClr val="000000"/>
              </a:solidFill>
              <a:latin typeface="Lato"/>
              <a:ea typeface="Lato"/>
              <a:cs typeface="Lato"/>
              <a:sym typeface="Lato"/>
            </a:endParaRPr>
          </a:p>
        </p:txBody>
      </p:sp>
      <p:sp>
        <p:nvSpPr>
          <p:cNvPr id="396" name="Google Shape;396;p37"/>
          <p:cNvSpPr txBox="1"/>
          <p:nvPr/>
        </p:nvSpPr>
        <p:spPr>
          <a:xfrm>
            <a:off x="73225" y="2461095"/>
            <a:ext cx="2250000" cy="197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Kraftige skiller mellom varm og kald luft kan skape en flightcycle. Dette på grunn av massetregheten i systemet mellom hopper og skjerm. </a:t>
            </a:r>
            <a:endParaRPr sz="1100"/>
          </a:p>
        </p:txBody>
      </p:sp>
      <p:pic>
        <p:nvPicPr>
          <p:cNvPr id="397" name="Google Shape;397;p37"/>
          <p:cNvPicPr preferRelativeResize="0"/>
          <p:nvPr/>
        </p:nvPicPr>
        <p:blipFill>
          <a:blip r:embed="rId3">
            <a:alphaModFix/>
          </a:blip>
          <a:stretch>
            <a:fillRect/>
          </a:stretch>
        </p:blipFill>
        <p:spPr>
          <a:xfrm>
            <a:off x="8184878" y="1396530"/>
            <a:ext cx="746100" cy="961045"/>
          </a:xfrm>
          <a:prstGeom prst="rect">
            <a:avLst/>
          </a:prstGeom>
          <a:noFill/>
          <a:ln>
            <a:noFill/>
          </a:ln>
        </p:spPr>
      </p:pic>
      <p:pic>
        <p:nvPicPr>
          <p:cNvPr id="398" name="Google Shape;398;p37"/>
          <p:cNvPicPr preferRelativeResize="0"/>
          <p:nvPr/>
        </p:nvPicPr>
        <p:blipFill>
          <a:blip r:embed="rId3">
            <a:alphaModFix/>
          </a:blip>
          <a:stretch>
            <a:fillRect/>
          </a:stretch>
        </p:blipFill>
        <p:spPr>
          <a:xfrm>
            <a:off x="4054528" y="3219505"/>
            <a:ext cx="746100" cy="961045"/>
          </a:xfrm>
          <a:prstGeom prst="rect">
            <a:avLst/>
          </a:prstGeom>
          <a:noFill/>
          <a:ln>
            <a:noFill/>
          </a:ln>
        </p:spPr>
      </p:pic>
      <p:pic>
        <p:nvPicPr>
          <p:cNvPr id="399" name="Google Shape;399;p37"/>
          <p:cNvPicPr preferRelativeResize="0"/>
          <p:nvPr/>
        </p:nvPicPr>
        <p:blipFill>
          <a:blip r:embed="rId3">
            <a:alphaModFix/>
          </a:blip>
          <a:stretch>
            <a:fillRect/>
          </a:stretch>
        </p:blipFill>
        <p:spPr>
          <a:xfrm rot="1016405">
            <a:off x="6424777" y="1876555"/>
            <a:ext cx="746100" cy="961044"/>
          </a:xfrm>
          <a:prstGeom prst="rect">
            <a:avLst/>
          </a:prstGeom>
          <a:noFill/>
          <a:ln>
            <a:noFill/>
          </a:ln>
        </p:spPr>
      </p:pic>
      <p:cxnSp>
        <p:nvCxnSpPr>
          <p:cNvPr id="400" name="Google Shape;400;p37"/>
          <p:cNvCxnSpPr/>
          <p:nvPr/>
        </p:nvCxnSpPr>
        <p:spPr>
          <a:xfrm>
            <a:off x="249650" y="5001339"/>
            <a:ext cx="8308200" cy="0"/>
          </a:xfrm>
          <a:prstGeom prst="straightConnector1">
            <a:avLst/>
          </a:prstGeom>
          <a:noFill/>
          <a:ln w="76200" cap="flat" cmpd="sng">
            <a:solidFill>
              <a:srgbClr val="6AA84F"/>
            </a:solidFill>
            <a:prstDash val="solid"/>
            <a:round/>
            <a:headEnd type="none" w="med" len="med"/>
            <a:tailEnd type="none" w="med" len="med"/>
          </a:ln>
        </p:spPr>
      </p:cxnSp>
      <p:cxnSp>
        <p:nvCxnSpPr>
          <p:cNvPr id="401" name="Google Shape;401;p37"/>
          <p:cNvCxnSpPr/>
          <p:nvPr/>
        </p:nvCxnSpPr>
        <p:spPr>
          <a:xfrm>
            <a:off x="6194325" y="5001350"/>
            <a:ext cx="1417500" cy="0"/>
          </a:xfrm>
          <a:prstGeom prst="straightConnector1">
            <a:avLst/>
          </a:prstGeom>
          <a:noFill/>
          <a:ln w="76200" cap="flat" cmpd="sng">
            <a:solidFill>
              <a:schemeClr val="dk2"/>
            </a:solidFill>
            <a:prstDash val="solid"/>
            <a:round/>
            <a:headEnd type="none" w="med" len="med"/>
            <a:tailEnd type="non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8"/>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Stall</a:t>
            </a:r>
            <a:endParaRPr/>
          </a:p>
        </p:txBody>
      </p:sp>
      <p:pic>
        <p:nvPicPr>
          <p:cNvPr id="407" name="Google Shape;407;p38" title="Stallvideo.mp4">
            <a:hlinkClick r:id="rId3"/>
          </p:cNvPr>
          <p:cNvPicPr preferRelativeResize="0"/>
          <p:nvPr/>
        </p:nvPicPr>
        <p:blipFill>
          <a:blip r:embed="rId4">
            <a:alphaModFix/>
          </a:blip>
          <a:stretch>
            <a:fillRect/>
          </a:stretch>
        </p:blipFill>
        <p:spPr>
          <a:xfrm>
            <a:off x="3209542" y="692675"/>
            <a:ext cx="5934458" cy="4450825"/>
          </a:xfrm>
          <a:prstGeom prst="rect">
            <a:avLst/>
          </a:prstGeom>
          <a:noFill/>
          <a:ln>
            <a:noFill/>
          </a:ln>
        </p:spPr>
      </p:pic>
      <p:sp>
        <p:nvSpPr>
          <p:cNvPr id="408" name="Google Shape;408;p38"/>
          <p:cNvSpPr txBox="1">
            <a:spLocks noGrp="1"/>
          </p:cNvSpPr>
          <p:nvPr>
            <p:ph type="body" idx="1"/>
          </p:nvPr>
        </p:nvSpPr>
        <p:spPr>
          <a:xfrm>
            <a:off x="557150" y="2078875"/>
            <a:ext cx="2122200" cy="2261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Togglestall</a:t>
            </a:r>
            <a:endParaRPr/>
          </a:p>
          <a:p>
            <a:pPr marL="457200" lvl="0" indent="-311150" algn="l" rtl="0">
              <a:spcBef>
                <a:spcPts val="0"/>
              </a:spcBef>
              <a:spcAft>
                <a:spcPts val="0"/>
              </a:spcAft>
              <a:buSzPts val="1300"/>
              <a:buChar char="●"/>
            </a:pPr>
            <a:r>
              <a:rPr lang="en"/>
              <a:t>Hvordan løse en stall-situasjon?</a:t>
            </a:r>
            <a:endParaRPr/>
          </a:p>
          <a:p>
            <a:pPr marL="457200" lvl="0" indent="-311150" algn="l" rtl="0">
              <a:spcBef>
                <a:spcPts val="0"/>
              </a:spcBef>
              <a:spcAft>
                <a:spcPts val="0"/>
              </a:spcAft>
              <a:buSzPts val="1300"/>
              <a:buChar char="●"/>
            </a:pPr>
            <a:r>
              <a:rPr lang="en"/>
              <a:t>“Kontrollpunkt”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9"/>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Pilotens styremuligheter</a:t>
            </a:r>
            <a:endParaRPr/>
          </a:p>
        </p:txBody>
      </p:sp>
      <p:sp>
        <p:nvSpPr>
          <p:cNvPr id="414" name="Google Shape;414;p39"/>
          <p:cNvSpPr txBox="1">
            <a:spLocks noGrp="1"/>
          </p:cNvSpPr>
          <p:nvPr>
            <p:ph type="body" idx="1"/>
          </p:nvPr>
        </p:nvSpPr>
        <p:spPr>
          <a:xfrm>
            <a:off x="1110450" y="1850275"/>
            <a:ext cx="7688700" cy="296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Gjennomgang av oppheng</a:t>
            </a:r>
            <a:endParaRPr sz="1200"/>
          </a:p>
          <a:p>
            <a:pPr marL="0" lvl="0" indent="0" algn="l" rtl="0">
              <a:spcBef>
                <a:spcPts val="0"/>
              </a:spcBef>
              <a:spcAft>
                <a:spcPts val="0"/>
              </a:spcAft>
              <a:buNone/>
            </a:pPr>
            <a:r>
              <a:rPr lang="en" sz="1200"/>
              <a:t>Momenter:</a:t>
            </a:r>
            <a:endParaRPr sz="1200"/>
          </a:p>
          <a:p>
            <a:pPr marL="457200" lvl="0" indent="-304800" algn="l" rtl="0">
              <a:spcBef>
                <a:spcPts val="0"/>
              </a:spcBef>
              <a:spcAft>
                <a:spcPts val="0"/>
              </a:spcAft>
              <a:buSzPts val="1200"/>
              <a:buChar char="●"/>
            </a:pPr>
            <a:r>
              <a:rPr lang="en" sz="1200"/>
              <a:t>Elevene benytter gjerne egen rigg, da dette gir mest overførbarhet til hoppingen</a:t>
            </a:r>
            <a:endParaRPr sz="1200"/>
          </a:p>
          <a:p>
            <a:pPr marL="457200" lvl="0" indent="-304800" algn="l" rtl="0">
              <a:spcBef>
                <a:spcPts val="0"/>
              </a:spcBef>
              <a:spcAft>
                <a:spcPts val="0"/>
              </a:spcAft>
              <a:buSzPts val="1200"/>
              <a:buChar char="●"/>
            </a:pPr>
            <a:r>
              <a:rPr lang="en" sz="1200"/>
              <a:t>Tilpasning av seletøy</a:t>
            </a:r>
            <a:endParaRPr sz="1200"/>
          </a:p>
          <a:p>
            <a:pPr marL="457200" lvl="0" indent="-304800" algn="l" rtl="0">
              <a:spcBef>
                <a:spcPts val="0"/>
              </a:spcBef>
              <a:spcAft>
                <a:spcPts val="0"/>
              </a:spcAft>
              <a:buSzPts val="1200"/>
              <a:buChar char="●"/>
            </a:pPr>
            <a:r>
              <a:rPr lang="en" sz="1200"/>
              <a:t>Sittestilling</a:t>
            </a:r>
            <a:endParaRPr sz="1200"/>
          </a:p>
          <a:p>
            <a:pPr marL="457200" lvl="0" indent="-304800" algn="l" rtl="0">
              <a:spcBef>
                <a:spcPts val="0"/>
              </a:spcBef>
              <a:spcAft>
                <a:spcPts val="0"/>
              </a:spcAft>
              <a:buSzPts val="1200"/>
              <a:buChar char="●"/>
            </a:pPr>
            <a:r>
              <a:rPr lang="en" sz="1200"/>
              <a:t>Rekkefølge for tilpasningene man gjør: </a:t>
            </a:r>
            <a:endParaRPr sz="1200"/>
          </a:p>
          <a:p>
            <a:pPr marL="914400" lvl="1" indent="-304800" algn="l" rtl="0">
              <a:spcBef>
                <a:spcPts val="0"/>
              </a:spcBef>
              <a:spcAft>
                <a:spcPts val="0"/>
              </a:spcAft>
              <a:buSzPts val="1200"/>
              <a:buChar char="○"/>
            </a:pPr>
            <a:r>
              <a:rPr lang="en" sz="1200"/>
              <a:t>Hold skarp utkikk, styr unna andre hoppere</a:t>
            </a:r>
            <a:endParaRPr sz="1200"/>
          </a:p>
          <a:p>
            <a:pPr marL="914400" lvl="1" indent="-304800" algn="l" rtl="0">
              <a:spcBef>
                <a:spcPts val="0"/>
              </a:spcBef>
              <a:spcAft>
                <a:spcPts val="0"/>
              </a:spcAft>
              <a:buSzPts val="1200"/>
              <a:buChar char="○"/>
            </a:pPr>
            <a:r>
              <a:rPr lang="en" sz="1200"/>
              <a:t>Kollaps av slider, evt trekk den ned</a:t>
            </a:r>
            <a:endParaRPr sz="1200"/>
          </a:p>
          <a:p>
            <a:pPr marL="914400" lvl="1" indent="-304800" algn="l" rtl="0">
              <a:spcBef>
                <a:spcPts val="0"/>
              </a:spcBef>
              <a:spcAft>
                <a:spcPts val="0"/>
              </a:spcAft>
              <a:buSzPts val="1200"/>
              <a:buChar char="○"/>
            </a:pPr>
            <a:r>
              <a:rPr lang="en" sz="1200"/>
              <a:t>Løsne brems, funksjonstest</a:t>
            </a:r>
            <a:endParaRPr sz="1200"/>
          </a:p>
          <a:p>
            <a:pPr marL="914400" lvl="1" indent="-304800" algn="l" rtl="0">
              <a:spcBef>
                <a:spcPts val="0"/>
              </a:spcBef>
              <a:spcAft>
                <a:spcPts val="0"/>
              </a:spcAft>
              <a:buSzPts val="1200"/>
              <a:buChar char="○"/>
            </a:pPr>
            <a:r>
              <a:rPr lang="en" sz="1200"/>
              <a:t>Slakke bryststropp</a:t>
            </a:r>
            <a:endParaRPr sz="1200"/>
          </a:p>
          <a:p>
            <a:pPr marL="914400" lvl="1" indent="-304800" algn="l" rtl="0">
              <a:spcBef>
                <a:spcPts val="0"/>
              </a:spcBef>
              <a:spcAft>
                <a:spcPts val="0"/>
              </a:spcAft>
              <a:buSzPts val="1200"/>
              <a:buChar char="○"/>
            </a:pPr>
            <a:r>
              <a:rPr lang="en" sz="1200"/>
              <a:t>Sette seg i beinstropper </a:t>
            </a:r>
            <a:endParaRPr sz="1200"/>
          </a:p>
          <a:p>
            <a:pPr marL="457200" lvl="0" indent="-304800" algn="l" rtl="0">
              <a:spcBef>
                <a:spcPts val="0"/>
              </a:spcBef>
              <a:spcAft>
                <a:spcPts val="0"/>
              </a:spcAft>
              <a:buSzPts val="1200"/>
              <a:buChar char="●"/>
            </a:pPr>
            <a:r>
              <a:rPr lang="en" sz="1200"/>
              <a:t>Vis seletøysvinger med stram, og slakk bryststropp. Fokuser på vektoverføring</a:t>
            </a:r>
            <a:endParaRPr sz="1200"/>
          </a:p>
          <a:p>
            <a:pPr marL="457200" lvl="0" indent="-304800" algn="l" rtl="0">
              <a:spcBef>
                <a:spcPts val="0"/>
              </a:spcBef>
              <a:spcAft>
                <a:spcPts val="0"/>
              </a:spcAft>
              <a:buSzPts val="1200"/>
              <a:buChar char="●"/>
            </a:pPr>
            <a:r>
              <a:rPr lang="en" sz="1200"/>
              <a:t>Gå igjennom kroppsposisjon for flare</a:t>
            </a:r>
            <a:endParaRPr sz="1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0"/>
          <p:cNvSpPr txBox="1">
            <a:spLocks noGrp="1"/>
          </p:cNvSpPr>
          <p:nvPr>
            <p:ph type="body" idx="1"/>
          </p:nvPr>
        </p:nvSpPr>
        <p:spPr>
          <a:xfrm>
            <a:off x="1110450" y="1850275"/>
            <a:ext cx="7688700" cy="28209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Aktiv flyging</a:t>
            </a:r>
            <a:endParaRPr/>
          </a:p>
          <a:p>
            <a:pPr marL="914400" lvl="1" indent="-298450" algn="l" rtl="0">
              <a:spcBef>
                <a:spcPts val="0"/>
              </a:spcBef>
              <a:spcAft>
                <a:spcPts val="0"/>
              </a:spcAft>
              <a:buSzPts val="1100"/>
              <a:buChar char="○"/>
            </a:pPr>
            <a:r>
              <a:rPr lang="en" sz="1100"/>
              <a:t>Aktiv kontroll på toggles, men full-flight</a:t>
            </a:r>
            <a:endParaRPr sz="1100"/>
          </a:p>
          <a:p>
            <a:pPr marL="914400" lvl="1" indent="-298450" algn="l" rtl="0">
              <a:spcBef>
                <a:spcPts val="0"/>
              </a:spcBef>
              <a:spcAft>
                <a:spcPts val="0"/>
              </a:spcAft>
              <a:buSzPts val="1100"/>
              <a:buChar char="○"/>
            </a:pPr>
            <a:r>
              <a:rPr lang="en"/>
              <a:t>Slipp hendene ned akkurat nok til at du føler motstand fra halen</a:t>
            </a:r>
            <a:endParaRPr/>
          </a:p>
          <a:p>
            <a:pPr marL="914400" lvl="1" indent="-298450" algn="l" rtl="0">
              <a:spcBef>
                <a:spcPts val="0"/>
              </a:spcBef>
              <a:spcAft>
                <a:spcPts val="0"/>
              </a:spcAft>
              <a:buSzPts val="1100"/>
              <a:buChar char="○"/>
            </a:pPr>
            <a:r>
              <a:rPr lang="en"/>
              <a:t>Dersom en surge oppstår vil du umiddelbart kjenne det i hendene, og korrigerende input skjer nesten av seg selv da hendene synker litt ned</a:t>
            </a:r>
            <a:endParaRPr/>
          </a:p>
          <a:p>
            <a:pPr marL="914400" lvl="1" indent="-298450" algn="l" rtl="0">
              <a:spcBef>
                <a:spcPts val="0"/>
              </a:spcBef>
              <a:spcAft>
                <a:spcPts val="0"/>
              </a:spcAft>
              <a:buSzPts val="1100"/>
              <a:buChar char="○"/>
            </a:pPr>
            <a:r>
              <a:rPr lang="en"/>
              <a:t>Etter korrigering; søk tilbake til full fart</a:t>
            </a:r>
            <a:endParaRPr/>
          </a:p>
          <a:p>
            <a:pPr marL="457200" lvl="0" indent="-311150" algn="l" rtl="0">
              <a:spcBef>
                <a:spcPts val="0"/>
              </a:spcBef>
              <a:spcAft>
                <a:spcPts val="0"/>
              </a:spcAft>
              <a:buSzPts val="1300"/>
              <a:buChar char="●"/>
            </a:pPr>
            <a:r>
              <a:rPr lang="en"/>
              <a:t>Aktiv kroppsposisjon</a:t>
            </a:r>
            <a:endParaRPr/>
          </a:p>
          <a:p>
            <a:pPr marL="914400" lvl="1" indent="-298450" algn="l" rtl="0">
              <a:spcBef>
                <a:spcPts val="0"/>
              </a:spcBef>
              <a:spcAft>
                <a:spcPts val="0"/>
              </a:spcAft>
              <a:buSzPts val="1100"/>
              <a:buChar char="○"/>
            </a:pPr>
            <a:r>
              <a:rPr lang="en"/>
              <a:t>Våken og på utkikk, høyt blikk</a:t>
            </a:r>
            <a:endParaRPr/>
          </a:p>
          <a:p>
            <a:pPr marL="914400" lvl="1" indent="-298450" algn="l" rtl="0">
              <a:spcBef>
                <a:spcPts val="0"/>
              </a:spcBef>
              <a:spcAft>
                <a:spcPts val="0"/>
              </a:spcAft>
              <a:buSzPts val="1100"/>
              <a:buChar char="○"/>
            </a:pPr>
            <a:r>
              <a:rPr lang="en"/>
              <a:t>Aktivt posisjon i seletøyet</a:t>
            </a:r>
            <a:endParaRPr/>
          </a:p>
          <a:p>
            <a:pPr marL="914400" lvl="1" indent="-298450" algn="l" rtl="0">
              <a:spcBef>
                <a:spcPts val="0"/>
              </a:spcBef>
              <a:spcAft>
                <a:spcPts val="0"/>
              </a:spcAft>
              <a:buSzPts val="1100"/>
              <a:buChar char="○"/>
            </a:pPr>
            <a:r>
              <a:rPr lang="en"/>
              <a:t>Du skal styre skjermen, ikke vær passasjer</a:t>
            </a:r>
            <a:endParaRPr/>
          </a:p>
          <a:p>
            <a:pPr marL="457200" lvl="0" indent="-311150" algn="l" rtl="0">
              <a:spcBef>
                <a:spcPts val="0"/>
              </a:spcBef>
              <a:spcAft>
                <a:spcPts val="0"/>
              </a:spcAft>
              <a:buSzPts val="1300"/>
              <a:buChar char="●"/>
            </a:pPr>
            <a:r>
              <a:rPr lang="en"/>
              <a:t>Koordinert sving</a:t>
            </a:r>
            <a:endParaRPr/>
          </a:p>
          <a:p>
            <a:pPr marL="914400" lvl="1" indent="-298450" algn="l" rtl="0">
              <a:spcBef>
                <a:spcPts val="0"/>
              </a:spcBef>
              <a:spcAft>
                <a:spcPts val="0"/>
              </a:spcAft>
              <a:buSzPts val="1100"/>
              <a:buChar char="○"/>
            </a:pPr>
            <a:r>
              <a:rPr lang="en"/>
              <a:t>Kombinering av inputs</a:t>
            </a:r>
            <a:endParaRPr/>
          </a:p>
          <a:p>
            <a:pPr marL="914400" lvl="1" indent="-298450" algn="l" rtl="0">
              <a:spcBef>
                <a:spcPts val="0"/>
              </a:spcBef>
              <a:spcAft>
                <a:spcPts val="0"/>
              </a:spcAft>
              <a:buSzPts val="1100"/>
              <a:buChar char="○"/>
            </a:pPr>
            <a:r>
              <a:rPr lang="en"/>
              <a:t>Look -&gt; Lean -&gt; Turn</a:t>
            </a:r>
            <a:endParaRPr/>
          </a:p>
        </p:txBody>
      </p:sp>
      <p:sp>
        <p:nvSpPr>
          <p:cNvPr id="420" name="Google Shape;420;p40"/>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Styring - aktiv flyging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1"/>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Kroppsposisjon</a:t>
            </a:r>
            <a:endParaRPr/>
          </a:p>
        </p:txBody>
      </p:sp>
      <p:grpSp>
        <p:nvGrpSpPr>
          <p:cNvPr id="426" name="Google Shape;426;p41"/>
          <p:cNvGrpSpPr/>
          <p:nvPr/>
        </p:nvGrpSpPr>
        <p:grpSpPr>
          <a:xfrm>
            <a:off x="1048950" y="1997138"/>
            <a:ext cx="2238375" cy="2886075"/>
            <a:chOff x="371350" y="2128238"/>
            <a:chExt cx="2238375" cy="2886075"/>
          </a:xfrm>
        </p:grpSpPr>
        <p:pic>
          <p:nvPicPr>
            <p:cNvPr id="427" name="Google Shape;427;p41"/>
            <p:cNvPicPr preferRelativeResize="0"/>
            <p:nvPr/>
          </p:nvPicPr>
          <p:blipFill>
            <a:blip r:embed="rId3">
              <a:alphaModFix/>
            </a:blip>
            <a:stretch>
              <a:fillRect/>
            </a:stretch>
          </p:blipFill>
          <p:spPr>
            <a:xfrm>
              <a:off x="371350" y="2128238"/>
              <a:ext cx="2238375" cy="2886075"/>
            </a:xfrm>
            <a:prstGeom prst="rect">
              <a:avLst/>
            </a:prstGeom>
            <a:noFill/>
            <a:ln>
              <a:noFill/>
            </a:ln>
          </p:spPr>
        </p:pic>
        <p:cxnSp>
          <p:nvCxnSpPr>
            <p:cNvPr id="428" name="Google Shape;428;p41"/>
            <p:cNvCxnSpPr/>
            <p:nvPr/>
          </p:nvCxnSpPr>
          <p:spPr>
            <a:xfrm rot="10800000" flipH="1">
              <a:off x="1718563" y="2498525"/>
              <a:ext cx="262200" cy="944700"/>
            </a:xfrm>
            <a:prstGeom prst="straightConnector1">
              <a:avLst/>
            </a:prstGeom>
            <a:noFill/>
            <a:ln w="28575" cap="flat" cmpd="sng">
              <a:solidFill>
                <a:srgbClr val="FF0000"/>
              </a:solidFill>
              <a:prstDash val="solid"/>
              <a:round/>
              <a:headEnd type="none" w="med" len="med"/>
              <a:tailEnd type="none" w="med" len="med"/>
            </a:ln>
          </p:spPr>
        </p:cxnSp>
        <p:cxnSp>
          <p:nvCxnSpPr>
            <p:cNvPr id="429" name="Google Shape;429;p41"/>
            <p:cNvCxnSpPr/>
            <p:nvPr/>
          </p:nvCxnSpPr>
          <p:spPr>
            <a:xfrm rot="10800000">
              <a:off x="1718350" y="3446300"/>
              <a:ext cx="24600" cy="447900"/>
            </a:xfrm>
            <a:prstGeom prst="straightConnector1">
              <a:avLst/>
            </a:prstGeom>
            <a:noFill/>
            <a:ln w="28575" cap="flat" cmpd="sng">
              <a:solidFill>
                <a:srgbClr val="FF0000"/>
              </a:solidFill>
              <a:prstDash val="solid"/>
              <a:round/>
              <a:headEnd type="none" w="med" len="med"/>
              <a:tailEnd type="none" w="med" len="med"/>
            </a:ln>
          </p:spPr>
        </p:cxnSp>
        <p:cxnSp>
          <p:nvCxnSpPr>
            <p:cNvPr id="430" name="Google Shape;430;p41"/>
            <p:cNvCxnSpPr/>
            <p:nvPr/>
          </p:nvCxnSpPr>
          <p:spPr>
            <a:xfrm rot="10800000">
              <a:off x="1108952" y="2458919"/>
              <a:ext cx="262200" cy="944700"/>
            </a:xfrm>
            <a:prstGeom prst="straightConnector1">
              <a:avLst/>
            </a:prstGeom>
            <a:noFill/>
            <a:ln w="28575" cap="flat" cmpd="sng">
              <a:solidFill>
                <a:srgbClr val="FF0000"/>
              </a:solidFill>
              <a:prstDash val="solid"/>
              <a:round/>
              <a:headEnd type="none" w="med" len="med"/>
              <a:tailEnd type="none" w="med" len="med"/>
            </a:ln>
          </p:spPr>
        </p:cxnSp>
        <p:cxnSp>
          <p:nvCxnSpPr>
            <p:cNvPr id="431" name="Google Shape;431;p41"/>
            <p:cNvCxnSpPr/>
            <p:nvPr/>
          </p:nvCxnSpPr>
          <p:spPr>
            <a:xfrm rot="10800000" flipH="1">
              <a:off x="1322444" y="3406619"/>
              <a:ext cx="48900" cy="463200"/>
            </a:xfrm>
            <a:prstGeom prst="straightConnector1">
              <a:avLst/>
            </a:prstGeom>
            <a:noFill/>
            <a:ln w="28575" cap="flat" cmpd="sng">
              <a:solidFill>
                <a:srgbClr val="FF0000"/>
              </a:solidFill>
              <a:prstDash val="solid"/>
              <a:round/>
              <a:headEnd type="none" w="med" len="med"/>
              <a:tailEnd type="none" w="med" len="med"/>
            </a:ln>
          </p:spPr>
        </p:cxnSp>
      </p:grpSp>
      <p:grpSp>
        <p:nvGrpSpPr>
          <p:cNvPr id="432" name="Google Shape;432;p41"/>
          <p:cNvGrpSpPr/>
          <p:nvPr/>
        </p:nvGrpSpPr>
        <p:grpSpPr>
          <a:xfrm>
            <a:off x="5558500" y="2070500"/>
            <a:ext cx="2021640" cy="2739350"/>
            <a:chOff x="2961150" y="2070513"/>
            <a:chExt cx="2021640" cy="2739350"/>
          </a:xfrm>
        </p:grpSpPr>
        <p:pic>
          <p:nvPicPr>
            <p:cNvPr id="433" name="Google Shape;433;p41"/>
            <p:cNvPicPr preferRelativeResize="0"/>
            <p:nvPr/>
          </p:nvPicPr>
          <p:blipFill>
            <a:blip r:embed="rId4">
              <a:alphaModFix/>
            </a:blip>
            <a:stretch>
              <a:fillRect/>
            </a:stretch>
          </p:blipFill>
          <p:spPr>
            <a:xfrm>
              <a:off x="2961150" y="2070513"/>
              <a:ext cx="2021640" cy="2739350"/>
            </a:xfrm>
            <a:prstGeom prst="rect">
              <a:avLst/>
            </a:prstGeom>
            <a:noFill/>
            <a:ln>
              <a:noFill/>
            </a:ln>
          </p:spPr>
        </p:pic>
        <p:cxnSp>
          <p:nvCxnSpPr>
            <p:cNvPr id="434" name="Google Shape;434;p41"/>
            <p:cNvCxnSpPr/>
            <p:nvPr/>
          </p:nvCxnSpPr>
          <p:spPr>
            <a:xfrm flipH="1">
              <a:off x="3578675" y="2288663"/>
              <a:ext cx="42600" cy="1523700"/>
            </a:xfrm>
            <a:prstGeom prst="straightConnector1">
              <a:avLst/>
            </a:prstGeom>
            <a:noFill/>
            <a:ln w="28575" cap="flat" cmpd="sng">
              <a:solidFill>
                <a:srgbClr val="FF0000"/>
              </a:solidFill>
              <a:prstDash val="solid"/>
              <a:round/>
              <a:headEnd type="none" w="med" len="med"/>
              <a:tailEnd type="none" w="med" len="med"/>
            </a:ln>
          </p:spPr>
        </p:cxnSp>
        <p:cxnSp>
          <p:nvCxnSpPr>
            <p:cNvPr id="435" name="Google Shape;435;p41"/>
            <p:cNvCxnSpPr/>
            <p:nvPr/>
          </p:nvCxnSpPr>
          <p:spPr>
            <a:xfrm flipH="1">
              <a:off x="4133175" y="2447113"/>
              <a:ext cx="542400" cy="1395600"/>
            </a:xfrm>
            <a:prstGeom prst="straightConnector1">
              <a:avLst/>
            </a:prstGeom>
            <a:noFill/>
            <a:ln w="28575" cap="flat" cmpd="sng">
              <a:solidFill>
                <a:srgbClr val="FF0000"/>
              </a:solidFill>
              <a:prstDash val="solid"/>
              <a:round/>
              <a:headEnd type="none" w="med" len="med"/>
              <a:tailEnd type="none" w="med" len="med"/>
            </a:ln>
          </p:spPr>
        </p:cxn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2"/>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Kroppsposisjon</a:t>
            </a:r>
            <a:endParaRPr/>
          </a:p>
        </p:txBody>
      </p:sp>
      <p:pic>
        <p:nvPicPr>
          <p:cNvPr id="441" name="Google Shape;441;p42"/>
          <p:cNvPicPr preferRelativeResize="0"/>
          <p:nvPr/>
        </p:nvPicPr>
        <p:blipFill>
          <a:blip r:embed="rId3">
            <a:alphaModFix/>
          </a:blip>
          <a:stretch>
            <a:fillRect/>
          </a:stretch>
        </p:blipFill>
        <p:spPr>
          <a:xfrm>
            <a:off x="202025" y="2141575"/>
            <a:ext cx="4722125" cy="2882100"/>
          </a:xfrm>
          <a:prstGeom prst="rect">
            <a:avLst/>
          </a:prstGeom>
          <a:noFill/>
          <a:ln>
            <a:noFill/>
          </a:ln>
        </p:spPr>
      </p:pic>
      <p:pic>
        <p:nvPicPr>
          <p:cNvPr id="442" name="Google Shape;442;p42"/>
          <p:cNvPicPr preferRelativeResize="0"/>
          <p:nvPr/>
        </p:nvPicPr>
        <p:blipFill>
          <a:blip r:embed="rId4">
            <a:alphaModFix/>
          </a:blip>
          <a:stretch>
            <a:fillRect/>
          </a:stretch>
        </p:blipFill>
        <p:spPr>
          <a:xfrm>
            <a:off x="5106925" y="1257700"/>
            <a:ext cx="3851876" cy="37659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3"/>
          <p:cNvSpPr txBox="1">
            <a:spLocks noGrp="1"/>
          </p:cNvSpPr>
          <p:nvPr>
            <p:ph type="body" idx="1"/>
          </p:nvPr>
        </p:nvSpPr>
        <p:spPr>
          <a:xfrm>
            <a:off x="1110450" y="1850275"/>
            <a:ext cx="3609000" cy="30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Flareteknikk</a:t>
            </a:r>
            <a:endParaRPr b="1"/>
          </a:p>
          <a:p>
            <a:pPr marL="457200" lvl="0" indent="-311150" algn="l" rtl="0">
              <a:spcBef>
                <a:spcPts val="1600"/>
              </a:spcBef>
              <a:spcAft>
                <a:spcPts val="0"/>
              </a:spcAft>
              <a:buSzPts val="1300"/>
              <a:buChar char="●"/>
            </a:pPr>
            <a:r>
              <a:rPr lang="en"/>
              <a:t>Pitch effekt = Lengde x Hastighet</a:t>
            </a:r>
            <a:endParaRPr/>
          </a:p>
          <a:p>
            <a:pPr marL="914400" lvl="1" indent="-298450" algn="l" rtl="0">
              <a:spcBef>
                <a:spcPts val="0"/>
              </a:spcBef>
              <a:spcAft>
                <a:spcPts val="0"/>
              </a:spcAft>
              <a:buSzPts val="1100"/>
              <a:buChar char="○"/>
            </a:pPr>
            <a:r>
              <a:rPr lang="en"/>
              <a:t>Rask og kort flare</a:t>
            </a:r>
            <a:endParaRPr/>
          </a:p>
          <a:p>
            <a:pPr marL="914400" lvl="1" indent="-298450" algn="l" rtl="0">
              <a:spcBef>
                <a:spcPts val="0"/>
              </a:spcBef>
              <a:spcAft>
                <a:spcPts val="0"/>
              </a:spcAft>
              <a:buSzPts val="1100"/>
              <a:buChar char="○"/>
            </a:pPr>
            <a:r>
              <a:rPr lang="en"/>
              <a:t>Rolig og lenger flare</a:t>
            </a:r>
            <a:endParaRPr/>
          </a:p>
          <a:p>
            <a:pPr marL="457200" lvl="0" indent="-311150" algn="l" rtl="0">
              <a:spcBef>
                <a:spcPts val="0"/>
              </a:spcBef>
              <a:spcAft>
                <a:spcPts val="0"/>
              </a:spcAft>
              <a:buSzPts val="1300"/>
              <a:buChar char="●"/>
            </a:pPr>
            <a:r>
              <a:rPr lang="en"/>
              <a:t>Armplassering</a:t>
            </a:r>
            <a:endParaRPr/>
          </a:p>
          <a:p>
            <a:pPr marL="914400" lvl="1" indent="-298450" algn="l" rtl="0">
              <a:spcBef>
                <a:spcPts val="0"/>
              </a:spcBef>
              <a:spcAft>
                <a:spcPts val="0"/>
              </a:spcAft>
              <a:buSzPts val="1100"/>
              <a:buChar char="○"/>
            </a:pPr>
            <a:r>
              <a:rPr lang="en"/>
              <a:t>Nærme kroppen</a:t>
            </a:r>
            <a:endParaRPr/>
          </a:p>
          <a:p>
            <a:pPr marL="1371600" lvl="2" indent="-298450" algn="l" rtl="0">
              <a:spcBef>
                <a:spcPts val="0"/>
              </a:spcBef>
              <a:spcAft>
                <a:spcPts val="0"/>
              </a:spcAft>
              <a:buSzPts val="1100"/>
              <a:buChar char="■"/>
            </a:pPr>
            <a:r>
              <a:rPr lang="en"/>
              <a:t>Sterk flare</a:t>
            </a:r>
            <a:endParaRPr/>
          </a:p>
          <a:p>
            <a:pPr marL="1371600" lvl="2" indent="-298450" algn="l" rtl="0">
              <a:spcBef>
                <a:spcPts val="0"/>
              </a:spcBef>
              <a:spcAft>
                <a:spcPts val="0"/>
              </a:spcAft>
              <a:buSzPts val="1100"/>
              <a:buChar char="■"/>
            </a:pPr>
            <a:r>
              <a:rPr lang="en"/>
              <a:t>Enklere å være symetrisk</a:t>
            </a:r>
            <a:endParaRPr/>
          </a:p>
          <a:p>
            <a:pPr marL="914400" lvl="1" indent="-298450" algn="l" rtl="0">
              <a:spcBef>
                <a:spcPts val="0"/>
              </a:spcBef>
              <a:spcAft>
                <a:spcPts val="0"/>
              </a:spcAft>
              <a:buSzPts val="1100"/>
              <a:buChar char="○"/>
            </a:pPr>
            <a:r>
              <a:rPr lang="en"/>
              <a:t>Lenger ut fra kroppen</a:t>
            </a:r>
            <a:endParaRPr/>
          </a:p>
          <a:p>
            <a:pPr marL="1371600" lvl="2" indent="-298450" algn="l" rtl="0">
              <a:spcBef>
                <a:spcPts val="0"/>
              </a:spcBef>
              <a:spcAft>
                <a:spcPts val="0"/>
              </a:spcAft>
              <a:buSzPts val="1100"/>
              <a:buChar char="■"/>
            </a:pPr>
            <a:r>
              <a:rPr lang="en"/>
              <a:t>Mindre symetrisk</a:t>
            </a:r>
            <a:endParaRPr/>
          </a:p>
          <a:p>
            <a:pPr marL="1371600" lvl="2" indent="-298450" algn="l" rtl="0">
              <a:spcBef>
                <a:spcPts val="0"/>
              </a:spcBef>
              <a:spcAft>
                <a:spcPts val="0"/>
              </a:spcAft>
              <a:buSzPts val="1100"/>
              <a:buChar char="■"/>
            </a:pPr>
            <a:r>
              <a:rPr lang="en"/>
              <a:t>Svakere</a:t>
            </a:r>
            <a:endParaRPr/>
          </a:p>
          <a:p>
            <a:pPr marL="457200" lvl="0" indent="-311150" algn="l" rtl="0">
              <a:spcBef>
                <a:spcPts val="0"/>
              </a:spcBef>
              <a:spcAft>
                <a:spcPts val="0"/>
              </a:spcAft>
              <a:buSzPts val="1300"/>
              <a:buChar char="●"/>
            </a:pPr>
            <a:r>
              <a:rPr lang="en"/>
              <a:t>Hva er en to-trinns flare? </a:t>
            </a:r>
            <a:endParaRPr/>
          </a:p>
          <a:p>
            <a:pPr marL="457200" lvl="0" indent="-311150" algn="l" rtl="0">
              <a:spcBef>
                <a:spcPts val="0"/>
              </a:spcBef>
              <a:spcAft>
                <a:spcPts val="0"/>
              </a:spcAft>
              <a:buSzPts val="1300"/>
              <a:buChar char="●"/>
            </a:pPr>
            <a:r>
              <a:rPr lang="en"/>
              <a:t>Når skal vi starte flaren? </a:t>
            </a:r>
            <a:endParaRPr/>
          </a:p>
        </p:txBody>
      </p:sp>
      <p:sp>
        <p:nvSpPr>
          <p:cNvPr id="448" name="Google Shape;448;p43"/>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Flaremekanikk</a:t>
            </a:r>
            <a:endParaRPr/>
          </a:p>
        </p:txBody>
      </p:sp>
      <p:pic>
        <p:nvPicPr>
          <p:cNvPr id="449" name="Google Shape;449;p43"/>
          <p:cNvPicPr preferRelativeResize="0"/>
          <p:nvPr/>
        </p:nvPicPr>
        <p:blipFill>
          <a:blip r:embed="rId3">
            <a:alphaModFix/>
          </a:blip>
          <a:stretch>
            <a:fillRect/>
          </a:stretch>
        </p:blipFill>
        <p:spPr>
          <a:xfrm rot="-364740">
            <a:off x="6664465" y="1523029"/>
            <a:ext cx="1155105" cy="1487841"/>
          </a:xfrm>
          <a:prstGeom prst="rect">
            <a:avLst/>
          </a:prstGeom>
          <a:noFill/>
          <a:ln>
            <a:noFill/>
          </a:ln>
        </p:spPr>
      </p:pic>
      <p:sp>
        <p:nvSpPr>
          <p:cNvPr id="450" name="Google Shape;450;p43"/>
          <p:cNvSpPr/>
          <p:nvPr/>
        </p:nvSpPr>
        <p:spPr>
          <a:xfrm>
            <a:off x="7830968" y="1498658"/>
            <a:ext cx="153900" cy="14700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3"/>
          <p:cNvSpPr txBox="1">
            <a:spLocks noGrp="1"/>
          </p:cNvSpPr>
          <p:nvPr>
            <p:ph type="body" idx="1"/>
          </p:nvPr>
        </p:nvSpPr>
        <p:spPr>
          <a:xfrm>
            <a:off x="7944000" y="1999350"/>
            <a:ext cx="12000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En systemhøyde</a:t>
            </a:r>
            <a:endParaRPr b="1"/>
          </a:p>
        </p:txBody>
      </p:sp>
      <p:cxnSp>
        <p:nvCxnSpPr>
          <p:cNvPr id="452" name="Google Shape;452;p43"/>
          <p:cNvCxnSpPr/>
          <p:nvPr/>
        </p:nvCxnSpPr>
        <p:spPr>
          <a:xfrm>
            <a:off x="5129150" y="4749800"/>
            <a:ext cx="3487200" cy="0"/>
          </a:xfrm>
          <a:prstGeom prst="straightConnector1">
            <a:avLst/>
          </a:prstGeom>
          <a:noFill/>
          <a:ln w="38100" cap="flat" cmpd="sng">
            <a:solidFill>
              <a:srgbClr val="38761D"/>
            </a:solidFill>
            <a:prstDash val="solid"/>
            <a:round/>
            <a:headEnd type="none" w="med" len="med"/>
            <a:tailEnd type="none" w="med" len="med"/>
          </a:ln>
        </p:spPr>
      </p:cxnSp>
      <p:sp>
        <p:nvSpPr>
          <p:cNvPr id="453" name="Google Shape;453;p43"/>
          <p:cNvSpPr/>
          <p:nvPr/>
        </p:nvSpPr>
        <p:spPr>
          <a:xfrm>
            <a:off x="7830968" y="3044858"/>
            <a:ext cx="153900" cy="14700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3"/>
          <p:cNvSpPr txBox="1">
            <a:spLocks noGrp="1"/>
          </p:cNvSpPr>
          <p:nvPr>
            <p:ph type="body" idx="1"/>
          </p:nvPr>
        </p:nvSpPr>
        <p:spPr>
          <a:xfrm>
            <a:off x="7984875" y="3593825"/>
            <a:ext cx="542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a:t>
            </a:r>
            <a:endParaRPr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4"/>
          <p:cNvSpPr txBox="1">
            <a:spLocks noGrp="1"/>
          </p:cNvSpPr>
          <p:nvPr>
            <p:ph type="body" idx="1"/>
          </p:nvPr>
        </p:nvSpPr>
        <p:spPr>
          <a:xfrm>
            <a:off x="1110450" y="2359750"/>
            <a:ext cx="7688700" cy="1980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AutoNum type="arabicPeriod"/>
            </a:pPr>
            <a:r>
              <a:rPr lang="en" sz="1600" b="1"/>
              <a:t>Stopp vertikal hastighet</a:t>
            </a:r>
            <a:endParaRPr sz="1600" b="1"/>
          </a:p>
          <a:p>
            <a:pPr marL="914400" lvl="0" indent="0" algn="l" rtl="0">
              <a:spcBef>
                <a:spcPts val="1600"/>
              </a:spcBef>
              <a:spcAft>
                <a:spcPts val="0"/>
              </a:spcAft>
              <a:buNone/>
            </a:pPr>
            <a:endParaRPr sz="1600" b="1"/>
          </a:p>
          <a:p>
            <a:pPr marL="457200" lvl="0" indent="-330200" algn="l" rtl="0">
              <a:spcBef>
                <a:spcPts val="1600"/>
              </a:spcBef>
              <a:spcAft>
                <a:spcPts val="0"/>
              </a:spcAft>
              <a:buSzPts val="1600"/>
              <a:buAutoNum type="arabicPeriod"/>
            </a:pPr>
            <a:r>
              <a:rPr lang="en" sz="1600" b="1"/>
              <a:t>Fri landingsbane</a:t>
            </a:r>
            <a:endParaRPr sz="1600" b="1"/>
          </a:p>
          <a:p>
            <a:pPr marL="457200" lvl="0" indent="0" algn="l" rtl="0">
              <a:spcBef>
                <a:spcPts val="1600"/>
              </a:spcBef>
              <a:spcAft>
                <a:spcPts val="1600"/>
              </a:spcAft>
              <a:buNone/>
            </a:pPr>
            <a:endParaRPr/>
          </a:p>
        </p:txBody>
      </p:sp>
      <p:sp>
        <p:nvSpPr>
          <p:cNvPr id="460" name="Google Shape;460;p44"/>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Landingsprioriteringer</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5"/>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Dropprefleks</a:t>
            </a:r>
            <a:endParaRPr/>
          </a:p>
        </p:txBody>
      </p:sp>
      <p:sp>
        <p:nvSpPr>
          <p:cNvPr id="466" name="Google Shape;466;p45"/>
          <p:cNvSpPr txBox="1">
            <a:spLocks noGrp="1"/>
          </p:cNvSpPr>
          <p:nvPr>
            <p:ph type="body" idx="1"/>
          </p:nvPr>
        </p:nvSpPr>
        <p:spPr>
          <a:xfrm>
            <a:off x="1110450" y="1850275"/>
            <a:ext cx="7688700" cy="2820900"/>
          </a:xfrm>
          <a:prstGeom prst="rect">
            <a:avLst/>
          </a:prstGeom>
        </p:spPr>
        <p:txBody>
          <a:bodyPr spcFirstLastPara="1" wrap="square" lIns="91425" tIns="91425" rIns="91425" bIns="91425" anchor="t" anchorCtr="0">
            <a:noAutofit/>
          </a:bodyPr>
          <a:lstStyle/>
          <a:p>
            <a:pPr marL="457200" lvl="0" indent="-311150" algn="l" rtl="0">
              <a:lnSpc>
                <a:spcPct val="150000"/>
              </a:lnSpc>
              <a:spcBef>
                <a:spcPts val="0"/>
              </a:spcBef>
              <a:spcAft>
                <a:spcPts val="0"/>
              </a:spcAft>
              <a:buSzPts val="1300"/>
              <a:buChar char="●"/>
            </a:pPr>
            <a:r>
              <a:rPr lang="en"/>
              <a:t>“Dropprefleks” er å ikke fullføre en stopp med bremsene helt nede til du står stille</a:t>
            </a:r>
            <a:endParaRPr/>
          </a:p>
          <a:p>
            <a:pPr marL="457200" lvl="0" indent="-311150" algn="l" rtl="0">
              <a:lnSpc>
                <a:spcPct val="150000"/>
              </a:lnSpc>
              <a:spcBef>
                <a:spcPts val="0"/>
              </a:spcBef>
              <a:spcAft>
                <a:spcPts val="0"/>
              </a:spcAft>
              <a:buSzPts val="1300"/>
              <a:buChar char="●"/>
            </a:pPr>
            <a:r>
              <a:rPr lang="en"/>
              <a:t>Kombineres ofte med usymetrisk flare</a:t>
            </a:r>
            <a:endParaRPr/>
          </a:p>
          <a:p>
            <a:pPr marL="457200" lvl="0" indent="-311150" algn="l" rtl="0">
              <a:lnSpc>
                <a:spcPct val="150000"/>
              </a:lnSpc>
              <a:spcBef>
                <a:spcPts val="0"/>
              </a:spcBef>
              <a:spcAft>
                <a:spcPts val="0"/>
              </a:spcAft>
              <a:buSzPts val="1300"/>
              <a:buChar char="●"/>
            </a:pPr>
            <a:r>
              <a:rPr lang="en"/>
              <a:t>“Ta seg for” </a:t>
            </a:r>
            <a:endParaRPr/>
          </a:p>
          <a:p>
            <a:pPr marL="457200" lvl="0" indent="-311150" algn="l" rtl="0">
              <a:lnSpc>
                <a:spcPct val="150000"/>
              </a:lnSpc>
              <a:spcBef>
                <a:spcPts val="0"/>
              </a:spcBef>
              <a:spcAft>
                <a:spcPts val="0"/>
              </a:spcAft>
              <a:buSzPts val="1300"/>
              <a:buChar char="●"/>
            </a:pPr>
            <a:r>
              <a:rPr lang="en"/>
              <a:t>“Strekke seg til bakken”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0"/>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b="1"/>
              <a:t>Mål</a:t>
            </a:r>
            <a:r>
              <a:rPr lang="en"/>
              <a:t> </a:t>
            </a:r>
            <a:endParaRPr/>
          </a:p>
          <a:p>
            <a:pPr marL="457200" lvl="0" indent="-311150" algn="l" rtl="0">
              <a:spcBef>
                <a:spcPts val="1600"/>
              </a:spcBef>
              <a:spcAft>
                <a:spcPts val="0"/>
              </a:spcAft>
              <a:buSzPts val="1300"/>
              <a:buChar char="●"/>
            </a:pPr>
            <a:r>
              <a:rPr lang="en"/>
              <a:t>Øke mellomerfarne hopperes kompetanse og ferdigheter innenfor skjermflyging og praktiske risikovurderinger i skjerm</a:t>
            </a:r>
            <a:endParaRPr/>
          </a:p>
          <a:p>
            <a:pPr marL="457200" lvl="0" indent="-311150" algn="l" rtl="0">
              <a:spcBef>
                <a:spcPts val="0"/>
              </a:spcBef>
              <a:spcAft>
                <a:spcPts val="0"/>
              </a:spcAft>
              <a:buSzPts val="1300"/>
              <a:buChar char="●"/>
            </a:pPr>
            <a:r>
              <a:rPr lang="en"/>
              <a:t>Videreutvikle gode holdninger for å unngå farlige situasjoner</a:t>
            </a:r>
            <a:endParaRPr/>
          </a:p>
          <a:p>
            <a:pPr marL="457200" lvl="0" indent="-311150" algn="l" rtl="0">
              <a:spcBef>
                <a:spcPts val="0"/>
              </a:spcBef>
              <a:spcAft>
                <a:spcPts val="0"/>
              </a:spcAft>
              <a:buSzPts val="1300"/>
              <a:buChar char="●"/>
            </a:pPr>
            <a:r>
              <a:rPr lang="en"/>
              <a:t>Legge til rette for refleksjon rundt eget ferdighetsnivå, og videre progresjon </a:t>
            </a:r>
            <a:endParaRPr/>
          </a:p>
        </p:txBody>
      </p:sp>
      <p:sp>
        <p:nvSpPr>
          <p:cNvPr id="55" name="Google Shape;55;p10"/>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Mål</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6"/>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Landingsfaser</a:t>
            </a:r>
            <a:endParaRPr/>
          </a:p>
        </p:txBody>
      </p:sp>
      <p:pic>
        <p:nvPicPr>
          <p:cNvPr id="472" name="Google Shape;472;p46"/>
          <p:cNvPicPr preferRelativeResize="0"/>
          <p:nvPr/>
        </p:nvPicPr>
        <p:blipFill>
          <a:blip r:embed="rId3">
            <a:alphaModFix/>
          </a:blip>
          <a:stretch>
            <a:fillRect/>
          </a:stretch>
        </p:blipFill>
        <p:spPr>
          <a:xfrm rot="-364744">
            <a:off x="7754811" y="799662"/>
            <a:ext cx="1254058" cy="1615304"/>
          </a:xfrm>
          <a:prstGeom prst="rect">
            <a:avLst/>
          </a:prstGeom>
          <a:noFill/>
          <a:ln>
            <a:noFill/>
          </a:ln>
        </p:spPr>
      </p:pic>
      <p:cxnSp>
        <p:nvCxnSpPr>
          <p:cNvPr id="473" name="Google Shape;473;p46"/>
          <p:cNvCxnSpPr/>
          <p:nvPr/>
        </p:nvCxnSpPr>
        <p:spPr>
          <a:xfrm>
            <a:off x="308075" y="4673600"/>
            <a:ext cx="8308200" cy="0"/>
          </a:xfrm>
          <a:prstGeom prst="straightConnector1">
            <a:avLst/>
          </a:prstGeom>
          <a:noFill/>
          <a:ln w="38100" cap="flat" cmpd="sng">
            <a:solidFill>
              <a:srgbClr val="38761D"/>
            </a:solidFill>
            <a:prstDash val="solid"/>
            <a:round/>
            <a:headEnd type="none" w="med" len="med"/>
            <a:tailEnd type="none" w="med" len="med"/>
          </a:ln>
        </p:spPr>
      </p:cxnSp>
      <p:pic>
        <p:nvPicPr>
          <p:cNvPr id="474" name="Google Shape;474;p46"/>
          <p:cNvPicPr preferRelativeResize="0"/>
          <p:nvPr/>
        </p:nvPicPr>
        <p:blipFill>
          <a:blip r:embed="rId4">
            <a:alphaModFix/>
          </a:blip>
          <a:stretch>
            <a:fillRect/>
          </a:stretch>
        </p:blipFill>
        <p:spPr>
          <a:xfrm>
            <a:off x="-600" y="2934579"/>
            <a:ext cx="1981800" cy="1739021"/>
          </a:xfrm>
          <a:prstGeom prst="rect">
            <a:avLst/>
          </a:prstGeom>
          <a:noFill/>
          <a:ln>
            <a:noFill/>
          </a:ln>
        </p:spPr>
      </p:pic>
      <p:pic>
        <p:nvPicPr>
          <p:cNvPr id="475" name="Google Shape;475;p46"/>
          <p:cNvPicPr preferRelativeResize="0"/>
          <p:nvPr/>
        </p:nvPicPr>
        <p:blipFill>
          <a:blip r:embed="rId5">
            <a:alphaModFix/>
          </a:blip>
          <a:stretch>
            <a:fillRect/>
          </a:stretch>
        </p:blipFill>
        <p:spPr>
          <a:xfrm>
            <a:off x="2703250" y="2798975"/>
            <a:ext cx="1981792" cy="1739024"/>
          </a:xfrm>
          <a:prstGeom prst="rect">
            <a:avLst/>
          </a:prstGeom>
          <a:noFill/>
          <a:ln>
            <a:noFill/>
          </a:ln>
        </p:spPr>
      </p:pic>
      <p:pic>
        <p:nvPicPr>
          <p:cNvPr id="476" name="Google Shape;476;p46"/>
          <p:cNvPicPr preferRelativeResize="0"/>
          <p:nvPr/>
        </p:nvPicPr>
        <p:blipFill>
          <a:blip r:embed="rId3">
            <a:alphaModFix/>
          </a:blip>
          <a:stretch>
            <a:fillRect/>
          </a:stretch>
        </p:blipFill>
        <p:spPr>
          <a:xfrm rot="339467">
            <a:off x="5735910" y="2231913"/>
            <a:ext cx="1254058" cy="1615304"/>
          </a:xfrm>
          <a:prstGeom prst="rect">
            <a:avLst/>
          </a:prstGeom>
          <a:noFill/>
          <a:ln>
            <a:noFill/>
          </a:ln>
        </p:spPr>
      </p:pic>
      <p:cxnSp>
        <p:nvCxnSpPr>
          <p:cNvPr id="477" name="Google Shape;477;p46"/>
          <p:cNvCxnSpPr>
            <a:stCxn id="474" idx="2"/>
          </p:cNvCxnSpPr>
          <p:nvPr/>
        </p:nvCxnSpPr>
        <p:spPr>
          <a:xfrm rot="10800000" flipH="1">
            <a:off x="990300" y="4506500"/>
            <a:ext cx="2541000" cy="167100"/>
          </a:xfrm>
          <a:prstGeom prst="straightConnector1">
            <a:avLst/>
          </a:prstGeom>
          <a:noFill/>
          <a:ln w="19050" cap="flat" cmpd="sng">
            <a:solidFill>
              <a:schemeClr val="dk2"/>
            </a:solidFill>
            <a:prstDash val="dash"/>
            <a:round/>
            <a:headEnd type="none" w="med" len="med"/>
            <a:tailEnd type="none" w="med" len="med"/>
          </a:ln>
        </p:spPr>
      </p:cxnSp>
      <p:cxnSp>
        <p:nvCxnSpPr>
          <p:cNvPr id="478" name="Google Shape;478;p46"/>
          <p:cNvCxnSpPr/>
          <p:nvPr/>
        </p:nvCxnSpPr>
        <p:spPr>
          <a:xfrm rot="10800000" flipH="1">
            <a:off x="3596975" y="3875450"/>
            <a:ext cx="2867700" cy="622800"/>
          </a:xfrm>
          <a:prstGeom prst="straightConnector1">
            <a:avLst/>
          </a:prstGeom>
          <a:noFill/>
          <a:ln w="19050" cap="flat" cmpd="sng">
            <a:solidFill>
              <a:schemeClr val="dk2"/>
            </a:solidFill>
            <a:prstDash val="dash"/>
            <a:round/>
            <a:headEnd type="none" w="med" len="med"/>
            <a:tailEnd type="none" w="med" len="med"/>
          </a:ln>
        </p:spPr>
      </p:cxnSp>
      <p:cxnSp>
        <p:nvCxnSpPr>
          <p:cNvPr id="479" name="Google Shape;479;p46"/>
          <p:cNvCxnSpPr/>
          <p:nvPr/>
        </p:nvCxnSpPr>
        <p:spPr>
          <a:xfrm rot="10800000" flipH="1">
            <a:off x="6481100" y="2539950"/>
            <a:ext cx="2171400" cy="1335600"/>
          </a:xfrm>
          <a:prstGeom prst="straightConnector1">
            <a:avLst/>
          </a:prstGeom>
          <a:noFill/>
          <a:ln w="19050" cap="flat" cmpd="sng">
            <a:solidFill>
              <a:schemeClr val="dk2"/>
            </a:solidFill>
            <a:prstDash val="dash"/>
            <a:round/>
            <a:headEnd type="none" w="med" len="med"/>
            <a:tailEnd type="none" w="med" len="med"/>
          </a:ln>
        </p:spPr>
      </p:cxnSp>
      <p:sp>
        <p:nvSpPr>
          <p:cNvPr id="480" name="Google Shape;480;p46"/>
          <p:cNvSpPr txBox="1">
            <a:spLocks noGrp="1"/>
          </p:cNvSpPr>
          <p:nvPr>
            <p:ph type="body" idx="1"/>
          </p:nvPr>
        </p:nvSpPr>
        <p:spPr>
          <a:xfrm>
            <a:off x="8145450" y="2757413"/>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Innflyging</a:t>
            </a:r>
            <a:endParaRPr b="1"/>
          </a:p>
        </p:txBody>
      </p:sp>
      <p:sp>
        <p:nvSpPr>
          <p:cNvPr id="481" name="Google Shape;481;p46"/>
          <p:cNvSpPr txBox="1">
            <a:spLocks noGrp="1"/>
          </p:cNvSpPr>
          <p:nvPr>
            <p:ph type="body" idx="1"/>
          </p:nvPr>
        </p:nvSpPr>
        <p:spPr>
          <a:xfrm>
            <a:off x="5945188" y="3905088"/>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Utflating</a:t>
            </a:r>
            <a:endParaRPr b="1"/>
          </a:p>
        </p:txBody>
      </p:sp>
      <p:sp>
        <p:nvSpPr>
          <p:cNvPr id="482" name="Google Shape;482;p46"/>
          <p:cNvSpPr txBox="1">
            <a:spLocks noGrp="1"/>
          </p:cNvSpPr>
          <p:nvPr>
            <p:ph type="body" idx="1"/>
          </p:nvPr>
        </p:nvSpPr>
        <p:spPr>
          <a:xfrm>
            <a:off x="2822708" y="4673600"/>
            <a:ext cx="15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Swoop (flatt)</a:t>
            </a:r>
            <a:endParaRPr b="1"/>
          </a:p>
        </p:txBody>
      </p:sp>
      <p:sp>
        <p:nvSpPr>
          <p:cNvPr id="483" name="Google Shape;483;p46"/>
          <p:cNvSpPr txBox="1">
            <a:spLocks noGrp="1"/>
          </p:cNvSpPr>
          <p:nvPr>
            <p:ph type="body" idx="1"/>
          </p:nvPr>
        </p:nvSpPr>
        <p:spPr>
          <a:xfrm>
            <a:off x="308063" y="4673588"/>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Avslutning</a:t>
            </a:r>
            <a:endParaRPr b="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7"/>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Innflyging</a:t>
            </a:r>
            <a:endParaRPr/>
          </a:p>
        </p:txBody>
      </p:sp>
      <p:pic>
        <p:nvPicPr>
          <p:cNvPr id="489" name="Google Shape;489;p47"/>
          <p:cNvPicPr preferRelativeResize="0"/>
          <p:nvPr/>
        </p:nvPicPr>
        <p:blipFill>
          <a:blip r:embed="rId3">
            <a:alphaModFix/>
          </a:blip>
          <a:stretch>
            <a:fillRect/>
          </a:stretch>
        </p:blipFill>
        <p:spPr>
          <a:xfrm rot="-364738">
            <a:off x="8197544" y="1522096"/>
            <a:ext cx="796612" cy="1026085"/>
          </a:xfrm>
          <a:prstGeom prst="rect">
            <a:avLst/>
          </a:prstGeom>
          <a:noFill/>
          <a:ln>
            <a:noFill/>
          </a:ln>
        </p:spPr>
      </p:pic>
      <p:pic>
        <p:nvPicPr>
          <p:cNvPr id="490" name="Google Shape;490;p47"/>
          <p:cNvPicPr preferRelativeResize="0"/>
          <p:nvPr/>
        </p:nvPicPr>
        <p:blipFill>
          <a:blip r:embed="rId4">
            <a:alphaModFix/>
          </a:blip>
          <a:stretch>
            <a:fillRect/>
          </a:stretch>
        </p:blipFill>
        <p:spPr>
          <a:xfrm>
            <a:off x="-600" y="3568927"/>
            <a:ext cx="1258892" cy="1104672"/>
          </a:xfrm>
          <a:prstGeom prst="rect">
            <a:avLst/>
          </a:prstGeom>
          <a:noFill/>
          <a:ln>
            <a:noFill/>
          </a:ln>
        </p:spPr>
      </p:pic>
      <p:pic>
        <p:nvPicPr>
          <p:cNvPr id="491" name="Google Shape;491;p47"/>
          <p:cNvPicPr preferRelativeResize="0"/>
          <p:nvPr/>
        </p:nvPicPr>
        <p:blipFill>
          <a:blip r:embed="rId5">
            <a:alphaModFix/>
          </a:blip>
          <a:stretch>
            <a:fillRect/>
          </a:stretch>
        </p:blipFill>
        <p:spPr>
          <a:xfrm>
            <a:off x="2972308" y="3406588"/>
            <a:ext cx="1258888" cy="1104674"/>
          </a:xfrm>
          <a:prstGeom prst="rect">
            <a:avLst/>
          </a:prstGeom>
          <a:noFill/>
          <a:ln>
            <a:noFill/>
          </a:ln>
        </p:spPr>
      </p:pic>
      <p:pic>
        <p:nvPicPr>
          <p:cNvPr id="492" name="Google Shape;492;p47"/>
          <p:cNvPicPr preferRelativeResize="0"/>
          <p:nvPr/>
        </p:nvPicPr>
        <p:blipFill>
          <a:blip r:embed="rId3">
            <a:alphaModFix/>
          </a:blip>
          <a:stretch>
            <a:fillRect/>
          </a:stretch>
        </p:blipFill>
        <p:spPr>
          <a:xfrm rot="339470">
            <a:off x="5949935" y="2867750"/>
            <a:ext cx="796612" cy="1026085"/>
          </a:xfrm>
          <a:prstGeom prst="rect">
            <a:avLst/>
          </a:prstGeom>
          <a:noFill/>
          <a:ln>
            <a:noFill/>
          </a:ln>
        </p:spPr>
      </p:pic>
      <p:cxnSp>
        <p:nvCxnSpPr>
          <p:cNvPr id="493" name="Google Shape;493;p47"/>
          <p:cNvCxnSpPr/>
          <p:nvPr/>
        </p:nvCxnSpPr>
        <p:spPr>
          <a:xfrm rot="10800000" flipH="1">
            <a:off x="3596975" y="3875450"/>
            <a:ext cx="2867700" cy="622800"/>
          </a:xfrm>
          <a:prstGeom prst="straightConnector1">
            <a:avLst/>
          </a:prstGeom>
          <a:noFill/>
          <a:ln w="19050" cap="flat" cmpd="sng">
            <a:solidFill>
              <a:schemeClr val="dk2"/>
            </a:solidFill>
            <a:prstDash val="dash"/>
            <a:round/>
            <a:headEnd type="none" w="med" len="med"/>
            <a:tailEnd type="none" w="med" len="med"/>
          </a:ln>
        </p:spPr>
      </p:cxnSp>
      <p:cxnSp>
        <p:nvCxnSpPr>
          <p:cNvPr id="494" name="Google Shape;494;p47"/>
          <p:cNvCxnSpPr/>
          <p:nvPr/>
        </p:nvCxnSpPr>
        <p:spPr>
          <a:xfrm rot="10800000" flipH="1">
            <a:off x="6481100" y="2539950"/>
            <a:ext cx="2171400" cy="1335600"/>
          </a:xfrm>
          <a:prstGeom prst="straightConnector1">
            <a:avLst/>
          </a:prstGeom>
          <a:noFill/>
          <a:ln w="19050" cap="flat" cmpd="sng">
            <a:solidFill>
              <a:schemeClr val="dk2"/>
            </a:solidFill>
            <a:prstDash val="dash"/>
            <a:round/>
            <a:headEnd type="none" w="med" len="med"/>
            <a:tailEnd type="none" w="med" len="med"/>
          </a:ln>
        </p:spPr>
      </p:cxnSp>
      <p:sp>
        <p:nvSpPr>
          <p:cNvPr id="495" name="Google Shape;495;p47"/>
          <p:cNvSpPr txBox="1">
            <a:spLocks noGrp="1"/>
          </p:cNvSpPr>
          <p:nvPr>
            <p:ph type="body" idx="1"/>
          </p:nvPr>
        </p:nvSpPr>
        <p:spPr>
          <a:xfrm>
            <a:off x="8145450" y="2757413"/>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Innflyging</a:t>
            </a:r>
            <a:endParaRPr b="1"/>
          </a:p>
        </p:txBody>
      </p:sp>
      <p:sp>
        <p:nvSpPr>
          <p:cNvPr id="496" name="Google Shape;496;p47"/>
          <p:cNvSpPr txBox="1">
            <a:spLocks noGrp="1"/>
          </p:cNvSpPr>
          <p:nvPr>
            <p:ph type="body" idx="1"/>
          </p:nvPr>
        </p:nvSpPr>
        <p:spPr>
          <a:xfrm>
            <a:off x="5945188" y="3905088"/>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Utflating</a:t>
            </a:r>
            <a:endParaRPr b="1"/>
          </a:p>
        </p:txBody>
      </p:sp>
      <p:sp>
        <p:nvSpPr>
          <p:cNvPr id="497" name="Google Shape;497;p47"/>
          <p:cNvSpPr txBox="1">
            <a:spLocks noGrp="1"/>
          </p:cNvSpPr>
          <p:nvPr>
            <p:ph type="body" idx="1"/>
          </p:nvPr>
        </p:nvSpPr>
        <p:spPr>
          <a:xfrm>
            <a:off x="2822708" y="4673600"/>
            <a:ext cx="15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Swoop (flatt)</a:t>
            </a:r>
            <a:endParaRPr b="1"/>
          </a:p>
        </p:txBody>
      </p:sp>
      <p:cxnSp>
        <p:nvCxnSpPr>
          <p:cNvPr id="498" name="Google Shape;498;p47"/>
          <p:cNvCxnSpPr/>
          <p:nvPr/>
        </p:nvCxnSpPr>
        <p:spPr>
          <a:xfrm rot="10800000" flipH="1">
            <a:off x="990300" y="4506500"/>
            <a:ext cx="2541000" cy="167100"/>
          </a:xfrm>
          <a:prstGeom prst="straightConnector1">
            <a:avLst/>
          </a:prstGeom>
          <a:noFill/>
          <a:ln w="19050" cap="flat" cmpd="sng">
            <a:solidFill>
              <a:schemeClr val="dk2"/>
            </a:solidFill>
            <a:prstDash val="dash"/>
            <a:round/>
            <a:headEnd type="none" w="med" len="med"/>
            <a:tailEnd type="none" w="med" len="med"/>
          </a:ln>
        </p:spPr>
      </p:cxnSp>
      <p:sp>
        <p:nvSpPr>
          <p:cNvPr id="499" name="Google Shape;499;p47"/>
          <p:cNvSpPr txBox="1">
            <a:spLocks noGrp="1"/>
          </p:cNvSpPr>
          <p:nvPr>
            <p:ph type="body" idx="1"/>
          </p:nvPr>
        </p:nvSpPr>
        <p:spPr>
          <a:xfrm>
            <a:off x="1110450" y="1850275"/>
            <a:ext cx="4636200" cy="1373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Små korrigeringer primært på seletøy </a:t>
            </a:r>
            <a:endParaRPr sz="1200"/>
          </a:p>
          <a:p>
            <a:pPr marL="457200" lvl="0" indent="-304800" algn="l" rtl="0">
              <a:spcBef>
                <a:spcPts val="0"/>
              </a:spcBef>
              <a:spcAft>
                <a:spcPts val="0"/>
              </a:spcAft>
              <a:buSzPts val="1200"/>
              <a:buChar char="●"/>
            </a:pPr>
            <a:r>
              <a:rPr lang="en" sz="1200"/>
              <a:t>Rett linje</a:t>
            </a:r>
            <a:endParaRPr sz="1200"/>
          </a:p>
          <a:p>
            <a:pPr marL="457200" lvl="0" indent="-304800" algn="l" rtl="0">
              <a:spcBef>
                <a:spcPts val="0"/>
              </a:spcBef>
              <a:spcAft>
                <a:spcPts val="0"/>
              </a:spcAft>
              <a:buSzPts val="1200"/>
              <a:buChar char="●"/>
            </a:pPr>
            <a:r>
              <a:rPr lang="en" sz="1200"/>
              <a:t>Blikket frem</a:t>
            </a:r>
            <a:endParaRPr sz="1200"/>
          </a:p>
          <a:p>
            <a:pPr marL="457200" lvl="0" indent="-304800" algn="l" rtl="0">
              <a:spcBef>
                <a:spcPts val="0"/>
              </a:spcBef>
              <a:spcAft>
                <a:spcPts val="0"/>
              </a:spcAft>
              <a:buSzPts val="1200"/>
              <a:buChar char="●"/>
            </a:pPr>
            <a:r>
              <a:rPr lang="en" sz="1200"/>
              <a:t>Kontroller rullebane</a:t>
            </a:r>
            <a:endParaRPr sz="1200"/>
          </a:p>
        </p:txBody>
      </p:sp>
      <p:sp>
        <p:nvSpPr>
          <p:cNvPr id="500" name="Google Shape;500;p47"/>
          <p:cNvSpPr txBox="1">
            <a:spLocks noGrp="1"/>
          </p:cNvSpPr>
          <p:nvPr>
            <p:ph type="body" idx="1"/>
          </p:nvPr>
        </p:nvSpPr>
        <p:spPr>
          <a:xfrm>
            <a:off x="308063" y="4673588"/>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Avslutning</a:t>
            </a:r>
            <a:endParaRPr b="1"/>
          </a:p>
        </p:txBody>
      </p:sp>
      <p:sp>
        <p:nvSpPr>
          <p:cNvPr id="501" name="Google Shape;501;p47"/>
          <p:cNvSpPr/>
          <p:nvPr/>
        </p:nvSpPr>
        <p:spPr>
          <a:xfrm>
            <a:off x="65825" y="2830975"/>
            <a:ext cx="7057800" cy="22545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2" name="Google Shape;502;p47"/>
          <p:cNvCxnSpPr/>
          <p:nvPr/>
        </p:nvCxnSpPr>
        <p:spPr>
          <a:xfrm>
            <a:off x="308075" y="4673600"/>
            <a:ext cx="8308200" cy="0"/>
          </a:xfrm>
          <a:prstGeom prst="straightConnector1">
            <a:avLst/>
          </a:prstGeom>
          <a:noFill/>
          <a:ln w="38100" cap="flat" cmpd="sng">
            <a:solidFill>
              <a:srgbClr val="38761D"/>
            </a:solidFill>
            <a:prstDash val="solid"/>
            <a:round/>
            <a:headEnd type="none" w="med" len="med"/>
            <a:tailEnd type="none" w="med" len="me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8"/>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Utflating</a:t>
            </a:r>
            <a:endParaRPr/>
          </a:p>
        </p:txBody>
      </p:sp>
      <p:pic>
        <p:nvPicPr>
          <p:cNvPr id="508" name="Google Shape;508;p48"/>
          <p:cNvPicPr preferRelativeResize="0"/>
          <p:nvPr/>
        </p:nvPicPr>
        <p:blipFill>
          <a:blip r:embed="rId3">
            <a:alphaModFix/>
          </a:blip>
          <a:stretch>
            <a:fillRect/>
          </a:stretch>
        </p:blipFill>
        <p:spPr>
          <a:xfrm rot="-364738">
            <a:off x="8197544" y="1522096"/>
            <a:ext cx="796612" cy="1026085"/>
          </a:xfrm>
          <a:prstGeom prst="rect">
            <a:avLst/>
          </a:prstGeom>
          <a:noFill/>
          <a:ln>
            <a:noFill/>
          </a:ln>
        </p:spPr>
      </p:pic>
      <p:pic>
        <p:nvPicPr>
          <p:cNvPr id="509" name="Google Shape;509;p48"/>
          <p:cNvPicPr preferRelativeResize="0"/>
          <p:nvPr/>
        </p:nvPicPr>
        <p:blipFill>
          <a:blip r:embed="rId4">
            <a:alphaModFix/>
          </a:blip>
          <a:stretch>
            <a:fillRect/>
          </a:stretch>
        </p:blipFill>
        <p:spPr>
          <a:xfrm>
            <a:off x="-600" y="3568927"/>
            <a:ext cx="1258892" cy="1104672"/>
          </a:xfrm>
          <a:prstGeom prst="rect">
            <a:avLst/>
          </a:prstGeom>
          <a:noFill/>
          <a:ln>
            <a:noFill/>
          </a:ln>
        </p:spPr>
      </p:pic>
      <p:pic>
        <p:nvPicPr>
          <p:cNvPr id="510" name="Google Shape;510;p48"/>
          <p:cNvPicPr preferRelativeResize="0"/>
          <p:nvPr/>
        </p:nvPicPr>
        <p:blipFill>
          <a:blip r:embed="rId5">
            <a:alphaModFix/>
          </a:blip>
          <a:stretch>
            <a:fillRect/>
          </a:stretch>
        </p:blipFill>
        <p:spPr>
          <a:xfrm>
            <a:off x="2972308" y="3406588"/>
            <a:ext cx="1258888" cy="1104674"/>
          </a:xfrm>
          <a:prstGeom prst="rect">
            <a:avLst/>
          </a:prstGeom>
          <a:noFill/>
          <a:ln>
            <a:noFill/>
          </a:ln>
        </p:spPr>
      </p:pic>
      <p:pic>
        <p:nvPicPr>
          <p:cNvPr id="511" name="Google Shape;511;p48"/>
          <p:cNvPicPr preferRelativeResize="0"/>
          <p:nvPr/>
        </p:nvPicPr>
        <p:blipFill>
          <a:blip r:embed="rId3">
            <a:alphaModFix/>
          </a:blip>
          <a:stretch>
            <a:fillRect/>
          </a:stretch>
        </p:blipFill>
        <p:spPr>
          <a:xfrm rot="339470">
            <a:off x="5949935" y="2867750"/>
            <a:ext cx="796612" cy="1026085"/>
          </a:xfrm>
          <a:prstGeom prst="rect">
            <a:avLst/>
          </a:prstGeom>
          <a:noFill/>
          <a:ln>
            <a:noFill/>
          </a:ln>
        </p:spPr>
      </p:pic>
      <p:cxnSp>
        <p:nvCxnSpPr>
          <p:cNvPr id="512" name="Google Shape;512;p48"/>
          <p:cNvCxnSpPr/>
          <p:nvPr/>
        </p:nvCxnSpPr>
        <p:spPr>
          <a:xfrm rot="10800000" flipH="1">
            <a:off x="3596975" y="3875450"/>
            <a:ext cx="2867700" cy="622800"/>
          </a:xfrm>
          <a:prstGeom prst="straightConnector1">
            <a:avLst/>
          </a:prstGeom>
          <a:noFill/>
          <a:ln w="19050" cap="flat" cmpd="sng">
            <a:solidFill>
              <a:schemeClr val="dk2"/>
            </a:solidFill>
            <a:prstDash val="dash"/>
            <a:round/>
            <a:headEnd type="none" w="med" len="med"/>
            <a:tailEnd type="none" w="med" len="med"/>
          </a:ln>
        </p:spPr>
      </p:cxnSp>
      <p:cxnSp>
        <p:nvCxnSpPr>
          <p:cNvPr id="513" name="Google Shape;513;p48"/>
          <p:cNvCxnSpPr/>
          <p:nvPr/>
        </p:nvCxnSpPr>
        <p:spPr>
          <a:xfrm rot="10800000" flipH="1">
            <a:off x="6481100" y="2539950"/>
            <a:ext cx="2171400" cy="1335600"/>
          </a:xfrm>
          <a:prstGeom prst="straightConnector1">
            <a:avLst/>
          </a:prstGeom>
          <a:noFill/>
          <a:ln w="19050" cap="flat" cmpd="sng">
            <a:solidFill>
              <a:schemeClr val="dk2"/>
            </a:solidFill>
            <a:prstDash val="dash"/>
            <a:round/>
            <a:headEnd type="none" w="med" len="med"/>
            <a:tailEnd type="none" w="med" len="med"/>
          </a:ln>
        </p:spPr>
      </p:cxnSp>
      <p:sp>
        <p:nvSpPr>
          <p:cNvPr id="514" name="Google Shape;514;p48"/>
          <p:cNvSpPr txBox="1">
            <a:spLocks noGrp="1"/>
          </p:cNvSpPr>
          <p:nvPr>
            <p:ph type="body" idx="1"/>
          </p:nvPr>
        </p:nvSpPr>
        <p:spPr>
          <a:xfrm>
            <a:off x="8145450" y="2757413"/>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Innflyging</a:t>
            </a:r>
            <a:endParaRPr b="1"/>
          </a:p>
        </p:txBody>
      </p:sp>
      <p:sp>
        <p:nvSpPr>
          <p:cNvPr id="515" name="Google Shape;515;p48"/>
          <p:cNvSpPr txBox="1">
            <a:spLocks noGrp="1"/>
          </p:cNvSpPr>
          <p:nvPr>
            <p:ph type="body" idx="1"/>
          </p:nvPr>
        </p:nvSpPr>
        <p:spPr>
          <a:xfrm>
            <a:off x="5945188" y="3905088"/>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Utflating</a:t>
            </a:r>
            <a:endParaRPr b="1"/>
          </a:p>
        </p:txBody>
      </p:sp>
      <p:sp>
        <p:nvSpPr>
          <p:cNvPr id="516" name="Google Shape;516;p48"/>
          <p:cNvSpPr txBox="1">
            <a:spLocks noGrp="1"/>
          </p:cNvSpPr>
          <p:nvPr>
            <p:ph type="body" idx="1"/>
          </p:nvPr>
        </p:nvSpPr>
        <p:spPr>
          <a:xfrm>
            <a:off x="2822708" y="4673600"/>
            <a:ext cx="15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Swoop (flatt)</a:t>
            </a:r>
            <a:endParaRPr b="1"/>
          </a:p>
        </p:txBody>
      </p:sp>
      <p:cxnSp>
        <p:nvCxnSpPr>
          <p:cNvPr id="517" name="Google Shape;517;p48"/>
          <p:cNvCxnSpPr/>
          <p:nvPr/>
        </p:nvCxnSpPr>
        <p:spPr>
          <a:xfrm rot="10800000" flipH="1">
            <a:off x="990300" y="4506500"/>
            <a:ext cx="2541000" cy="167100"/>
          </a:xfrm>
          <a:prstGeom prst="straightConnector1">
            <a:avLst/>
          </a:prstGeom>
          <a:noFill/>
          <a:ln w="19050" cap="flat" cmpd="sng">
            <a:solidFill>
              <a:schemeClr val="dk2"/>
            </a:solidFill>
            <a:prstDash val="dash"/>
            <a:round/>
            <a:headEnd type="none" w="med" len="med"/>
            <a:tailEnd type="none" w="med" len="med"/>
          </a:ln>
        </p:spPr>
      </p:cxnSp>
      <p:sp>
        <p:nvSpPr>
          <p:cNvPr id="518" name="Google Shape;518;p48"/>
          <p:cNvSpPr txBox="1">
            <a:spLocks noGrp="1"/>
          </p:cNvSpPr>
          <p:nvPr>
            <p:ph type="body" idx="1"/>
          </p:nvPr>
        </p:nvSpPr>
        <p:spPr>
          <a:xfrm>
            <a:off x="1110450" y="1850275"/>
            <a:ext cx="4636200" cy="1373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Flare inntil kroppen</a:t>
            </a:r>
            <a:endParaRPr sz="1200"/>
          </a:p>
          <a:p>
            <a:pPr marL="457200" lvl="0" indent="-304800" algn="l" rtl="0">
              <a:spcBef>
                <a:spcPts val="0"/>
              </a:spcBef>
              <a:spcAft>
                <a:spcPts val="0"/>
              </a:spcAft>
              <a:buSzPts val="1200"/>
              <a:buChar char="●"/>
            </a:pPr>
            <a:r>
              <a:rPr lang="en" sz="1200"/>
              <a:t>Effektformel. (Lengde x Hastighet = effekt)</a:t>
            </a:r>
            <a:endParaRPr sz="1200"/>
          </a:p>
          <a:p>
            <a:pPr marL="457200" lvl="0" indent="-304800" algn="l" rtl="0">
              <a:spcBef>
                <a:spcPts val="0"/>
              </a:spcBef>
              <a:spcAft>
                <a:spcPts val="0"/>
              </a:spcAft>
              <a:buSzPts val="1200"/>
              <a:buChar char="●"/>
            </a:pPr>
            <a:r>
              <a:rPr lang="en" sz="1200"/>
              <a:t>Trekke toggles ned til ”sweet spot” </a:t>
            </a:r>
            <a:endParaRPr sz="1200"/>
          </a:p>
          <a:p>
            <a:pPr marL="457200" lvl="0" indent="-304800" algn="l" rtl="0">
              <a:spcBef>
                <a:spcPts val="0"/>
              </a:spcBef>
              <a:spcAft>
                <a:spcPts val="0"/>
              </a:spcAft>
              <a:buSzPts val="1200"/>
              <a:buChar char="●"/>
            </a:pPr>
            <a:r>
              <a:rPr lang="en" sz="1200"/>
              <a:t>Verifisere/justere (høy/lav)</a:t>
            </a:r>
            <a:endParaRPr sz="1200"/>
          </a:p>
          <a:p>
            <a:pPr marL="457200" lvl="0" indent="-304800" algn="l" rtl="0">
              <a:spcBef>
                <a:spcPts val="0"/>
              </a:spcBef>
              <a:spcAft>
                <a:spcPts val="0"/>
              </a:spcAft>
              <a:buSzPts val="1200"/>
              <a:buChar char="●"/>
            </a:pPr>
            <a:r>
              <a:rPr lang="en" sz="1200"/>
              <a:t>Fly level</a:t>
            </a:r>
            <a:endParaRPr sz="1200"/>
          </a:p>
        </p:txBody>
      </p:sp>
      <p:sp>
        <p:nvSpPr>
          <p:cNvPr id="519" name="Google Shape;519;p48"/>
          <p:cNvSpPr txBox="1">
            <a:spLocks noGrp="1"/>
          </p:cNvSpPr>
          <p:nvPr>
            <p:ph type="body" idx="1"/>
          </p:nvPr>
        </p:nvSpPr>
        <p:spPr>
          <a:xfrm>
            <a:off x="308063" y="4673588"/>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Avslutning</a:t>
            </a:r>
            <a:endParaRPr b="1"/>
          </a:p>
        </p:txBody>
      </p:sp>
      <p:sp>
        <p:nvSpPr>
          <p:cNvPr id="520" name="Google Shape;520;p48"/>
          <p:cNvSpPr/>
          <p:nvPr/>
        </p:nvSpPr>
        <p:spPr>
          <a:xfrm>
            <a:off x="65825" y="3169325"/>
            <a:ext cx="4815900" cy="19161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8"/>
          <p:cNvSpPr/>
          <p:nvPr/>
        </p:nvSpPr>
        <p:spPr>
          <a:xfrm>
            <a:off x="7134900" y="1346925"/>
            <a:ext cx="1911300" cy="27042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2" name="Google Shape;522;p48"/>
          <p:cNvCxnSpPr/>
          <p:nvPr/>
        </p:nvCxnSpPr>
        <p:spPr>
          <a:xfrm>
            <a:off x="308075" y="4673600"/>
            <a:ext cx="8308200" cy="0"/>
          </a:xfrm>
          <a:prstGeom prst="straightConnector1">
            <a:avLst/>
          </a:prstGeom>
          <a:noFill/>
          <a:ln w="38100" cap="flat" cmpd="sng">
            <a:solidFill>
              <a:srgbClr val="38761D"/>
            </a:solidFill>
            <a:prstDash val="solid"/>
            <a:round/>
            <a:headEnd type="none" w="med" len="med"/>
            <a:tailEnd type="none" w="med" len="med"/>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49"/>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Swoop</a:t>
            </a:r>
            <a:endParaRPr/>
          </a:p>
        </p:txBody>
      </p:sp>
      <p:pic>
        <p:nvPicPr>
          <p:cNvPr id="528" name="Google Shape;528;p49"/>
          <p:cNvPicPr preferRelativeResize="0"/>
          <p:nvPr/>
        </p:nvPicPr>
        <p:blipFill>
          <a:blip r:embed="rId3">
            <a:alphaModFix/>
          </a:blip>
          <a:stretch>
            <a:fillRect/>
          </a:stretch>
        </p:blipFill>
        <p:spPr>
          <a:xfrm rot="-364738">
            <a:off x="8197544" y="1522096"/>
            <a:ext cx="796612" cy="1026085"/>
          </a:xfrm>
          <a:prstGeom prst="rect">
            <a:avLst/>
          </a:prstGeom>
          <a:noFill/>
          <a:ln>
            <a:noFill/>
          </a:ln>
        </p:spPr>
      </p:pic>
      <p:pic>
        <p:nvPicPr>
          <p:cNvPr id="529" name="Google Shape;529;p49"/>
          <p:cNvPicPr preferRelativeResize="0"/>
          <p:nvPr/>
        </p:nvPicPr>
        <p:blipFill>
          <a:blip r:embed="rId4">
            <a:alphaModFix/>
          </a:blip>
          <a:stretch>
            <a:fillRect/>
          </a:stretch>
        </p:blipFill>
        <p:spPr>
          <a:xfrm>
            <a:off x="-600" y="3568927"/>
            <a:ext cx="1258892" cy="1104672"/>
          </a:xfrm>
          <a:prstGeom prst="rect">
            <a:avLst/>
          </a:prstGeom>
          <a:noFill/>
          <a:ln>
            <a:noFill/>
          </a:ln>
        </p:spPr>
      </p:pic>
      <p:pic>
        <p:nvPicPr>
          <p:cNvPr id="530" name="Google Shape;530;p49"/>
          <p:cNvPicPr preferRelativeResize="0"/>
          <p:nvPr/>
        </p:nvPicPr>
        <p:blipFill>
          <a:blip r:embed="rId5">
            <a:alphaModFix/>
          </a:blip>
          <a:stretch>
            <a:fillRect/>
          </a:stretch>
        </p:blipFill>
        <p:spPr>
          <a:xfrm>
            <a:off x="2972308" y="3406588"/>
            <a:ext cx="1258888" cy="1104674"/>
          </a:xfrm>
          <a:prstGeom prst="rect">
            <a:avLst/>
          </a:prstGeom>
          <a:noFill/>
          <a:ln>
            <a:noFill/>
          </a:ln>
        </p:spPr>
      </p:pic>
      <p:pic>
        <p:nvPicPr>
          <p:cNvPr id="531" name="Google Shape;531;p49"/>
          <p:cNvPicPr preferRelativeResize="0"/>
          <p:nvPr/>
        </p:nvPicPr>
        <p:blipFill>
          <a:blip r:embed="rId3">
            <a:alphaModFix/>
          </a:blip>
          <a:stretch>
            <a:fillRect/>
          </a:stretch>
        </p:blipFill>
        <p:spPr>
          <a:xfrm rot="339470">
            <a:off x="5949935" y="2867750"/>
            <a:ext cx="796612" cy="1026085"/>
          </a:xfrm>
          <a:prstGeom prst="rect">
            <a:avLst/>
          </a:prstGeom>
          <a:noFill/>
          <a:ln>
            <a:noFill/>
          </a:ln>
        </p:spPr>
      </p:pic>
      <p:cxnSp>
        <p:nvCxnSpPr>
          <p:cNvPr id="532" name="Google Shape;532;p49"/>
          <p:cNvCxnSpPr/>
          <p:nvPr/>
        </p:nvCxnSpPr>
        <p:spPr>
          <a:xfrm rot="10800000" flipH="1">
            <a:off x="3596975" y="3875450"/>
            <a:ext cx="2867700" cy="622800"/>
          </a:xfrm>
          <a:prstGeom prst="straightConnector1">
            <a:avLst/>
          </a:prstGeom>
          <a:noFill/>
          <a:ln w="19050" cap="flat" cmpd="sng">
            <a:solidFill>
              <a:schemeClr val="dk2"/>
            </a:solidFill>
            <a:prstDash val="dash"/>
            <a:round/>
            <a:headEnd type="none" w="med" len="med"/>
            <a:tailEnd type="none" w="med" len="med"/>
          </a:ln>
        </p:spPr>
      </p:cxnSp>
      <p:cxnSp>
        <p:nvCxnSpPr>
          <p:cNvPr id="533" name="Google Shape;533;p49"/>
          <p:cNvCxnSpPr/>
          <p:nvPr/>
        </p:nvCxnSpPr>
        <p:spPr>
          <a:xfrm rot="10800000" flipH="1">
            <a:off x="6481100" y="2539950"/>
            <a:ext cx="2171400" cy="1335600"/>
          </a:xfrm>
          <a:prstGeom prst="straightConnector1">
            <a:avLst/>
          </a:prstGeom>
          <a:noFill/>
          <a:ln w="19050" cap="flat" cmpd="sng">
            <a:solidFill>
              <a:schemeClr val="dk2"/>
            </a:solidFill>
            <a:prstDash val="dash"/>
            <a:round/>
            <a:headEnd type="none" w="med" len="med"/>
            <a:tailEnd type="none" w="med" len="med"/>
          </a:ln>
        </p:spPr>
      </p:cxnSp>
      <p:sp>
        <p:nvSpPr>
          <p:cNvPr id="534" name="Google Shape;534;p49"/>
          <p:cNvSpPr txBox="1">
            <a:spLocks noGrp="1"/>
          </p:cNvSpPr>
          <p:nvPr>
            <p:ph type="body" idx="1"/>
          </p:nvPr>
        </p:nvSpPr>
        <p:spPr>
          <a:xfrm>
            <a:off x="8145450" y="2757413"/>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Innflyging</a:t>
            </a:r>
            <a:endParaRPr b="1"/>
          </a:p>
        </p:txBody>
      </p:sp>
      <p:sp>
        <p:nvSpPr>
          <p:cNvPr id="535" name="Google Shape;535;p49"/>
          <p:cNvSpPr txBox="1">
            <a:spLocks noGrp="1"/>
          </p:cNvSpPr>
          <p:nvPr>
            <p:ph type="body" idx="1"/>
          </p:nvPr>
        </p:nvSpPr>
        <p:spPr>
          <a:xfrm>
            <a:off x="5945188" y="3905088"/>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Utflating</a:t>
            </a:r>
            <a:endParaRPr b="1"/>
          </a:p>
        </p:txBody>
      </p:sp>
      <p:sp>
        <p:nvSpPr>
          <p:cNvPr id="536" name="Google Shape;536;p49"/>
          <p:cNvSpPr txBox="1">
            <a:spLocks noGrp="1"/>
          </p:cNvSpPr>
          <p:nvPr>
            <p:ph type="body" idx="1"/>
          </p:nvPr>
        </p:nvSpPr>
        <p:spPr>
          <a:xfrm>
            <a:off x="2822708" y="4673600"/>
            <a:ext cx="15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Swoop (flatt)</a:t>
            </a:r>
            <a:endParaRPr b="1"/>
          </a:p>
        </p:txBody>
      </p:sp>
      <p:cxnSp>
        <p:nvCxnSpPr>
          <p:cNvPr id="537" name="Google Shape;537;p49"/>
          <p:cNvCxnSpPr/>
          <p:nvPr/>
        </p:nvCxnSpPr>
        <p:spPr>
          <a:xfrm rot="10800000" flipH="1">
            <a:off x="990300" y="4506500"/>
            <a:ext cx="2541000" cy="167100"/>
          </a:xfrm>
          <a:prstGeom prst="straightConnector1">
            <a:avLst/>
          </a:prstGeom>
          <a:noFill/>
          <a:ln w="19050" cap="flat" cmpd="sng">
            <a:solidFill>
              <a:schemeClr val="dk2"/>
            </a:solidFill>
            <a:prstDash val="dash"/>
            <a:round/>
            <a:headEnd type="none" w="med" len="med"/>
            <a:tailEnd type="none" w="med" len="med"/>
          </a:ln>
        </p:spPr>
      </p:cxnSp>
      <p:sp>
        <p:nvSpPr>
          <p:cNvPr id="538" name="Google Shape;538;p49"/>
          <p:cNvSpPr txBox="1">
            <a:spLocks noGrp="1"/>
          </p:cNvSpPr>
          <p:nvPr>
            <p:ph type="body" idx="1"/>
          </p:nvPr>
        </p:nvSpPr>
        <p:spPr>
          <a:xfrm>
            <a:off x="1110450" y="1850275"/>
            <a:ext cx="4636200" cy="1373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Holde tilstrekkelig pitch til at vingen flyr langs bakken. </a:t>
            </a:r>
            <a:endParaRPr sz="1200"/>
          </a:p>
          <a:p>
            <a:pPr marL="457200" lvl="0" indent="-304800" algn="l" rtl="0">
              <a:spcBef>
                <a:spcPts val="0"/>
              </a:spcBef>
              <a:spcAft>
                <a:spcPts val="0"/>
              </a:spcAft>
              <a:buSzPts val="1200"/>
              <a:buChar char="●"/>
            </a:pPr>
            <a:r>
              <a:rPr lang="en" sz="1200"/>
              <a:t>Forsøk å unngå at kroppen svinger bakover igjen (pitch). </a:t>
            </a:r>
            <a:endParaRPr sz="1200"/>
          </a:p>
          <a:p>
            <a:pPr marL="457200" lvl="0" indent="-304800" algn="l" rtl="0">
              <a:spcBef>
                <a:spcPts val="0"/>
              </a:spcBef>
              <a:spcAft>
                <a:spcPts val="0"/>
              </a:spcAft>
              <a:buSzPts val="1200"/>
              <a:buChar char="●"/>
            </a:pPr>
            <a:r>
              <a:rPr lang="en" sz="1200"/>
              <a:t>Når skjermen har flydd av nok energi, gå til avslutning</a:t>
            </a:r>
            <a:endParaRPr sz="1200"/>
          </a:p>
        </p:txBody>
      </p:sp>
      <p:sp>
        <p:nvSpPr>
          <p:cNvPr id="539" name="Google Shape;539;p49"/>
          <p:cNvSpPr txBox="1">
            <a:spLocks noGrp="1"/>
          </p:cNvSpPr>
          <p:nvPr>
            <p:ph type="body" idx="1"/>
          </p:nvPr>
        </p:nvSpPr>
        <p:spPr>
          <a:xfrm>
            <a:off x="308063" y="4673588"/>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Avslutning</a:t>
            </a:r>
            <a:endParaRPr b="1"/>
          </a:p>
        </p:txBody>
      </p:sp>
      <p:sp>
        <p:nvSpPr>
          <p:cNvPr id="540" name="Google Shape;540;p49"/>
          <p:cNvSpPr/>
          <p:nvPr/>
        </p:nvSpPr>
        <p:spPr>
          <a:xfrm>
            <a:off x="65825" y="3406600"/>
            <a:ext cx="1447800" cy="16788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1" name="Google Shape;541;p49"/>
          <p:cNvGrpSpPr/>
          <p:nvPr/>
        </p:nvGrpSpPr>
        <p:grpSpPr>
          <a:xfrm>
            <a:off x="4135375" y="1394125"/>
            <a:ext cx="4911700" cy="3183675"/>
            <a:chOff x="4135375" y="1394125"/>
            <a:chExt cx="4911700" cy="3183675"/>
          </a:xfrm>
        </p:grpSpPr>
        <p:sp>
          <p:nvSpPr>
            <p:cNvPr id="542" name="Google Shape;542;p49"/>
            <p:cNvSpPr/>
            <p:nvPr/>
          </p:nvSpPr>
          <p:spPr>
            <a:xfrm>
              <a:off x="5484875" y="1394125"/>
              <a:ext cx="3562200" cy="29982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9"/>
            <p:cNvSpPr/>
            <p:nvPr/>
          </p:nvSpPr>
          <p:spPr>
            <a:xfrm>
              <a:off x="4135375" y="3204400"/>
              <a:ext cx="1360800" cy="13734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44" name="Google Shape;544;p49"/>
          <p:cNvCxnSpPr/>
          <p:nvPr/>
        </p:nvCxnSpPr>
        <p:spPr>
          <a:xfrm>
            <a:off x="308075" y="4673600"/>
            <a:ext cx="8308200" cy="0"/>
          </a:xfrm>
          <a:prstGeom prst="straightConnector1">
            <a:avLst/>
          </a:prstGeom>
          <a:noFill/>
          <a:ln w="38100" cap="flat" cmpd="sng">
            <a:solidFill>
              <a:srgbClr val="38761D"/>
            </a:solidFill>
            <a:prstDash val="solid"/>
            <a:round/>
            <a:headEnd type="none" w="med" len="med"/>
            <a:tailEnd type="non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0"/>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Avslutning</a:t>
            </a:r>
            <a:endParaRPr/>
          </a:p>
        </p:txBody>
      </p:sp>
      <p:pic>
        <p:nvPicPr>
          <p:cNvPr id="550" name="Google Shape;550;p50"/>
          <p:cNvPicPr preferRelativeResize="0"/>
          <p:nvPr/>
        </p:nvPicPr>
        <p:blipFill>
          <a:blip r:embed="rId3">
            <a:alphaModFix/>
          </a:blip>
          <a:stretch>
            <a:fillRect/>
          </a:stretch>
        </p:blipFill>
        <p:spPr>
          <a:xfrm rot="-364738">
            <a:off x="8197544" y="1522096"/>
            <a:ext cx="796612" cy="1026085"/>
          </a:xfrm>
          <a:prstGeom prst="rect">
            <a:avLst/>
          </a:prstGeom>
          <a:noFill/>
          <a:ln>
            <a:noFill/>
          </a:ln>
        </p:spPr>
      </p:pic>
      <p:pic>
        <p:nvPicPr>
          <p:cNvPr id="551" name="Google Shape;551;p50"/>
          <p:cNvPicPr preferRelativeResize="0"/>
          <p:nvPr/>
        </p:nvPicPr>
        <p:blipFill>
          <a:blip r:embed="rId4">
            <a:alphaModFix/>
          </a:blip>
          <a:stretch>
            <a:fillRect/>
          </a:stretch>
        </p:blipFill>
        <p:spPr>
          <a:xfrm>
            <a:off x="-600" y="3568927"/>
            <a:ext cx="1258892" cy="1104672"/>
          </a:xfrm>
          <a:prstGeom prst="rect">
            <a:avLst/>
          </a:prstGeom>
          <a:noFill/>
          <a:ln>
            <a:noFill/>
          </a:ln>
        </p:spPr>
      </p:pic>
      <p:pic>
        <p:nvPicPr>
          <p:cNvPr id="552" name="Google Shape;552;p50"/>
          <p:cNvPicPr preferRelativeResize="0"/>
          <p:nvPr/>
        </p:nvPicPr>
        <p:blipFill>
          <a:blip r:embed="rId5">
            <a:alphaModFix/>
          </a:blip>
          <a:stretch>
            <a:fillRect/>
          </a:stretch>
        </p:blipFill>
        <p:spPr>
          <a:xfrm>
            <a:off x="2972308" y="3406588"/>
            <a:ext cx="1258888" cy="1104674"/>
          </a:xfrm>
          <a:prstGeom prst="rect">
            <a:avLst/>
          </a:prstGeom>
          <a:noFill/>
          <a:ln>
            <a:noFill/>
          </a:ln>
        </p:spPr>
      </p:pic>
      <p:pic>
        <p:nvPicPr>
          <p:cNvPr id="553" name="Google Shape;553;p50"/>
          <p:cNvPicPr preferRelativeResize="0"/>
          <p:nvPr/>
        </p:nvPicPr>
        <p:blipFill>
          <a:blip r:embed="rId3">
            <a:alphaModFix/>
          </a:blip>
          <a:stretch>
            <a:fillRect/>
          </a:stretch>
        </p:blipFill>
        <p:spPr>
          <a:xfrm rot="339470">
            <a:off x="5949935" y="2867750"/>
            <a:ext cx="796612" cy="1026085"/>
          </a:xfrm>
          <a:prstGeom prst="rect">
            <a:avLst/>
          </a:prstGeom>
          <a:noFill/>
          <a:ln>
            <a:noFill/>
          </a:ln>
        </p:spPr>
      </p:pic>
      <p:cxnSp>
        <p:nvCxnSpPr>
          <p:cNvPr id="554" name="Google Shape;554;p50"/>
          <p:cNvCxnSpPr/>
          <p:nvPr/>
        </p:nvCxnSpPr>
        <p:spPr>
          <a:xfrm rot="10800000" flipH="1">
            <a:off x="3596975" y="3875450"/>
            <a:ext cx="2867700" cy="622800"/>
          </a:xfrm>
          <a:prstGeom prst="straightConnector1">
            <a:avLst/>
          </a:prstGeom>
          <a:noFill/>
          <a:ln w="19050" cap="flat" cmpd="sng">
            <a:solidFill>
              <a:schemeClr val="dk2"/>
            </a:solidFill>
            <a:prstDash val="dash"/>
            <a:round/>
            <a:headEnd type="none" w="med" len="med"/>
            <a:tailEnd type="none" w="med" len="med"/>
          </a:ln>
        </p:spPr>
      </p:cxnSp>
      <p:cxnSp>
        <p:nvCxnSpPr>
          <p:cNvPr id="555" name="Google Shape;555;p50"/>
          <p:cNvCxnSpPr/>
          <p:nvPr/>
        </p:nvCxnSpPr>
        <p:spPr>
          <a:xfrm rot="10800000" flipH="1">
            <a:off x="6481100" y="2539950"/>
            <a:ext cx="2171400" cy="1335600"/>
          </a:xfrm>
          <a:prstGeom prst="straightConnector1">
            <a:avLst/>
          </a:prstGeom>
          <a:noFill/>
          <a:ln w="19050" cap="flat" cmpd="sng">
            <a:solidFill>
              <a:schemeClr val="dk2"/>
            </a:solidFill>
            <a:prstDash val="dash"/>
            <a:round/>
            <a:headEnd type="none" w="med" len="med"/>
            <a:tailEnd type="none" w="med" len="med"/>
          </a:ln>
        </p:spPr>
      </p:cxnSp>
      <p:sp>
        <p:nvSpPr>
          <p:cNvPr id="556" name="Google Shape;556;p50"/>
          <p:cNvSpPr txBox="1">
            <a:spLocks noGrp="1"/>
          </p:cNvSpPr>
          <p:nvPr>
            <p:ph type="body" idx="1"/>
          </p:nvPr>
        </p:nvSpPr>
        <p:spPr>
          <a:xfrm>
            <a:off x="8145450" y="2757413"/>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Innflyging</a:t>
            </a:r>
            <a:endParaRPr b="1"/>
          </a:p>
        </p:txBody>
      </p:sp>
      <p:sp>
        <p:nvSpPr>
          <p:cNvPr id="557" name="Google Shape;557;p50"/>
          <p:cNvSpPr txBox="1">
            <a:spLocks noGrp="1"/>
          </p:cNvSpPr>
          <p:nvPr>
            <p:ph type="body" idx="1"/>
          </p:nvPr>
        </p:nvSpPr>
        <p:spPr>
          <a:xfrm>
            <a:off x="5945188" y="3905088"/>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Utflating</a:t>
            </a:r>
            <a:endParaRPr b="1"/>
          </a:p>
        </p:txBody>
      </p:sp>
      <p:sp>
        <p:nvSpPr>
          <p:cNvPr id="558" name="Google Shape;558;p50"/>
          <p:cNvSpPr txBox="1">
            <a:spLocks noGrp="1"/>
          </p:cNvSpPr>
          <p:nvPr>
            <p:ph type="body" idx="1"/>
          </p:nvPr>
        </p:nvSpPr>
        <p:spPr>
          <a:xfrm>
            <a:off x="308063" y="4673588"/>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Avslutning</a:t>
            </a:r>
            <a:endParaRPr b="1"/>
          </a:p>
        </p:txBody>
      </p:sp>
      <p:sp>
        <p:nvSpPr>
          <p:cNvPr id="559" name="Google Shape;559;p50"/>
          <p:cNvSpPr txBox="1">
            <a:spLocks noGrp="1"/>
          </p:cNvSpPr>
          <p:nvPr>
            <p:ph type="body" idx="1"/>
          </p:nvPr>
        </p:nvSpPr>
        <p:spPr>
          <a:xfrm>
            <a:off x="2822708" y="4673600"/>
            <a:ext cx="15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Swoop (flatt)</a:t>
            </a:r>
            <a:endParaRPr b="1"/>
          </a:p>
        </p:txBody>
      </p:sp>
      <p:cxnSp>
        <p:nvCxnSpPr>
          <p:cNvPr id="560" name="Google Shape;560;p50"/>
          <p:cNvCxnSpPr/>
          <p:nvPr/>
        </p:nvCxnSpPr>
        <p:spPr>
          <a:xfrm rot="10800000" flipH="1">
            <a:off x="990300" y="4506500"/>
            <a:ext cx="2541000" cy="167100"/>
          </a:xfrm>
          <a:prstGeom prst="straightConnector1">
            <a:avLst/>
          </a:prstGeom>
          <a:noFill/>
          <a:ln w="19050" cap="flat" cmpd="sng">
            <a:solidFill>
              <a:schemeClr val="dk2"/>
            </a:solidFill>
            <a:prstDash val="dash"/>
            <a:round/>
            <a:headEnd type="none" w="med" len="med"/>
            <a:tailEnd type="none" w="med" len="med"/>
          </a:ln>
        </p:spPr>
      </p:cxnSp>
      <p:sp>
        <p:nvSpPr>
          <p:cNvPr id="561" name="Google Shape;561;p50"/>
          <p:cNvSpPr txBox="1">
            <a:spLocks noGrp="1"/>
          </p:cNvSpPr>
          <p:nvPr>
            <p:ph type="body" idx="1"/>
          </p:nvPr>
        </p:nvSpPr>
        <p:spPr>
          <a:xfrm>
            <a:off x="1110450" y="1850275"/>
            <a:ext cx="4954800" cy="13734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Benytt gjenværende ”effekt” til å forsterke pendelen (pitch) ytterligere</a:t>
            </a:r>
            <a:endParaRPr sz="1200"/>
          </a:p>
          <a:p>
            <a:pPr marL="457200" lvl="0" indent="-304800" algn="l" rtl="0">
              <a:spcBef>
                <a:spcPts val="0"/>
              </a:spcBef>
              <a:spcAft>
                <a:spcPts val="0"/>
              </a:spcAft>
              <a:buSzPts val="1200"/>
              <a:buChar char="●"/>
            </a:pPr>
            <a:r>
              <a:rPr lang="en" sz="1200"/>
              <a:t>Blikket frem</a:t>
            </a:r>
            <a:endParaRPr sz="1200"/>
          </a:p>
          <a:p>
            <a:pPr marL="457200" lvl="0" indent="-304800" algn="l" rtl="0">
              <a:spcBef>
                <a:spcPts val="0"/>
              </a:spcBef>
              <a:spcAft>
                <a:spcPts val="0"/>
              </a:spcAft>
              <a:buSzPts val="1200"/>
              <a:buChar char="●"/>
            </a:pPr>
            <a:r>
              <a:rPr lang="en" sz="1200"/>
              <a:t>Overkroppen fremover, landingsstellet under tyngdepunktet (nipples over knees)</a:t>
            </a:r>
            <a:endParaRPr sz="1200"/>
          </a:p>
          <a:p>
            <a:pPr marL="457200" lvl="0" indent="-304800" algn="l" rtl="0">
              <a:spcBef>
                <a:spcPts val="0"/>
              </a:spcBef>
              <a:spcAft>
                <a:spcPts val="0"/>
              </a:spcAft>
              <a:buSzPts val="1200"/>
              <a:buChar char="●"/>
            </a:pPr>
            <a:r>
              <a:rPr lang="en" sz="1200"/>
              <a:t>Fullføre flare symmetrisk helt ned. Unngå dropprefleks</a:t>
            </a:r>
            <a:endParaRPr sz="1200"/>
          </a:p>
        </p:txBody>
      </p:sp>
      <p:grpSp>
        <p:nvGrpSpPr>
          <p:cNvPr id="562" name="Google Shape;562;p50"/>
          <p:cNvGrpSpPr/>
          <p:nvPr/>
        </p:nvGrpSpPr>
        <p:grpSpPr>
          <a:xfrm>
            <a:off x="1820625" y="1394125"/>
            <a:ext cx="7226325" cy="3666425"/>
            <a:chOff x="1820625" y="1394125"/>
            <a:chExt cx="7226325" cy="3666425"/>
          </a:xfrm>
        </p:grpSpPr>
        <p:sp>
          <p:nvSpPr>
            <p:cNvPr id="563" name="Google Shape;563;p50"/>
            <p:cNvSpPr/>
            <p:nvPr/>
          </p:nvSpPr>
          <p:spPr>
            <a:xfrm>
              <a:off x="5746650" y="1394125"/>
              <a:ext cx="3300300" cy="29982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0"/>
            <p:cNvSpPr/>
            <p:nvPr/>
          </p:nvSpPr>
          <p:spPr>
            <a:xfrm>
              <a:off x="1820625" y="3347850"/>
              <a:ext cx="3926100" cy="1712700"/>
            </a:xfrm>
            <a:prstGeom prst="rect">
              <a:avLst/>
            </a:prstGeom>
            <a:solidFill>
              <a:srgbClr val="FFFFFF">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65" name="Google Shape;565;p50"/>
          <p:cNvCxnSpPr/>
          <p:nvPr/>
        </p:nvCxnSpPr>
        <p:spPr>
          <a:xfrm>
            <a:off x="308075" y="4673600"/>
            <a:ext cx="8308200" cy="0"/>
          </a:xfrm>
          <a:prstGeom prst="straightConnector1">
            <a:avLst/>
          </a:prstGeom>
          <a:noFill/>
          <a:ln w="38100" cap="flat" cmpd="sng">
            <a:solidFill>
              <a:srgbClr val="38761D"/>
            </a:solidFill>
            <a:prstDash val="solid"/>
            <a:round/>
            <a:headEnd type="none" w="med" len="med"/>
            <a:tailEnd type="none"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1"/>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Oppsummeringsspørsmål</a:t>
            </a:r>
            <a:endParaRPr/>
          </a:p>
        </p:txBody>
      </p:sp>
      <p:sp>
        <p:nvSpPr>
          <p:cNvPr id="571" name="Google Shape;571;p51"/>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Hva mener vi med «Full flight»?</a:t>
            </a:r>
            <a:endParaRPr/>
          </a:p>
          <a:p>
            <a:pPr marL="457200" lvl="0" indent="-311150" algn="l" rtl="0">
              <a:spcBef>
                <a:spcPts val="0"/>
              </a:spcBef>
              <a:spcAft>
                <a:spcPts val="0"/>
              </a:spcAft>
              <a:buSzPts val="1300"/>
              <a:buChar char="●"/>
            </a:pPr>
            <a:r>
              <a:rPr lang="en"/>
              <a:t>Hvilke akser omtales innenfor fallskjermflyging? </a:t>
            </a:r>
            <a:endParaRPr/>
          </a:p>
          <a:p>
            <a:pPr marL="457200" lvl="0" indent="-311150" algn="l" rtl="0">
              <a:spcBef>
                <a:spcPts val="0"/>
              </a:spcBef>
              <a:spcAft>
                <a:spcPts val="0"/>
              </a:spcAft>
              <a:buSzPts val="1300"/>
              <a:buChar char="●"/>
            </a:pPr>
            <a:r>
              <a:rPr lang="en"/>
              <a:t>Hva mener vi med «Flight cycle»?</a:t>
            </a:r>
            <a:endParaRPr/>
          </a:p>
          <a:p>
            <a:pPr marL="457200" lvl="0" indent="-311150" algn="l" rtl="0">
              <a:spcBef>
                <a:spcPts val="0"/>
              </a:spcBef>
              <a:spcAft>
                <a:spcPts val="0"/>
              </a:spcAft>
              <a:buSzPts val="1300"/>
              <a:buChar char="●"/>
            </a:pPr>
            <a:r>
              <a:rPr lang="en"/>
              <a:t>Hvilke typer turbulens har vi omtalt?</a:t>
            </a:r>
            <a:endParaRPr/>
          </a:p>
          <a:p>
            <a:pPr marL="457200" lvl="0" indent="-311150" algn="l" rtl="0">
              <a:spcBef>
                <a:spcPts val="0"/>
              </a:spcBef>
              <a:spcAft>
                <a:spcPts val="0"/>
              </a:spcAft>
              <a:buSzPts val="1300"/>
              <a:buChar char="●"/>
            </a:pPr>
            <a:r>
              <a:rPr lang="en"/>
              <a:t>Hva mener vi med aktiv flyging?</a:t>
            </a:r>
            <a:endParaRPr/>
          </a:p>
          <a:p>
            <a:pPr marL="457200" lvl="0" indent="-311150" algn="l" rtl="0">
              <a:spcBef>
                <a:spcPts val="0"/>
              </a:spcBef>
              <a:spcAft>
                <a:spcPts val="0"/>
              </a:spcAft>
              <a:buSzPts val="1300"/>
              <a:buChar char="●"/>
            </a:pPr>
            <a:r>
              <a:rPr lang="en"/>
              <a:t>Hva er viktig dersom en stall oppstår?</a:t>
            </a:r>
            <a:endParaRPr/>
          </a:p>
          <a:p>
            <a:pPr marL="457200" lvl="0" indent="-311150" algn="l" rtl="0">
              <a:spcBef>
                <a:spcPts val="0"/>
              </a:spcBef>
              <a:spcAft>
                <a:spcPts val="0"/>
              </a:spcAft>
              <a:buSzPts val="1300"/>
              <a:buChar char="●"/>
            </a:pPr>
            <a:r>
              <a:rPr lang="en"/>
              <a:t>Hvilke landingsfaser har vi?</a:t>
            </a:r>
            <a:endParaRPr/>
          </a:p>
          <a:p>
            <a:pPr marL="457200" lvl="0" indent="-311150" algn="l" rtl="0">
              <a:spcBef>
                <a:spcPts val="0"/>
              </a:spcBef>
              <a:spcAft>
                <a:spcPts val="0"/>
              </a:spcAft>
              <a:buSzPts val="1300"/>
              <a:buChar char="●"/>
            </a:pPr>
            <a:r>
              <a:rPr lang="en"/>
              <a:t>Hva menes med Lengde x Hastighet i en flare?</a:t>
            </a:r>
            <a:endParaRPr/>
          </a:p>
          <a:p>
            <a:pPr marL="457200" lvl="0" indent="-311150" algn="l" rtl="0">
              <a:spcBef>
                <a:spcPts val="0"/>
              </a:spcBef>
              <a:spcAft>
                <a:spcPts val="0"/>
              </a:spcAft>
              <a:buSzPts val="1300"/>
              <a:buChar char="●"/>
            </a:pPr>
            <a:r>
              <a:rPr lang="en"/>
              <a:t>Hva er typiske hendelser knyttet til ditt erfaringsnivå?</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2"/>
          <p:cNvSpPr txBox="1">
            <a:spLocks noGrp="1"/>
          </p:cNvSpPr>
          <p:nvPr>
            <p:ph type="title"/>
          </p:nvPr>
        </p:nvSpPr>
        <p:spPr>
          <a:xfrm>
            <a:off x="1034250" y="13986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Plan og innflyging - leksjon 2</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53"/>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Leksjonens mål</a:t>
            </a:r>
            <a:endParaRPr/>
          </a:p>
        </p:txBody>
      </p:sp>
      <p:sp>
        <p:nvSpPr>
          <p:cNvPr id="582" name="Google Shape;582;p53"/>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Forbedre ferdighetene innenfor skjermflyging</a:t>
            </a:r>
            <a:endParaRPr/>
          </a:p>
          <a:p>
            <a:pPr marL="914400" lvl="1" indent="-298450" algn="l" rtl="0">
              <a:spcBef>
                <a:spcPts val="0"/>
              </a:spcBef>
              <a:spcAft>
                <a:spcPts val="0"/>
              </a:spcAft>
              <a:buSzPts val="1100"/>
              <a:buChar char="○"/>
            </a:pPr>
            <a:r>
              <a:rPr lang="en"/>
              <a:t>Planlegging og mentale forberedelser</a:t>
            </a:r>
            <a:endParaRPr/>
          </a:p>
          <a:p>
            <a:pPr marL="914400" lvl="1" indent="-298450" algn="l" rtl="0">
              <a:spcBef>
                <a:spcPts val="0"/>
              </a:spcBef>
              <a:spcAft>
                <a:spcPts val="0"/>
              </a:spcAft>
              <a:buSzPts val="1100"/>
              <a:buChar char="○"/>
            </a:pPr>
            <a:r>
              <a:rPr lang="en"/>
              <a:t>Tryggere innflyging</a:t>
            </a:r>
            <a:endParaRPr/>
          </a:p>
          <a:p>
            <a:pPr marL="914400" lvl="1" indent="-298450" algn="l" rtl="0">
              <a:spcBef>
                <a:spcPts val="0"/>
              </a:spcBef>
              <a:spcAft>
                <a:spcPts val="0"/>
              </a:spcAft>
              <a:buSzPts val="1100"/>
              <a:buChar char="○"/>
            </a:pPr>
            <a:r>
              <a:rPr lang="en"/>
              <a:t>Øke forståelsen for risikofaktorer under bærende skjerm</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54"/>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Ett hopp fra start til slutt</a:t>
            </a:r>
            <a:endParaRPr/>
          </a:p>
        </p:txBody>
      </p:sp>
      <p:sp>
        <p:nvSpPr>
          <p:cNvPr id="588" name="Google Shape;588;p54"/>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AutoNum type="arabicPeriod"/>
            </a:pPr>
            <a:r>
              <a:rPr lang="en"/>
              <a:t>Forberedelser</a:t>
            </a:r>
            <a:endParaRPr/>
          </a:p>
          <a:p>
            <a:pPr marL="457200" lvl="0" indent="-311150" algn="l" rtl="0">
              <a:spcBef>
                <a:spcPts val="0"/>
              </a:spcBef>
              <a:spcAft>
                <a:spcPts val="0"/>
              </a:spcAft>
              <a:buSzPts val="1300"/>
              <a:buAutoNum type="arabicPeriod"/>
            </a:pPr>
            <a:r>
              <a:rPr lang="en"/>
              <a:t>I flyet</a:t>
            </a:r>
            <a:endParaRPr/>
          </a:p>
          <a:p>
            <a:pPr marL="457200" lvl="0" indent="-311150" algn="l" rtl="0">
              <a:spcBef>
                <a:spcPts val="0"/>
              </a:spcBef>
              <a:spcAft>
                <a:spcPts val="0"/>
              </a:spcAft>
              <a:buSzPts val="1300"/>
              <a:buAutoNum type="arabicPeriod"/>
            </a:pPr>
            <a:r>
              <a:rPr lang="en"/>
              <a:t>Rett etter skjermåpning</a:t>
            </a:r>
            <a:endParaRPr/>
          </a:p>
          <a:p>
            <a:pPr marL="457200" lvl="0" indent="-311150" algn="l" rtl="0">
              <a:spcBef>
                <a:spcPts val="0"/>
              </a:spcBef>
              <a:spcAft>
                <a:spcPts val="0"/>
              </a:spcAft>
              <a:buSzPts val="1300"/>
              <a:buAutoNum type="arabicPeriod"/>
            </a:pPr>
            <a:r>
              <a:rPr lang="en"/>
              <a:t>I skjerm &gt;2000 ft</a:t>
            </a:r>
            <a:endParaRPr/>
          </a:p>
          <a:p>
            <a:pPr marL="457200" lvl="0" indent="-311150" algn="l" rtl="0">
              <a:spcBef>
                <a:spcPts val="0"/>
              </a:spcBef>
              <a:spcAft>
                <a:spcPts val="0"/>
              </a:spcAft>
              <a:buSzPts val="1300"/>
              <a:buAutoNum type="arabicPeriod"/>
            </a:pPr>
            <a:r>
              <a:rPr lang="en"/>
              <a:t>I skjerm &lt;2000ft</a:t>
            </a:r>
            <a:endParaRPr/>
          </a:p>
          <a:p>
            <a:pPr marL="457200" lvl="0" indent="-311150" algn="l" rtl="0">
              <a:spcBef>
                <a:spcPts val="0"/>
              </a:spcBef>
              <a:spcAft>
                <a:spcPts val="0"/>
              </a:spcAft>
              <a:buSzPts val="1300"/>
              <a:buAutoNum type="arabicPeriod"/>
            </a:pPr>
            <a:r>
              <a:rPr lang="en"/>
              <a:t>Flyging av mønster</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5"/>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Forbredelser</a:t>
            </a:r>
            <a:endParaRPr/>
          </a:p>
        </p:txBody>
      </p:sp>
      <p:sp>
        <p:nvSpPr>
          <p:cNvPr id="594" name="Google Shape;594;p55"/>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Sjekk vær og vind</a:t>
            </a:r>
            <a:endParaRPr/>
          </a:p>
          <a:p>
            <a:pPr marL="914400" lvl="1" indent="-298450" algn="l" rtl="0">
              <a:spcBef>
                <a:spcPts val="0"/>
              </a:spcBef>
              <a:spcAft>
                <a:spcPts val="0"/>
              </a:spcAft>
              <a:buSzPts val="1100"/>
              <a:buChar char="○"/>
            </a:pPr>
            <a:r>
              <a:rPr lang="en"/>
              <a:t>Styrke og vindretning (på bakken og i lufta)</a:t>
            </a:r>
            <a:endParaRPr/>
          </a:p>
          <a:p>
            <a:pPr marL="914400" lvl="1" indent="-298450" algn="l" rtl="0">
              <a:spcBef>
                <a:spcPts val="0"/>
              </a:spcBef>
              <a:spcAft>
                <a:spcPts val="0"/>
              </a:spcAft>
              <a:buSzPts val="1100"/>
              <a:buChar char="○"/>
            </a:pPr>
            <a:r>
              <a:rPr lang="en"/>
              <a:t>Vurder områder for turbulens på hoppfeltet</a:t>
            </a:r>
            <a:endParaRPr/>
          </a:p>
          <a:p>
            <a:pPr marL="914400" lvl="1" indent="-298450" algn="l" rtl="0">
              <a:spcBef>
                <a:spcPts val="0"/>
              </a:spcBef>
              <a:spcAft>
                <a:spcPts val="0"/>
              </a:spcAft>
              <a:buSzPts val="1100"/>
              <a:buChar char="○"/>
            </a:pPr>
            <a:r>
              <a:rPr lang="en"/>
              <a:t>Hvor bør jeg ikke fly i dag?</a:t>
            </a:r>
            <a:endParaRPr/>
          </a:p>
          <a:p>
            <a:pPr marL="457200" lvl="0" indent="-311150" algn="l" rtl="0">
              <a:spcBef>
                <a:spcPts val="0"/>
              </a:spcBef>
              <a:spcAft>
                <a:spcPts val="0"/>
              </a:spcAft>
              <a:buSzPts val="1300"/>
              <a:buChar char="●"/>
            </a:pPr>
            <a:r>
              <a:rPr lang="en"/>
              <a:t>Jumprun</a:t>
            </a:r>
            <a:endParaRPr/>
          </a:p>
          <a:p>
            <a:pPr marL="914400" lvl="1" indent="-298450" algn="l" rtl="0">
              <a:spcBef>
                <a:spcPts val="0"/>
              </a:spcBef>
              <a:spcAft>
                <a:spcPts val="0"/>
              </a:spcAft>
              <a:buSzPts val="1100"/>
              <a:buChar char="○"/>
            </a:pPr>
            <a:r>
              <a:rPr lang="en"/>
              <a:t>Hvilken retning dropper flyet</a:t>
            </a:r>
            <a:endParaRPr/>
          </a:p>
          <a:p>
            <a:pPr marL="914400" lvl="1" indent="-298450" algn="l" rtl="0">
              <a:spcBef>
                <a:spcPts val="0"/>
              </a:spcBef>
              <a:spcAft>
                <a:spcPts val="0"/>
              </a:spcAft>
              <a:buSzPts val="1100"/>
              <a:buChar char="○"/>
            </a:pPr>
            <a:r>
              <a:rPr lang="en"/>
              <a:t>Hvor vil du åpne skjerm</a:t>
            </a:r>
            <a:endParaRPr/>
          </a:p>
          <a:p>
            <a:pPr marL="457200" lvl="0" indent="-311150" algn="l" rtl="0">
              <a:spcBef>
                <a:spcPts val="0"/>
              </a:spcBef>
              <a:spcAft>
                <a:spcPts val="0"/>
              </a:spcAft>
              <a:buSzPts val="1300"/>
              <a:buChar char="●"/>
            </a:pPr>
            <a:r>
              <a:rPr lang="en"/>
              <a:t>Innflygingsmønster</a:t>
            </a:r>
            <a:endParaRPr/>
          </a:p>
          <a:p>
            <a:pPr marL="914400" lvl="1" indent="-298450" algn="l" rtl="0">
              <a:spcBef>
                <a:spcPts val="0"/>
              </a:spcBef>
              <a:spcAft>
                <a:spcPts val="0"/>
              </a:spcAft>
              <a:buSzPts val="1100"/>
              <a:buChar char="○"/>
            </a:pPr>
            <a:r>
              <a:rPr lang="en"/>
              <a:t>Planlegg landingspunkt, finale, baseleg, downwind og holdingområde</a:t>
            </a:r>
            <a:endParaRPr/>
          </a:p>
          <a:p>
            <a:pPr marL="914400" lvl="1" indent="-298450" algn="l" rtl="0">
              <a:spcBef>
                <a:spcPts val="0"/>
              </a:spcBef>
              <a:spcAft>
                <a:spcPts val="0"/>
              </a:spcAft>
              <a:buSzPts val="1100"/>
              <a:buChar char="○"/>
            </a:pPr>
            <a:r>
              <a:rPr lang="en"/>
              <a:t>I motsatt rekkefølge</a:t>
            </a:r>
            <a:endParaRPr/>
          </a:p>
          <a:p>
            <a:pPr marL="457200" lvl="0" indent="-311150" algn="l" rtl="0">
              <a:spcBef>
                <a:spcPts val="0"/>
              </a:spcBef>
              <a:spcAft>
                <a:spcPts val="0"/>
              </a:spcAft>
              <a:buSzPts val="1300"/>
              <a:buChar char="●"/>
            </a:pPr>
            <a:r>
              <a:rPr lang="en"/>
              <a:t>Legg din plan, avklar med andre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1"/>
          <p:cNvSpPr txBox="1">
            <a:spLocks noGrp="1"/>
          </p:cNvSpPr>
          <p:nvPr>
            <p:ph type="body" idx="1"/>
          </p:nvPr>
        </p:nvSpPr>
        <p:spPr>
          <a:xfrm>
            <a:off x="1110450" y="1850275"/>
            <a:ext cx="33552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Navn</a:t>
            </a:r>
            <a:endParaRPr/>
          </a:p>
          <a:p>
            <a:pPr marL="457200" lvl="0" indent="-311150" algn="l" rtl="0">
              <a:spcBef>
                <a:spcPts val="0"/>
              </a:spcBef>
              <a:spcAft>
                <a:spcPts val="0"/>
              </a:spcAft>
              <a:buSzPts val="1300"/>
              <a:buChar char="●"/>
            </a:pPr>
            <a:r>
              <a:rPr lang="en"/>
              <a:t>Antall hopp</a:t>
            </a:r>
            <a:endParaRPr/>
          </a:p>
          <a:p>
            <a:pPr marL="457200" lvl="0" indent="-311150" algn="l" rtl="0">
              <a:spcBef>
                <a:spcPts val="0"/>
              </a:spcBef>
              <a:spcAft>
                <a:spcPts val="0"/>
              </a:spcAft>
              <a:buSzPts val="1300"/>
              <a:buChar char="●"/>
            </a:pPr>
            <a:r>
              <a:rPr lang="en"/>
              <a:t>Erfaring</a:t>
            </a:r>
            <a:endParaRPr/>
          </a:p>
          <a:p>
            <a:pPr marL="457200" lvl="0" indent="-311150" algn="l" rtl="0">
              <a:spcBef>
                <a:spcPts val="0"/>
              </a:spcBef>
              <a:spcAft>
                <a:spcPts val="0"/>
              </a:spcAft>
              <a:buSzPts val="1300"/>
              <a:buChar char="●"/>
            </a:pPr>
            <a:r>
              <a:rPr lang="en"/>
              <a:t>Skjermtype, størrelse, wingload</a:t>
            </a:r>
            <a:endParaRPr/>
          </a:p>
          <a:p>
            <a:pPr marL="457200" lvl="0" indent="0" algn="l" rtl="0">
              <a:spcBef>
                <a:spcPts val="1600"/>
              </a:spcBef>
              <a:spcAft>
                <a:spcPts val="1600"/>
              </a:spcAft>
              <a:buNone/>
            </a:pPr>
            <a:endParaRPr/>
          </a:p>
        </p:txBody>
      </p:sp>
      <p:sp>
        <p:nvSpPr>
          <p:cNvPr id="61" name="Google Shape;61;p11"/>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Presentasjon</a:t>
            </a:r>
            <a:endParaRPr/>
          </a:p>
        </p:txBody>
      </p:sp>
      <p:sp>
        <p:nvSpPr>
          <p:cNvPr id="62" name="Google Shape;62;p11"/>
          <p:cNvSpPr txBox="1">
            <a:spLocks noGrp="1"/>
          </p:cNvSpPr>
          <p:nvPr>
            <p:ph type="body" idx="1"/>
          </p:nvPr>
        </p:nvSpPr>
        <p:spPr>
          <a:xfrm>
            <a:off x="4526125" y="1850275"/>
            <a:ext cx="4261500" cy="30153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b="1"/>
              <a:t>Wingload = Exitvekt (pund) / skjermstørrelse sqft</a:t>
            </a:r>
            <a:endParaRPr b="1"/>
          </a:p>
          <a:p>
            <a:pPr marL="457200" lvl="0" indent="0" algn="l" rtl="0">
              <a:spcBef>
                <a:spcPts val="1600"/>
              </a:spcBef>
              <a:spcAft>
                <a:spcPts val="0"/>
              </a:spcAft>
              <a:buNone/>
            </a:pPr>
            <a:r>
              <a:rPr lang="en" b="1"/>
              <a:t>Exitvekt:</a:t>
            </a:r>
            <a:r>
              <a:rPr lang="en"/>
              <a:t> 75kg + 12kg = 87kg </a:t>
            </a:r>
            <a:endParaRPr/>
          </a:p>
          <a:p>
            <a:pPr marL="457200" lvl="0" indent="0" algn="l" rtl="0">
              <a:spcBef>
                <a:spcPts val="0"/>
              </a:spcBef>
              <a:spcAft>
                <a:spcPts val="0"/>
              </a:spcAft>
              <a:buNone/>
            </a:pPr>
            <a:r>
              <a:rPr lang="en" b="1"/>
              <a:t>Exitvekt i pund:</a:t>
            </a:r>
            <a:r>
              <a:rPr lang="en"/>
              <a:t> 87 * 2.2 = 191.4</a:t>
            </a:r>
            <a:endParaRPr/>
          </a:p>
          <a:p>
            <a:pPr marL="457200" lvl="0" indent="0" algn="l" rtl="0">
              <a:spcBef>
                <a:spcPts val="0"/>
              </a:spcBef>
              <a:spcAft>
                <a:spcPts val="0"/>
              </a:spcAft>
              <a:buNone/>
            </a:pPr>
            <a:r>
              <a:rPr lang="en" b="1"/>
              <a:t>WL: </a:t>
            </a:r>
            <a:r>
              <a:rPr lang="en"/>
              <a:t>191.4 / 170 = </a:t>
            </a:r>
            <a:r>
              <a:rPr lang="en" b="1" u="sng"/>
              <a:t>1.13</a:t>
            </a:r>
            <a:endParaRPr b="1" u="sng"/>
          </a:p>
          <a:p>
            <a:pPr marL="457200" lvl="0" indent="0" algn="l" rtl="0">
              <a:spcBef>
                <a:spcPts val="0"/>
              </a:spcBef>
              <a:spcAft>
                <a:spcPts val="160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56"/>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I flyet</a:t>
            </a:r>
            <a:endParaRPr/>
          </a:p>
        </p:txBody>
      </p:sp>
      <p:sp>
        <p:nvSpPr>
          <p:cNvPr id="600" name="Google Shape;600;p56"/>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Visualiser hoppet, inkludert skjermflygingen </a:t>
            </a:r>
            <a:endParaRPr/>
          </a:p>
          <a:p>
            <a:pPr marL="457200" lvl="0" indent="-311150" algn="l" rtl="0">
              <a:spcBef>
                <a:spcPts val="0"/>
              </a:spcBef>
              <a:spcAft>
                <a:spcPts val="0"/>
              </a:spcAft>
              <a:buSzPts val="1300"/>
              <a:buChar char="●"/>
            </a:pPr>
            <a:r>
              <a:rPr lang="en"/>
              <a:t>Kontroller utstyr før utsprang</a:t>
            </a:r>
            <a:endParaRPr/>
          </a:p>
          <a:p>
            <a:pPr marL="457200" lvl="0" indent="-311150" algn="l" rtl="0">
              <a:spcBef>
                <a:spcPts val="0"/>
              </a:spcBef>
              <a:spcAft>
                <a:spcPts val="0"/>
              </a:spcAft>
              <a:buSzPts val="1300"/>
              <a:buChar char="●"/>
            </a:pPr>
            <a:r>
              <a:rPr lang="en"/>
              <a:t>Kontroller utsprangspunkt før utsprang</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7"/>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Rett etter skjermåpning</a:t>
            </a:r>
            <a:endParaRPr/>
          </a:p>
        </p:txBody>
      </p:sp>
      <p:sp>
        <p:nvSpPr>
          <p:cNvPr id="606" name="Google Shape;606;p57"/>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Skjermvurdering = Flyr</a:t>
            </a:r>
            <a:endParaRPr/>
          </a:p>
          <a:p>
            <a:pPr marL="457200" lvl="0" indent="-311150" algn="l" rtl="0">
              <a:spcBef>
                <a:spcPts val="0"/>
              </a:spcBef>
              <a:spcAft>
                <a:spcPts val="0"/>
              </a:spcAft>
              <a:buSzPts val="1300"/>
              <a:buChar char="●"/>
            </a:pPr>
            <a:r>
              <a:rPr lang="en"/>
              <a:t>Hold skarp utkikk, styr unna andre hoppere</a:t>
            </a:r>
            <a:endParaRPr/>
          </a:p>
          <a:p>
            <a:pPr marL="914400" lvl="1" indent="-298450" algn="l" rtl="0">
              <a:spcBef>
                <a:spcPts val="0"/>
              </a:spcBef>
              <a:spcAft>
                <a:spcPts val="0"/>
              </a:spcAft>
              <a:buSzPts val="1100"/>
              <a:buChar char="○"/>
            </a:pPr>
            <a:r>
              <a:rPr lang="en"/>
              <a:t>Bruk bakrisere for å styre unna</a:t>
            </a:r>
            <a:endParaRPr/>
          </a:p>
          <a:p>
            <a:pPr marL="914400" lvl="1" indent="-298450" algn="l" rtl="0">
              <a:spcBef>
                <a:spcPts val="0"/>
              </a:spcBef>
              <a:spcAft>
                <a:spcPts val="0"/>
              </a:spcAft>
              <a:buSzPts val="1100"/>
              <a:buChar char="○"/>
            </a:pPr>
            <a:r>
              <a:rPr lang="en"/>
              <a:t>Fly på tvers av jumprun til du har kontroll på andre hoppere</a:t>
            </a:r>
            <a:endParaRPr/>
          </a:p>
          <a:p>
            <a:pPr marL="914400" lvl="1" indent="-298450" algn="l" rtl="0">
              <a:spcBef>
                <a:spcPts val="0"/>
              </a:spcBef>
              <a:spcAft>
                <a:spcPts val="0"/>
              </a:spcAft>
              <a:buSzPts val="1100"/>
              <a:buChar char="○"/>
            </a:pPr>
            <a:r>
              <a:rPr lang="en"/>
              <a:t>Kollapse slider, bryststropp og andre oppgaver dersom aktuelt</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8"/>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 I skjerm over 2000 fot</a:t>
            </a:r>
            <a:endParaRPr/>
          </a:p>
        </p:txBody>
      </p:sp>
      <p:sp>
        <p:nvSpPr>
          <p:cNvPr id="612" name="Google Shape;612;p58"/>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Hvilke arbeidsoppgaver har vi i denne fasen? </a:t>
            </a:r>
            <a:endParaRPr/>
          </a:p>
          <a:p>
            <a:pPr marL="914400" lvl="1" indent="-298450" algn="l" rtl="0">
              <a:spcBef>
                <a:spcPts val="0"/>
              </a:spcBef>
              <a:spcAft>
                <a:spcPts val="0"/>
              </a:spcAft>
              <a:buSzPts val="1100"/>
              <a:buChar char="○"/>
            </a:pPr>
            <a:r>
              <a:rPr lang="en"/>
              <a:t>Trafikk, høyde, posisjon (THP)</a:t>
            </a:r>
            <a:endParaRPr/>
          </a:p>
          <a:p>
            <a:pPr marL="914400" lvl="1" indent="-298450" algn="l" rtl="0">
              <a:spcBef>
                <a:spcPts val="0"/>
              </a:spcBef>
              <a:spcAft>
                <a:spcPts val="0"/>
              </a:spcAft>
              <a:buSzPts val="1100"/>
              <a:buChar char="○"/>
            </a:pPr>
            <a:r>
              <a:rPr lang="en"/>
              <a:t>Observer andre hoppere, planlegg din plass i køen </a:t>
            </a:r>
            <a:endParaRPr/>
          </a:p>
          <a:p>
            <a:pPr marL="914400" lvl="1" indent="-298450" algn="l" rtl="0">
              <a:spcBef>
                <a:spcPts val="0"/>
              </a:spcBef>
              <a:spcAft>
                <a:spcPts val="0"/>
              </a:spcAft>
              <a:buSzPts val="1100"/>
              <a:buChar char="○"/>
            </a:pPr>
            <a:r>
              <a:rPr lang="en"/>
              <a:t>Bruk brems (toggles) for å slippe andre forbi </a:t>
            </a:r>
            <a:endParaRPr/>
          </a:p>
          <a:p>
            <a:pPr marL="914400" lvl="1" indent="-298450" algn="l" rtl="0">
              <a:spcBef>
                <a:spcPts val="0"/>
              </a:spcBef>
              <a:spcAft>
                <a:spcPts val="0"/>
              </a:spcAft>
              <a:buSzPts val="1100"/>
              <a:buChar char="○"/>
            </a:pPr>
            <a:r>
              <a:rPr lang="en"/>
              <a:t>Unngå store svinger (større hastighet, mindre oversikt)  </a:t>
            </a:r>
            <a:endParaRPr/>
          </a:p>
          <a:p>
            <a:pPr marL="914400" lvl="1" indent="-298450" algn="l" rtl="0">
              <a:spcBef>
                <a:spcPts val="0"/>
              </a:spcBef>
              <a:spcAft>
                <a:spcPts val="0"/>
              </a:spcAft>
              <a:buSzPts val="1100"/>
              <a:buChar char="○"/>
            </a:pPr>
            <a:r>
              <a:rPr lang="en"/>
              <a:t>Verifisere planen for innflyging, evt justere</a:t>
            </a:r>
            <a:endParaRPr/>
          </a:p>
          <a:p>
            <a:pPr marL="914400" lvl="1" indent="-298450" algn="l" rtl="0">
              <a:spcBef>
                <a:spcPts val="0"/>
              </a:spcBef>
              <a:spcAft>
                <a:spcPts val="0"/>
              </a:spcAft>
              <a:buSzPts val="1100"/>
              <a:buChar char="○"/>
            </a:pPr>
            <a:r>
              <a:rPr lang="en"/>
              <a:t>Vis at du har sett andre, sykle med beina</a:t>
            </a:r>
            <a:endParaRPr/>
          </a:p>
          <a:p>
            <a:pPr marL="0" lvl="0" indent="0" algn="l" rtl="0">
              <a:spcBef>
                <a:spcPts val="1600"/>
              </a:spcBef>
              <a:spcAft>
                <a:spcPts val="0"/>
              </a:spcAft>
              <a:buNone/>
            </a:pPr>
            <a:endParaRPr/>
          </a:p>
          <a:p>
            <a:pPr marL="457200" lvl="0" indent="-311150" algn="l" rtl="0">
              <a:spcBef>
                <a:spcPts val="1600"/>
              </a:spcBef>
              <a:spcAft>
                <a:spcPts val="0"/>
              </a:spcAft>
              <a:buSzPts val="1300"/>
              <a:buChar char="●"/>
            </a:pPr>
            <a:r>
              <a:rPr lang="en"/>
              <a:t>Skal man utføre øvelser i skjerm, gjør man skjermflygingshopp på eget run </a:t>
            </a:r>
            <a:endParaRPr/>
          </a:p>
          <a:p>
            <a:pPr marL="457200" lvl="0" indent="-311150" algn="l" rtl="0">
              <a:spcBef>
                <a:spcPts val="0"/>
              </a:spcBef>
              <a:spcAft>
                <a:spcPts val="0"/>
              </a:spcAft>
              <a:buSzPts val="1300"/>
              <a:buChar char="●"/>
            </a:pPr>
            <a:r>
              <a:rPr lang="en"/>
              <a:t>Skjermturen etter et frittfallhopp er ikke en lekeplass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59"/>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I skjerm under 2000 fot</a:t>
            </a:r>
            <a:endParaRPr/>
          </a:p>
        </p:txBody>
      </p:sp>
      <p:sp>
        <p:nvSpPr>
          <p:cNvPr id="618" name="Google Shape;618;p59"/>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Hold skarp utkikk! Fly forutsigbart -&gt;THP</a:t>
            </a:r>
            <a:endParaRPr/>
          </a:p>
          <a:p>
            <a:pPr marL="457200" lvl="0" indent="-311150" algn="l" rtl="0">
              <a:spcBef>
                <a:spcPts val="0"/>
              </a:spcBef>
              <a:spcAft>
                <a:spcPts val="0"/>
              </a:spcAft>
              <a:buSzPts val="1300"/>
              <a:buChar char="●"/>
            </a:pPr>
            <a:r>
              <a:rPr lang="en"/>
              <a:t>Entre holdingområde</a:t>
            </a:r>
            <a:endParaRPr/>
          </a:p>
          <a:p>
            <a:pPr marL="457200" lvl="0" indent="-311150" algn="l" rtl="0">
              <a:spcBef>
                <a:spcPts val="0"/>
              </a:spcBef>
              <a:spcAft>
                <a:spcPts val="0"/>
              </a:spcAft>
              <a:buSzPts val="1300"/>
              <a:buChar char="●"/>
            </a:pPr>
            <a:r>
              <a:rPr lang="en"/>
              <a:t>Fly av høyden mot start på «downwind leg»</a:t>
            </a:r>
            <a:endParaRPr/>
          </a:p>
          <a:p>
            <a:pPr marL="457200" lvl="0" indent="-311150" algn="l" rtl="0">
              <a:spcBef>
                <a:spcPts val="0"/>
              </a:spcBef>
              <a:spcAft>
                <a:spcPts val="0"/>
              </a:spcAft>
              <a:buSzPts val="1300"/>
              <a:buChar char="●"/>
            </a:pPr>
            <a:r>
              <a:rPr lang="en"/>
              <a:t>Fly forutsigbart i mønster, slipp evt andre forbi ved å benytte brems </a:t>
            </a:r>
            <a:endParaRPr/>
          </a:p>
          <a:p>
            <a:pPr marL="457200" lvl="0" indent="-311150" algn="l" rtl="0">
              <a:spcBef>
                <a:spcPts val="0"/>
              </a:spcBef>
              <a:spcAft>
                <a:spcPts val="0"/>
              </a:spcAft>
              <a:buSzPts val="1300"/>
              <a:buChar char="●"/>
            </a:pPr>
            <a:r>
              <a:rPr lang="en"/>
              <a:t>Juster mønsteret ditt</a:t>
            </a:r>
            <a:endParaRPr/>
          </a:p>
          <a:p>
            <a:pPr marL="457200" lvl="0" indent="-311150" algn="l" rtl="0">
              <a:spcBef>
                <a:spcPts val="0"/>
              </a:spcBef>
              <a:spcAft>
                <a:spcPts val="0"/>
              </a:spcAft>
              <a:buSzPts val="1300"/>
              <a:buChar char="●"/>
            </a:pPr>
            <a:r>
              <a:rPr lang="en"/>
              <a:t>Hold skarp utkikk!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60"/>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ifs?</a:t>
            </a:r>
            <a:endParaRPr/>
          </a:p>
        </p:txBody>
      </p:sp>
      <p:sp>
        <p:nvSpPr>
          <p:cNvPr id="624" name="Google Shape;624;p60"/>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Avdekke 1-2 situasjoner som kan oppstå -&gt;</a:t>
            </a:r>
            <a:endParaRPr/>
          </a:p>
          <a:p>
            <a:pPr marL="457200" lvl="0" indent="-311150" algn="l" rtl="0">
              <a:spcBef>
                <a:spcPts val="0"/>
              </a:spcBef>
              <a:spcAft>
                <a:spcPts val="0"/>
              </a:spcAft>
              <a:buSzPts val="1300"/>
              <a:buChar char="●"/>
            </a:pPr>
            <a:r>
              <a:rPr lang="en"/>
              <a:t>Visualiser hvordan du håndterer disse mens du er på bakken </a:t>
            </a:r>
            <a:endParaRPr/>
          </a:p>
          <a:p>
            <a:pPr marL="457200" lvl="0" indent="-311150" algn="l" rtl="0">
              <a:spcBef>
                <a:spcPts val="0"/>
              </a:spcBef>
              <a:spcAft>
                <a:spcPts val="0"/>
              </a:spcAft>
              <a:buSzPts val="1300"/>
              <a:buChar char="●"/>
            </a:pPr>
            <a:r>
              <a:rPr lang="en"/>
              <a:t>Repeter i flyet på vei opp</a:t>
            </a:r>
            <a:endParaRPr/>
          </a:p>
          <a:p>
            <a:pPr marL="457200" lvl="0" indent="-311150" algn="l" rtl="0">
              <a:spcBef>
                <a:spcPts val="0"/>
              </a:spcBef>
              <a:spcAft>
                <a:spcPts val="0"/>
              </a:spcAft>
              <a:buSzPts val="1300"/>
              <a:buChar char="●"/>
            </a:pPr>
            <a:r>
              <a:rPr lang="en"/>
              <a:t>Eks: </a:t>
            </a:r>
            <a:endParaRPr/>
          </a:p>
          <a:p>
            <a:pPr marL="914400" lvl="1" indent="-298450" algn="l" rtl="0">
              <a:spcBef>
                <a:spcPts val="0"/>
              </a:spcBef>
              <a:spcAft>
                <a:spcPts val="0"/>
              </a:spcAft>
              <a:buSzPts val="1100"/>
              <a:buChar char="○"/>
            </a:pPr>
            <a:r>
              <a:rPr lang="en"/>
              <a:t>Togglefyring</a:t>
            </a:r>
            <a:endParaRPr/>
          </a:p>
          <a:p>
            <a:pPr marL="914400" lvl="1" indent="-298450" algn="l" rtl="0">
              <a:spcBef>
                <a:spcPts val="0"/>
              </a:spcBef>
              <a:spcAft>
                <a:spcPts val="0"/>
              </a:spcAft>
              <a:buSzPts val="1100"/>
              <a:buChar char="○"/>
            </a:pPr>
            <a:r>
              <a:rPr lang="en"/>
              <a:t>Vinden snur, medvind på landing</a:t>
            </a:r>
            <a:endParaRPr/>
          </a:p>
          <a:p>
            <a:pPr marL="914400" lvl="1" indent="-298450" algn="l" rtl="0">
              <a:spcBef>
                <a:spcPts val="0"/>
              </a:spcBef>
              <a:spcAft>
                <a:spcPts val="0"/>
              </a:spcAft>
              <a:buSzPts val="1100"/>
              <a:buChar char="○"/>
            </a:pPr>
            <a:r>
              <a:rPr lang="en"/>
              <a:t>Kommer ikke inn til landing</a:t>
            </a:r>
            <a:endParaRPr/>
          </a:p>
          <a:p>
            <a:pPr marL="914400" lvl="1" indent="-298450" algn="l" rtl="0">
              <a:spcBef>
                <a:spcPts val="0"/>
              </a:spcBef>
              <a:spcAft>
                <a:spcPts val="0"/>
              </a:spcAft>
              <a:buSzPts val="1100"/>
              <a:buChar char="○"/>
            </a:pPr>
            <a:r>
              <a:rPr lang="en"/>
              <a:t>Kraftig vindøkning, må endre mønster</a:t>
            </a:r>
            <a:endParaRPr/>
          </a:p>
          <a:p>
            <a:pPr marL="914400" lvl="1" indent="-298450" algn="l" rtl="0">
              <a:spcBef>
                <a:spcPts val="0"/>
              </a:spcBef>
              <a:spcAft>
                <a:spcPts val="0"/>
              </a:spcAft>
              <a:buSzPts val="1100"/>
              <a:buChar char="○"/>
            </a:pPr>
            <a:r>
              <a:rPr lang="en"/>
              <a:t>Osv..</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61"/>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Glidevinkel</a:t>
            </a:r>
            <a:endParaRPr/>
          </a:p>
        </p:txBody>
      </p:sp>
      <p:sp>
        <p:nvSpPr>
          <p:cNvPr id="630" name="Google Shape;630;p61"/>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Som en grov utregning vi kan benytte i nullvind:</a:t>
            </a:r>
            <a:endParaRPr/>
          </a:p>
          <a:p>
            <a:pPr marL="914400" lvl="1" indent="-298450" algn="l" rtl="0">
              <a:spcBef>
                <a:spcPts val="0"/>
              </a:spcBef>
              <a:spcAft>
                <a:spcPts val="0"/>
              </a:spcAft>
              <a:buSzPts val="1100"/>
              <a:buChar char="○"/>
            </a:pPr>
            <a:r>
              <a:rPr lang="en"/>
              <a:t>1 ft ned/3,26ft(1m) frem </a:t>
            </a:r>
            <a:endParaRPr/>
          </a:p>
          <a:p>
            <a:pPr marL="914400" lvl="1" indent="-298450" algn="l" rtl="0">
              <a:spcBef>
                <a:spcPts val="0"/>
              </a:spcBef>
              <a:spcAft>
                <a:spcPts val="0"/>
              </a:spcAft>
              <a:buSzPts val="1100"/>
              <a:buChar char="○"/>
            </a:pPr>
            <a:r>
              <a:rPr lang="en"/>
              <a:t>Eks: 2000ft / 2000m </a:t>
            </a:r>
            <a:endParaRPr/>
          </a:p>
          <a:p>
            <a:pPr marL="914400" lvl="1" indent="-298450" algn="l" rtl="0">
              <a:spcBef>
                <a:spcPts val="0"/>
              </a:spcBef>
              <a:spcAft>
                <a:spcPts val="0"/>
              </a:spcAft>
              <a:buSzPts val="1100"/>
              <a:buChar char="○"/>
            </a:pPr>
            <a:r>
              <a:rPr lang="en"/>
              <a:t>Hva annet påvirker dette?</a:t>
            </a:r>
            <a:endParaRPr/>
          </a:p>
          <a:p>
            <a:pPr marL="457200" lvl="0" indent="0" algn="l" rtl="0">
              <a:spcBef>
                <a:spcPts val="1600"/>
              </a:spcBef>
              <a:spcAft>
                <a:spcPts val="0"/>
              </a:spcAft>
              <a:buNone/>
            </a:pPr>
            <a:endParaRPr/>
          </a:p>
          <a:p>
            <a:pPr marL="457200" lvl="0" indent="0" algn="l" rtl="0">
              <a:spcBef>
                <a:spcPts val="1600"/>
              </a:spcBef>
              <a:spcAft>
                <a:spcPts val="1600"/>
              </a:spcAft>
              <a:buNone/>
            </a:pPr>
            <a:r>
              <a:rPr lang="en" sz="1000"/>
              <a:t>*Dette er omtrentlige verdier </a:t>
            </a:r>
            <a:endParaRPr sz="1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62"/>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Hoppgjennomføring</a:t>
            </a:r>
            <a:endParaRPr/>
          </a:p>
        </p:txBody>
      </p:sp>
      <p:cxnSp>
        <p:nvCxnSpPr>
          <p:cNvPr id="636" name="Google Shape;636;p62"/>
          <p:cNvCxnSpPr/>
          <p:nvPr/>
        </p:nvCxnSpPr>
        <p:spPr>
          <a:xfrm flipH="1">
            <a:off x="3608605" y="2123413"/>
            <a:ext cx="4580700" cy="2333400"/>
          </a:xfrm>
          <a:prstGeom prst="straightConnector1">
            <a:avLst/>
          </a:prstGeom>
          <a:noFill/>
          <a:ln w="25400" cap="flat" cmpd="sng">
            <a:solidFill>
              <a:srgbClr val="F79646"/>
            </a:solidFill>
            <a:prstDash val="dash"/>
            <a:round/>
            <a:headEnd type="none" w="sm" len="sm"/>
            <a:tailEnd type="none" w="sm" len="sm"/>
          </a:ln>
        </p:spPr>
      </p:cxnSp>
      <p:sp>
        <p:nvSpPr>
          <p:cNvPr id="637" name="Google Shape;637;p62"/>
          <p:cNvSpPr txBox="1"/>
          <p:nvPr/>
        </p:nvSpPr>
        <p:spPr>
          <a:xfrm rot="-1579566">
            <a:off x="4557802" y="3361542"/>
            <a:ext cx="1158114" cy="4525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Lato"/>
                <a:ea typeface="Lato"/>
                <a:cs typeface="Lato"/>
                <a:sym typeface="Lato"/>
              </a:rPr>
              <a:t>Full flight</a:t>
            </a:r>
            <a:endParaRPr sz="1100">
              <a:latin typeface="Lato"/>
              <a:ea typeface="Lato"/>
              <a:cs typeface="Lato"/>
              <a:sym typeface="Lato"/>
            </a:endParaRPr>
          </a:p>
        </p:txBody>
      </p:sp>
      <p:cxnSp>
        <p:nvCxnSpPr>
          <p:cNvPr id="638" name="Google Shape;638;p62"/>
          <p:cNvCxnSpPr/>
          <p:nvPr/>
        </p:nvCxnSpPr>
        <p:spPr>
          <a:xfrm flipH="1">
            <a:off x="5318605" y="2123413"/>
            <a:ext cx="2870700" cy="2313300"/>
          </a:xfrm>
          <a:prstGeom prst="straightConnector1">
            <a:avLst/>
          </a:prstGeom>
          <a:noFill/>
          <a:ln w="25400" cap="flat" cmpd="sng">
            <a:solidFill>
              <a:srgbClr val="F79646"/>
            </a:solidFill>
            <a:prstDash val="solid"/>
            <a:round/>
            <a:headEnd type="none" w="sm" len="sm"/>
            <a:tailEnd type="none" w="sm" len="sm"/>
          </a:ln>
        </p:spPr>
      </p:cxnSp>
      <p:sp>
        <p:nvSpPr>
          <p:cNvPr id="639" name="Google Shape;639;p62"/>
          <p:cNvSpPr txBox="1"/>
          <p:nvPr/>
        </p:nvSpPr>
        <p:spPr>
          <a:xfrm rot="-2416953">
            <a:off x="5179446" y="3693160"/>
            <a:ext cx="1158134" cy="4525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Lato"/>
                <a:ea typeface="Lato"/>
                <a:cs typeface="Lato"/>
                <a:sym typeface="Lato"/>
              </a:rPr>
              <a:t>Bakriser?</a:t>
            </a:r>
            <a:endParaRPr sz="1100">
              <a:latin typeface="Lato"/>
              <a:ea typeface="Lato"/>
              <a:cs typeface="Lato"/>
              <a:sym typeface="Lato"/>
            </a:endParaRPr>
          </a:p>
        </p:txBody>
      </p:sp>
      <p:cxnSp>
        <p:nvCxnSpPr>
          <p:cNvPr id="640" name="Google Shape;640;p62"/>
          <p:cNvCxnSpPr/>
          <p:nvPr/>
        </p:nvCxnSpPr>
        <p:spPr>
          <a:xfrm flipH="1">
            <a:off x="7237399" y="2123413"/>
            <a:ext cx="936000" cy="2272800"/>
          </a:xfrm>
          <a:prstGeom prst="straightConnector1">
            <a:avLst/>
          </a:prstGeom>
          <a:noFill/>
          <a:ln w="25400" cap="flat" cmpd="sng">
            <a:solidFill>
              <a:srgbClr val="F79646"/>
            </a:solidFill>
            <a:prstDash val="solid"/>
            <a:round/>
            <a:headEnd type="none" w="sm" len="sm"/>
            <a:tailEnd type="none" w="sm" len="sm"/>
          </a:ln>
        </p:spPr>
      </p:cxnSp>
      <p:sp>
        <p:nvSpPr>
          <p:cNvPr id="641" name="Google Shape;641;p62"/>
          <p:cNvSpPr txBox="1"/>
          <p:nvPr/>
        </p:nvSpPr>
        <p:spPr>
          <a:xfrm rot="-4085963">
            <a:off x="6825466" y="3555595"/>
            <a:ext cx="1158184" cy="4522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Lato"/>
                <a:ea typeface="Lato"/>
                <a:cs typeface="Lato"/>
                <a:sym typeface="Lato"/>
              </a:rPr>
              <a:t>Brems</a:t>
            </a:r>
            <a:endParaRPr sz="1100">
              <a:latin typeface="Lato"/>
              <a:ea typeface="Lato"/>
              <a:cs typeface="Lato"/>
              <a:sym typeface="Lato"/>
            </a:endParaRPr>
          </a:p>
        </p:txBody>
      </p:sp>
      <p:sp>
        <p:nvSpPr>
          <p:cNvPr id="642" name="Google Shape;642;p62"/>
          <p:cNvSpPr txBox="1">
            <a:spLocks noGrp="1"/>
          </p:cNvSpPr>
          <p:nvPr>
            <p:ph type="body" idx="1"/>
          </p:nvPr>
        </p:nvSpPr>
        <p:spPr>
          <a:xfrm>
            <a:off x="1110450" y="1850275"/>
            <a:ext cx="35517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Motvind</a:t>
            </a:r>
            <a:endParaRPr b="1"/>
          </a:p>
          <a:p>
            <a:pPr marL="457200" lvl="0" indent="-311150" algn="l" rtl="0">
              <a:spcBef>
                <a:spcPts val="1600"/>
              </a:spcBef>
              <a:spcAft>
                <a:spcPts val="0"/>
              </a:spcAft>
              <a:buSzPts val="1300"/>
              <a:buChar char="●"/>
            </a:pPr>
            <a:r>
              <a:rPr lang="en"/>
              <a:t>Er det andre ting vi kan gjøre?  </a:t>
            </a:r>
            <a:endParaRPr/>
          </a:p>
        </p:txBody>
      </p:sp>
      <p:pic>
        <p:nvPicPr>
          <p:cNvPr id="643" name="Google Shape;643;p62"/>
          <p:cNvPicPr preferRelativeResize="0"/>
          <p:nvPr/>
        </p:nvPicPr>
        <p:blipFill>
          <a:blip r:embed="rId3">
            <a:alphaModFix/>
          </a:blip>
          <a:stretch>
            <a:fillRect/>
          </a:stretch>
        </p:blipFill>
        <p:spPr>
          <a:xfrm rot="-364747">
            <a:off x="7642430" y="1138386"/>
            <a:ext cx="979891" cy="1262176"/>
          </a:xfrm>
          <a:prstGeom prst="rect">
            <a:avLst/>
          </a:prstGeom>
          <a:noFill/>
          <a:ln>
            <a:noFill/>
          </a:ln>
        </p:spPr>
      </p:pic>
      <p:sp>
        <p:nvSpPr>
          <p:cNvPr id="644" name="Google Shape;644;p62"/>
          <p:cNvSpPr/>
          <p:nvPr/>
        </p:nvSpPr>
        <p:spPr>
          <a:xfrm>
            <a:off x="5548027" y="1147585"/>
            <a:ext cx="1881000" cy="588300"/>
          </a:xfrm>
          <a:prstGeom prst="rightArrow">
            <a:avLst>
              <a:gd name="adj1" fmla="val 50000"/>
              <a:gd name="adj2" fmla="val 50000"/>
            </a:avLst>
          </a:prstGeom>
          <a:solidFill>
            <a:srgbClr val="50C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Motvind</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3"/>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Hoppgjennomføring</a:t>
            </a:r>
            <a:endParaRPr/>
          </a:p>
        </p:txBody>
      </p:sp>
      <p:cxnSp>
        <p:nvCxnSpPr>
          <p:cNvPr id="650" name="Google Shape;650;p63"/>
          <p:cNvCxnSpPr/>
          <p:nvPr/>
        </p:nvCxnSpPr>
        <p:spPr>
          <a:xfrm flipH="1">
            <a:off x="3608605" y="2123413"/>
            <a:ext cx="4580700" cy="2333400"/>
          </a:xfrm>
          <a:prstGeom prst="straightConnector1">
            <a:avLst/>
          </a:prstGeom>
          <a:noFill/>
          <a:ln w="25400" cap="flat" cmpd="sng">
            <a:solidFill>
              <a:srgbClr val="F79646"/>
            </a:solidFill>
            <a:prstDash val="dash"/>
            <a:round/>
            <a:headEnd type="none" w="sm" len="sm"/>
            <a:tailEnd type="none" w="sm" len="sm"/>
          </a:ln>
        </p:spPr>
      </p:cxnSp>
      <p:sp>
        <p:nvSpPr>
          <p:cNvPr id="651" name="Google Shape;651;p63"/>
          <p:cNvSpPr txBox="1"/>
          <p:nvPr/>
        </p:nvSpPr>
        <p:spPr>
          <a:xfrm rot="-1579566">
            <a:off x="4557802" y="3361542"/>
            <a:ext cx="1158114" cy="45253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Lato"/>
                <a:ea typeface="Lato"/>
                <a:cs typeface="Lato"/>
                <a:sym typeface="Lato"/>
              </a:rPr>
              <a:t>Full flight</a:t>
            </a:r>
            <a:endParaRPr sz="1100">
              <a:latin typeface="Lato"/>
              <a:ea typeface="Lato"/>
              <a:cs typeface="Lato"/>
              <a:sym typeface="Lato"/>
            </a:endParaRPr>
          </a:p>
        </p:txBody>
      </p:sp>
      <p:cxnSp>
        <p:nvCxnSpPr>
          <p:cNvPr id="652" name="Google Shape;652;p63"/>
          <p:cNvCxnSpPr/>
          <p:nvPr/>
        </p:nvCxnSpPr>
        <p:spPr>
          <a:xfrm flipH="1">
            <a:off x="2417005" y="2123413"/>
            <a:ext cx="5772300" cy="2010300"/>
          </a:xfrm>
          <a:prstGeom prst="straightConnector1">
            <a:avLst/>
          </a:prstGeom>
          <a:noFill/>
          <a:ln w="25400" cap="flat" cmpd="sng">
            <a:solidFill>
              <a:srgbClr val="F79646"/>
            </a:solidFill>
            <a:prstDash val="solid"/>
            <a:round/>
            <a:headEnd type="none" w="sm" len="sm"/>
            <a:tailEnd type="none" w="sm" len="sm"/>
          </a:ln>
        </p:spPr>
      </p:cxnSp>
      <p:sp>
        <p:nvSpPr>
          <p:cNvPr id="653" name="Google Shape;653;p63"/>
          <p:cNvSpPr txBox="1"/>
          <p:nvPr/>
        </p:nvSpPr>
        <p:spPr>
          <a:xfrm rot="-1209182">
            <a:off x="3006967" y="3374643"/>
            <a:ext cx="1158104" cy="4525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Lato"/>
                <a:ea typeface="Lato"/>
                <a:cs typeface="Lato"/>
                <a:sym typeface="Lato"/>
              </a:rPr>
              <a:t>Bakriser</a:t>
            </a:r>
            <a:endParaRPr sz="1100">
              <a:latin typeface="Lato"/>
              <a:ea typeface="Lato"/>
              <a:cs typeface="Lato"/>
              <a:sym typeface="Lato"/>
            </a:endParaRPr>
          </a:p>
        </p:txBody>
      </p:sp>
      <p:cxnSp>
        <p:nvCxnSpPr>
          <p:cNvPr id="654" name="Google Shape;654;p63"/>
          <p:cNvCxnSpPr/>
          <p:nvPr/>
        </p:nvCxnSpPr>
        <p:spPr>
          <a:xfrm flipH="1">
            <a:off x="801199" y="2123413"/>
            <a:ext cx="7372200" cy="1689600"/>
          </a:xfrm>
          <a:prstGeom prst="straightConnector1">
            <a:avLst/>
          </a:prstGeom>
          <a:noFill/>
          <a:ln w="25400" cap="flat" cmpd="sng">
            <a:solidFill>
              <a:srgbClr val="F79646"/>
            </a:solidFill>
            <a:prstDash val="solid"/>
            <a:round/>
            <a:headEnd type="none" w="sm" len="sm"/>
            <a:tailEnd type="none" w="sm" len="sm"/>
          </a:ln>
        </p:spPr>
      </p:cxnSp>
      <p:sp>
        <p:nvSpPr>
          <p:cNvPr id="655" name="Google Shape;655;p63"/>
          <p:cNvSpPr txBox="1"/>
          <p:nvPr/>
        </p:nvSpPr>
        <p:spPr>
          <a:xfrm rot="-699378">
            <a:off x="2128716" y="3063796"/>
            <a:ext cx="1158185" cy="4524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Lato"/>
                <a:ea typeface="Lato"/>
                <a:cs typeface="Lato"/>
                <a:sym typeface="Lato"/>
              </a:rPr>
              <a:t>Brems</a:t>
            </a:r>
            <a:endParaRPr sz="1100">
              <a:latin typeface="Lato"/>
              <a:ea typeface="Lato"/>
              <a:cs typeface="Lato"/>
              <a:sym typeface="Lato"/>
            </a:endParaRPr>
          </a:p>
        </p:txBody>
      </p:sp>
      <p:sp>
        <p:nvSpPr>
          <p:cNvPr id="656" name="Google Shape;656;p63"/>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Medvind</a:t>
            </a:r>
            <a:endParaRPr b="1"/>
          </a:p>
          <a:p>
            <a:pPr marL="457200" lvl="0" indent="-311150" algn="l" rtl="0">
              <a:spcBef>
                <a:spcPts val="1600"/>
              </a:spcBef>
              <a:spcAft>
                <a:spcPts val="0"/>
              </a:spcAft>
              <a:buSzPts val="1300"/>
              <a:buChar char="●"/>
            </a:pPr>
            <a:r>
              <a:rPr lang="en"/>
              <a:t>Hvorfor kommer vi lenger med brems? </a:t>
            </a:r>
            <a:endParaRPr/>
          </a:p>
        </p:txBody>
      </p:sp>
      <p:pic>
        <p:nvPicPr>
          <p:cNvPr id="657" name="Google Shape;657;p63"/>
          <p:cNvPicPr preferRelativeResize="0"/>
          <p:nvPr/>
        </p:nvPicPr>
        <p:blipFill>
          <a:blip r:embed="rId3">
            <a:alphaModFix/>
          </a:blip>
          <a:stretch>
            <a:fillRect/>
          </a:stretch>
        </p:blipFill>
        <p:spPr>
          <a:xfrm rot="-364747">
            <a:off x="7642430" y="1138386"/>
            <a:ext cx="979891" cy="1262176"/>
          </a:xfrm>
          <a:prstGeom prst="rect">
            <a:avLst/>
          </a:prstGeom>
          <a:noFill/>
          <a:ln>
            <a:noFill/>
          </a:ln>
        </p:spPr>
      </p:pic>
      <p:sp>
        <p:nvSpPr>
          <p:cNvPr id="658" name="Google Shape;658;p63"/>
          <p:cNvSpPr/>
          <p:nvPr/>
        </p:nvSpPr>
        <p:spPr>
          <a:xfrm flipH="1">
            <a:off x="5435703" y="1177581"/>
            <a:ext cx="1939500" cy="588300"/>
          </a:xfrm>
          <a:prstGeom prst="rightArrow">
            <a:avLst>
              <a:gd name="adj1" fmla="val 50000"/>
              <a:gd name="adj2" fmla="val 50000"/>
            </a:avLst>
          </a:prstGeom>
          <a:solidFill>
            <a:srgbClr val="50C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Medvind</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64"/>
          <p:cNvSpPr/>
          <p:nvPr/>
        </p:nvSpPr>
        <p:spPr>
          <a:xfrm>
            <a:off x="7060750" y="1865700"/>
            <a:ext cx="756000" cy="756000"/>
          </a:xfrm>
          <a:prstGeom prst="ellipse">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4"/>
          <p:cNvSpPr txBox="1">
            <a:spLocks noGrp="1"/>
          </p:cNvSpPr>
          <p:nvPr>
            <p:ph type="title"/>
          </p:nvPr>
        </p:nvSpPr>
        <p:spPr>
          <a:xfrm>
            <a:off x="1110450" y="1013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6: Flyging av mønster</a:t>
            </a:r>
            <a:endParaRPr/>
          </a:p>
        </p:txBody>
      </p:sp>
      <p:sp>
        <p:nvSpPr>
          <p:cNvPr id="665" name="Google Shape;665;p64"/>
          <p:cNvSpPr/>
          <p:nvPr/>
        </p:nvSpPr>
        <p:spPr>
          <a:xfrm>
            <a:off x="1728850" y="1740300"/>
            <a:ext cx="2605500" cy="1048800"/>
          </a:xfrm>
          <a:prstGeom prst="roundRect">
            <a:avLst>
              <a:gd name="adj" fmla="val 7936"/>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4"/>
          <p:cNvSpPr/>
          <p:nvPr/>
        </p:nvSpPr>
        <p:spPr>
          <a:xfrm>
            <a:off x="114700" y="3457675"/>
            <a:ext cx="2884200" cy="1532100"/>
          </a:xfrm>
          <a:prstGeom prst="roundRect">
            <a:avLst>
              <a:gd name="adj" fmla="val 7936"/>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Venteområde / </a:t>
            </a:r>
            <a:endParaRPr/>
          </a:p>
          <a:p>
            <a:pPr marL="0" lvl="0" indent="0" algn="ctr" rtl="0">
              <a:spcBef>
                <a:spcPts val="0"/>
              </a:spcBef>
              <a:spcAft>
                <a:spcPts val="0"/>
              </a:spcAft>
              <a:buNone/>
            </a:pPr>
            <a:r>
              <a:rPr lang="en"/>
              <a:t>Holdingområde</a:t>
            </a:r>
            <a:endParaRPr/>
          </a:p>
        </p:txBody>
      </p:sp>
      <p:sp>
        <p:nvSpPr>
          <p:cNvPr id="667" name="Google Shape;667;p64"/>
          <p:cNvSpPr/>
          <p:nvPr/>
        </p:nvSpPr>
        <p:spPr>
          <a:xfrm>
            <a:off x="3236450" y="2068050"/>
            <a:ext cx="376800" cy="351300"/>
          </a:xfrm>
          <a:prstGeom prst="flowChartAlternateProcess">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4"/>
          <p:cNvSpPr/>
          <p:nvPr/>
        </p:nvSpPr>
        <p:spPr>
          <a:xfrm>
            <a:off x="3613250" y="4117650"/>
            <a:ext cx="3138000" cy="535200"/>
          </a:xfrm>
          <a:prstGeom prst="rightArrow">
            <a:avLst>
              <a:gd name="adj1" fmla="val 50000"/>
              <a:gd name="adj2" fmla="val 50000"/>
            </a:avLst>
          </a:prstGeom>
          <a:solidFill>
            <a:srgbClr val="0831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C2CC"/>
                </a:solidFill>
              </a:rPr>
              <a:t>Downwind</a:t>
            </a:r>
            <a:endParaRPr b="1">
              <a:solidFill>
                <a:srgbClr val="50C2CC"/>
              </a:solidFill>
            </a:endParaRPr>
          </a:p>
        </p:txBody>
      </p:sp>
      <p:sp>
        <p:nvSpPr>
          <p:cNvPr id="669" name="Google Shape;669;p64"/>
          <p:cNvSpPr/>
          <p:nvPr/>
        </p:nvSpPr>
        <p:spPr>
          <a:xfrm flipH="1">
            <a:off x="4629350" y="1976100"/>
            <a:ext cx="2438400" cy="535200"/>
          </a:xfrm>
          <a:prstGeom prst="rightArrow">
            <a:avLst>
              <a:gd name="adj1" fmla="val 50000"/>
              <a:gd name="adj2" fmla="val 50000"/>
            </a:avLst>
          </a:prstGeom>
          <a:solidFill>
            <a:srgbClr val="0831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C2CC"/>
                </a:solidFill>
              </a:rPr>
              <a:t>Finale</a:t>
            </a:r>
            <a:endParaRPr b="1">
              <a:solidFill>
                <a:srgbClr val="50C2CC"/>
              </a:solidFill>
            </a:endParaRPr>
          </a:p>
        </p:txBody>
      </p:sp>
      <p:sp>
        <p:nvSpPr>
          <p:cNvPr id="670" name="Google Shape;670;p64"/>
          <p:cNvSpPr/>
          <p:nvPr/>
        </p:nvSpPr>
        <p:spPr>
          <a:xfrm rot="5400000" flipH="1">
            <a:off x="6618250" y="3061050"/>
            <a:ext cx="1641000" cy="510000"/>
          </a:xfrm>
          <a:prstGeom prst="rightArrow">
            <a:avLst>
              <a:gd name="adj1" fmla="val 50000"/>
              <a:gd name="adj2" fmla="val 50000"/>
            </a:avLst>
          </a:prstGeom>
          <a:solidFill>
            <a:srgbClr val="0831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C2CC"/>
                </a:solidFill>
              </a:rPr>
              <a:t>Base leg</a:t>
            </a:r>
            <a:endParaRPr b="1">
              <a:solidFill>
                <a:srgbClr val="50C2CC"/>
              </a:solidFill>
            </a:endParaRPr>
          </a:p>
        </p:txBody>
      </p:sp>
      <p:sp>
        <p:nvSpPr>
          <p:cNvPr id="671" name="Google Shape;671;p64"/>
          <p:cNvSpPr txBox="1">
            <a:spLocks noGrp="1"/>
          </p:cNvSpPr>
          <p:nvPr>
            <p:ph type="body" idx="1"/>
          </p:nvPr>
        </p:nvSpPr>
        <p:spPr>
          <a:xfrm>
            <a:off x="7382375" y="1062875"/>
            <a:ext cx="1704300" cy="624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Oppstillingspunkt / Setup</a:t>
            </a:r>
            <a:endParaRPr/>
          </a:p>
        </p:txBody>
      </p:sp>
      <p:cxnSp>
        <p:nvCxnSpPr>
          <p:cNvPr id="672" name="Google Shape;672;p64"/>
          <p:cNvCxnSpPr/>
          <p:nvPr/>
        </p:nvCxnSpPr>
        <p:spPr>
          <a:xfrm flipH="1">
            <a:off x="7526000" y="1687775"/>
            <a:ext cx="409800" cy="459000"/>
          </a:xfrm>
          <a:prstGeom prst="straightConnector1">
            <a:avLst/>
          </a:prstGeom>
          <a:noFill/>
          <a:ln w="9525" cap="flat" cmpd="sng">
            <a:solidFill>
              <a:schemeClr val="dk2"/>
            </a:solidFill>
            <a:prstDash val="solid"/>
            <a:round/>
            <a:headEnd type="none" w="med" len="med"/>
            <a:tailEnd type="triangle" w="med" len="med"/>
          </a:ln>
        </p:spPr>
      </p:cxnSp>
      <p:sp>
        <p:nvSpPr>
          <p:cNvPr id="673" name="Google Shape;673;p64"/>
          <p:cNvSpPr txBox="1">
            <a:spLocks noGrp="1"/>
          </p:cNvSpPr>
          <p:nvPr>
            <p:ph type="body" idx="1"/>
          </p:nvPr>
        </p:nvSpPr>
        <p:spPr>
          <a:xfrm>
            <a:off x="114700" y="1644475"/>
            <a:ext cx="1560600" cy="624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Landingspunkt</a:t>
            </a:r>
            <a:endParaRPr/>
          </a:p>
        </p:txBody>
      </p:sp>
      <p:cxnSp>
        <p:nvCxnSpPr>
          <p:cNvPr id="674" name="Google Shape;674;p64"/>
          <p:cNvCxnSpPr/>
          <p:nvPr/>
        </p:nvCxnSpPr>
        <p:spPr>
          <a:xfrm>
            <a:off x="1327350" y="1991025"/>
            <a:ext cx="2033700" cy="248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65"/>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Vurdering av hoppfelt</a:t>
            </a:r>
            <a:endParaRPr/>
          </a:p>
        </p:txBody>
      </p:sp>
      <p:sp>
        <p:nvSpPr>
          <p:cNvPr id="680" name="Google Shape;680;p65"/>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Landingsbane </a:t>
            </a:r>
            <a:endParaRPr/>
          </a:p>
          <a:p>
            <a:pPr marL="914400" lvl="1" indent="-298450" algn="l" rtl="0">
              <a:spcBef>
                <a:spcPts val="0"/>
              </a:spcBef>
              <a:spcAft>
                <a:spcPts val="0"/>
              </a:spcAft>
              <a:buSzPts val="1100"/>
              <a:buChar char="○"/>
            </a:pPr>
            <a:r>
              <a:rPr lang="en"/>
              <a:t>Fritt for hindringer (på bakken og i luften)</a:t>
            </a:r>
            <a:endParaRPr/>
          </a:p>
          <a:p>
            <a:pPr marL="914400" lvl="1" indent="-298450" algn="l" rtl="0">
              <a:spcBef>
                <a:spcPts val="0"/>
              </a:spcBef>
              <a:spcAft>
                <a:spcPts val="0"/>
              </a:spcAft>
              <a:buSzPts val="1100"/>
              <a:buChar char="○"/>
            </a:pPr>
            <a:r>
              <a:rPr lang="en"/>
              <a:t>Egnet underlag</a:t>
            </a:r>
            <a:endParaRPr/>
          </a:p>
          <a:p>
            <a:pPr marL="914400" lvl="1" indent="-298450" algn="l" rtl="0">
              <a:spcBef>
                <a:spcPts val="0"/>
              </a:spcBef>
              <a:spcAft>
                <a:spcPts val="0"/>
              </a:spcAft>
              <a:buSzPts val="1100"/>
              <a:buChar char="○"/>
            </a:pPr>
            <a:r>
              <a:rPr lang="en"/>
              <a:t>Lengde</a:t>
            </a:r>
            <a:endParaRPr/>
          </a:p>
          <a:p>
            <a:pPr marL="457200" lvl="0" indent="-311150" algn="l" rtl="0">
              <a:spcBef>
                <a:spcPts val="0"/>
              </a:spcBef>
              <a:spcAft>
                <a:spcPts val="0"/>
              </a:spcAft>
              <a:buSzPts val="1300"/>
              <a:buChar char="●"/>
            </a:pPr>
            <a:r>
              <a:rPr lang="en"/>
              <a:t>Landingspunkt</a:t>
            </a:r>
            <a:endParaRPr/>
          </a:p>
          <a:p>
            <a:pPr marL="914400" lvl="1" indent="-298450" algn="l" rtl="0">
              <a:spcBef>
                <a:spcPts val="0"/>
              </a:spcBef>
              <a:spcAft>
                <a:spcPts val="0"/>
              </a:spcAft>
              <a:buSzPts val="1100"/>
              <a:buChar char="○"/>
            </a:pPr>
            <a:r>
              <a:rPr lang="en"/>
              <a:t>Plasseres kort av midten på feltet</a:t>
            </a:r>
            <a:endParaRPr/>
          </a:p>
          <a:p>
            <a:pPr marL="914400" lvl="1" indent="-298450" algn="l" rtl="0">
              <a:spcBef>
                <a:spcPts val="0"/>
              </a:spcBef>
              <a:spcAft>
                <a:spcPts val="0"/>
              </a:spcAft>
              <a:buSzPts val="1100"/>
              <a:buChar char="○"/>
            </a:pPr>
            <a:r>
              <a:rPr lang="en"/>
              <a:t>Juster avstand på baseleg</a:t>
            </a:r>
            <a:endParaRPr/>
          </a:p>
        </p:txBody>
      </p:sp>
      <p:sp>
        <p:nvSpPr>
          <p:cNvPr id="681" name="Google Shape;681;p65"/>
          <p:cNvSpPr/>
          <p:nvPr/>
        </p:nvSpPr>
        <p:spPr>
          <a:xfrm>
            <a:off x="2635225" y="3892975"/>
            <a:ext cx="2605500" cy="1048800"/>
          </a:xfrm>
          <a:prstGeom prst="roundRect">
            <a:avLst>
              <a:gd name="adj" fmla="val 7936"/>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5"/>
          <p:cNvSpPr/>
          <p:nvPr/>
        </p:nvSpPr>
        <p:spPr>
          <a:xfrm>
            <a:off x="4142825" y="4220725"/>
            <a:ext cx="376800" cy="351300"/>
          </a:xfrm>
          <a:prstGeom prst="flowChartAlternateProcess">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5"/>
          <p:cNvSpPr/>
          <p:nvPr/>
        </p:nvSpPr>
        <p:spPr>
          <a:xfrm flipH="1">
            <a:off x="5535725" y="4128775"/>
            <a:ext cx="2438400" cy="535200"/>
          </a:xfrm>
          <a:prstGeom prst="rightArrow">
            <a:avLst>
              <a:gd name="adj1" fmla="val 50000"/>
              <a:gd name="adj2" fmla="val 50000"/>
            </a:avLst>
          </a:prstGeom>
          <a:solidFill>
            <a:srgbClr val="0831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C2CC"/>
                </a:solidFill>
              </a:rPr>
              <a:t>Finale</a:t>
            </a:r>
            <a:endParaRPr b="1">
              <a:solidFill>
                <a:srgbClr val="50C2CC"/>
              </a:solidFill>
            </a:endParaRPr>
          </a:p>
        </p:txBody>
      </p:sp>
      <p:sp>
        <p:nvSpPr>
          <p:cNvPr id="684" name="Google Shape;684;p65"/>
          <p:cNvSpPr txBox="1">
            <a:spLocks noGrp="1"/>
          </p:cNvSpPr>
          <p:nvPr>
            <p:ph type="body" idx="1"/>
          </p:nvPr>
        </p:nvSpPr>
        <p:spPr>
          <a:xfrm>
            <a:off x="4601650" y="3346500"/>
            <a:ext cx="1560600" cy="624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Landingspunkt</a:t>
            </a:r>
            <a:endParaRPr/>
          </a:p>
        </p:txBody>
      </p:sp>
      <p:cxnSp>
        <p:nvCxnSpPr>
          <p:cNvPr id="685" name="Google Shape;685;p65"/>
          <p:cNvCxnSpPr/>
          <p:nvPr/>
        </p:nvCxnSpPr>
        <p:spPr>
          <a:xfrm flipH="1">
            <a:off x="4475200" y="3730525"/>
            <a:ext cx="647400" cy="565500"/>
          </a:xfrm>
          <a:prstGeom prst="straightConnector1">
            <a:avLst/>
          </a:prstGeom>
          <a:noFill/>
          <a:ln w="9525" cap="flat" cmpd="sng">
            <a:solidFill>
              <a:schemeClr val="dk2"/>
            </a:solidFill>
            <a:prstDash val="solid"/>
            <a:round/>
            <a:headEnd type="none" w="med" len="med"/>
            <a:tailEnd type="triangle" w="med" len="med"/>
          </a:ln>
        </p:spPr>
      </p:cxnSp>
      <p:sp>
        <p:nvSpPr>
          <p:cNvPr id="686" name="Google Shape;686;p65"/>
          <p:cNvSpPr/>
          <p:nvPr/>
        </p:nvSpPr>
        <p:spPr>
          <a:xfrm>
            <a:off x="2730075" y="4116325"/>
            <a:ext cx="1343700" cy="602100"/>
          </a:xfrm>
          <a:prstGeom prst="roundRect">
            <a:avLst>
              <a:gd name="adj" fmla="val 7936"/>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Ekstra landingsbane</a:t>
            </a:r>
            <a:endParaRPr sz="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1110450" y="1013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Begreper: Akser</a:t>
            </a:r>
            <a:endParaRPr/>
          </a:p>
        </p:txBody>
      </p:sp>
      <p:pic>
        <p:nvPicPr>
          <p:cNvPr id="68" name="Google Shape;68;p12"/>
          <p:cNvPicPr preferRelativeResize="0"/>
          <p:nvPr/>
        </p:nvPicPr>
        <p:blipFill>
          <a:blip r:embed="rId3">
            <a:alphaModFix/>
          </a:blip>
          <a:stretch>
            <a:fillRect/>
          </a:stretch>
        </p:blipFill>
        <p:spPr>
          <a:xfrm>
            <a:off x="2893825" y="2020500"/>
            <a:ext cx="3256975" cy="2676426"/>
          </a:xfrm>
          <a:prstGeom prst="rect">
            <a:avLst/>
          </a:prstGeom>
          <a:noFill/>
          <a:ln>
            <a:noFill/>
          </a:ln>
        </p:spPr>
      </p:pic>
      <p:pic>
        <p:nvPicPr>
          <p:cNvPr id="69" name="Google Shape;69;p12"/>
          <p:cNvPicPr preferRelativeResize="0"/>
          <p:nvPr/>
        </p:nvPicPr>
        <p:blipFill>
          <a:blip r:embed="rId4">
            <a:alphaModFix/>
          </a:blip>
          <a:stretch>
            <a:fillRect/>
          </a:stretch>
        </p:blipFill>
        <p:spPr>
          <a:xfrm>
            <a:off x="365450" y="2145300"/>
            <a:ext cx="2250826" cy="2250826"/>
          </a:xfrm>
          <a:prstGeom prst="rect">
            <a:avLst/>
          </a:prstGeom>
          <a:noFill/>
          <a:ln>
            <a:noFill/>
          </a:ln>
        </p:spPr>
      </p:pic>
      <p:pic>
        <p:nvPicPr>
          <p:cNvPr id="70" name="Google Shape;70;p12"/>
          <p:cNvPicPr preferRelativeResize="0"/>
          <p:nvPr/>
        </p:nvPicPr>
        <p:blipFill>
          <a:blip r:embed="rId5">
            <a:alphaModFix/>
          </a:blip>
          <a:stretch>
            <a:fillRect/>
          </a:stretch>
        </p:blipFill>
        <p:spPr>
          <a:xfrm>
            <a:off x="6066176" y="2374138"/>
            <a:ext cx="2688399" cy="1793141"/>
          </a:xfrm>
          <a:prstGeom prst="rect">
            <a:avLst/>
          </a:prstGeom>
          <a:noFill/>
          <a:ln>
            <a:noFill/>
          </a:ln>
        </p:spPr>
      </p:pic>
      <p:sp>
        <p:nvSpPr>
          <p:cNvPr id="71" name="Google Shape;71;p12"/>
          <p:cNvSpPr txBox="1">
            <a:spLocks noGrp="1"/>
          </p:cNvSpPr>
          <p:nvPr>
            <p:ph type="body" idx="1"/>
          </p:nvPr>
        </p:nvSpPr>
        <p:spPr>
          <a:xfrm>
            <a:off x="1261225" y="4455000"/>
            <a:ext cx="6510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Pitch</a:t>
            </a:r>
            <a:endParaRPr b="1"/>
          </a:p>
        </p:txBody>
      </p:sp>
      <p:sp>
        <p:nvSpPr>
          <p:cNvPr id="72" name="Google Shape;72;p12"/>
          <p:cNvSpPr txBox="1">
            <a:spLocks noGrp="1"/>
          </p:cNvSpPr>
          <p:nvPr>
            <p:ph type="body" idx="1"/>
          </p:nvPr>
        </p:nvSpPr>
        <p:spPr>
          <a:xfrm>
            <a:off x="4196813" y="4455000"/>
            <a:ext cx="6510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Roll</a:t>
            </a:r>
            <a:endParaRPr b="1"/>
          </a:p>
        </p:txBody>
      </p:sp>
      <p:sp>
        <p:nvSpPr>
          <p:cNvPr id="73" name="Google Shape;73;p12"/>
          <p:cNvSpPr txBox="1">
            <a:spLocks noGrp="1"/>
          </p:cNvSpPr>
          <p:nvPr>
            <p:ph type="body" idx="1"/>
          </p:nvPr>
        </p:nvSpPr>
        <p:spPr>
          <a:xfrm>
            <a:off x="7318563" y="4455000"/>
            <a:ext cx="6510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Yaw</a:t>
            </a:r>
            <a:endParaRPr b="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66"/>
          <p:cNvSpPr txBox="1">
            <a:spLocks noGrp="1"/>
          </p:cNvSpPr>
          <p:nvPr>
            <p:ph type="title"/>
          </p:nvPr>
        </p:nvSpPr>
        <p:spPr>
          <a:xfrm>
            <a:off x="1110450" y="1013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lav i mønster</a:t>
            </a:r>
            <a:endParaRPr/>
          </a:p>
        </p:txBody>
      </p:sp>
      <p:sp>
        <p:nvSpPr>
          <p:cNvPr id="692" name="Google Shape;692;p66"/>
          <p:cNvSpPr/>
          <p:nvPr/>
        </p:nvSpPr>
        <p:spPr>
          <a:xfrm>
            <a:off x="1728850" y="1740300"/>
            <a:ext cx="2605500" cy="1048800"/>
          </a:xfrm>
          <a:prstGeom prst="roundRect">
            <a:avLst>
              <a:gd name="adj" fmla="val 7936"/>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6"/>
          <p:cNvSpPr/>
          <p:nvPr/>
        </p:nvSpPr>
        <p:spPr>
          <a:xfrm>
            <a:off x="114700" y="3457675"/>
            <a:ext cx="2884200" cy="1532100"/>
          </a:xfrm>
          <a:prstGeom prst="roundRect">
            <a:avLst>
              <a:gd name="adj" fmla="val 7936"/>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Venteområde / </a:t>
            </a:r>
            <a:endParaRPr/>
          </a:p>
          <a:p>
            <a:pPr marL="0" lvl="0" indent="0" algn="ctr" rtl="0">
              <a:spcBef>
                <a:spcPts val="0"/>
              </a:spcBef>
              <a:spcAft>
                <a:spcPts val="0"/>
              </a:spcAft>
              <a:buNone/>
            </a:pPr>
            <a:r>
              <a:rPr lang="en"/>
              <a:t>Holdingområde</a:t>
            </a:r>
            <a:endParaRPr/>
          </a:p>
        </p:txBody>
      </p:sp>
      <p:sp>
        <p:nvSpPr>
          <p:cNvPr id="694" name="Google Shape;694;p66"/>
          <p:cNvSpPr/>
          <p:nvPr/>
        </p:nvSpPr>
        <p:spPr>
          <a:xfrm>
            <a:off x="3236450" y="2068050"/>
            <a:ext cx="376800" cy="351300"/>
          </a:xfrm>
          <a:prstGeom prst="flowChartAlternateProcess">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6"/>
          <p:cNvSpPr/>
          <p:nvPr/>
        </p:nvSpPr>
        <p:spPr>
          <a:xfrm>
            <a:off x="3613250" y="4117650"/>
            <a:ext cx="3138000" cy="535200"/>
          </a:xfrm>
          <a:prstGeom prst="rightArrow">
            <a:avLst>
              <a:gd name="adj1" fmla="val 50000"/>
              <a:gd name="adj2" fmla="val 50000"/>
            </a:avLst>
          </a:prstGeom>
          <a:solidFill>
            <a:srgbClr val="0831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C2CC"/>
                </a:solidFill>
              </a:rPr>
              <a:t>Downwind</a:t>
            </a:r>
            <a:endParaRPr b="1">
              <a:solidFill>
                <a:srgbClr val="50C2CC"/>
              </a:solidFill>
            </a:endParaRPr>
          </a:p>
        </p:txBody>
      </p:sp>
      <p:sp>
        <p:nvSpPr>
          <p:cNvPr id="696" name="Google Shape;696;p66"/>
          <p:cNvSpPr/>
          <p:nvPr/>
        </p:nvSpPr>
        <p:spPr>
          <a:xfrm flipH="1">
            <a:off x="4629350" y="1976100"/>
            <a:ext cx="2438400" cy="535200"/>
          </a:xfrm>
          <a:prstGeom prst="rightArrow">
            <a:avLst>
              <a:gd name="adj1" fmla="val 50000"/>
              <a:gd name="adj2" fmla="val 50000"/>
            </a:avLst>
          </a:prstGeom>
          <a:solidFill>
            <a:srgbClr val="0831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C2CC"/>
                </a:solidFill>
              </a:rPr>
              <a:t>Finale</a:t>
            </a:r>
            <a:endParaRPr b="1">
              <a:solidFill>
                <a:srgbClr val="50C2CC"/>
              </a:solidFill>
            </a:endParaRPr>
          </a:p>
        </p:txBody>
      </p:sp>
      <p:sp>
        <p:nvSpPr>
          <p:cNvPr id="697" name="Google Shape;697;p66"/>
          <p:cNvSpPr/>
          <p:nvPr/>
        </p:nvSpPr>
        <p:spPr>
          <a:xfrm rot="5400000" flipH="1">
            <a:off x="6618250" y="3061050"/>
            <a:ext cx="1641000" cy="510000"/>
          </a:xfrm>
          <a:prstGeom prst="rightArrow">
            <a:avLst>
              <a:gd name="adj1" fmla="val 50000"/>
              <a:gd name="adj2" fmla="val 50000"/>
            </a:avLst>
          </a:prstGeom>
          <a:solidFill>
            <a:srgbClr val="0831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C2CC"/>
                </a:solidFill>
              </a:rPr>
              <a:t>Base leg</a:t>
            </a:r>
            <a:endParaRPr b="1">
              <a:solidFill>
                <a:srgbClr val="50C2CC"/>
              </a:solidFill>
            </a:endParaRPr>
          </a:p>
        </p:txBody>
      </p:sp>
      <p:sp>
        <p:nvSpPr>
          <p:cNvPr id="698" name="Google Shape;698;p66"/>
          <p:cNvSpPr/>
          <p:nvPr/>
        </p:nvSpPr>
        <p:spPr>
          <a:xfrm rot="2566481" flipH="1">
            <a:off x="6079736" y="2298034"/>
            <a:ext cx="699290" cy="1906172"/>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6"/>
          <p:cNvSpPr txBox="1"/>
          <p:nvPr/>
        </p:nvSpPr>
        <p:spPr>
          <a:xfrm rot="-2875135">
            <a:off x="5798376" y="3190600"/>
            <a:ext cx="1170578" cy="40017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Alternativ</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67"/>
          <p:cNvSpPr txBox="1">
            <a:spLocks noGrp="1"/>
          </p:cNvSpPr>
          <p:nvPr>
            <p:ph type="title"/>
          </p:nvPr>
        </p:nvSpPr>
        <p:spPr>
          <a:xfrm>
            <a:off x="1110450" y="1013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høy i mønster</a:t>
            </a:r>
            <a:endParaRPr/>
          </a:p>
        </p:txBody>
      </p:sp>
      <p:sp>
        <p:nvSpPr>
          <p:cNvPr id="705" name="Google Shape;705;p67"/>
          <p:cNvSpPr/>
          <p:nvPr/>
        </p:nvSpPr>
        <p:spPr>
          <a:xfrm>
            <a:off x="1728850" y="1740300"/>
            <a:ext cx="2605500" cy="1048800"/>
          </a:xfrm>
          <a:prstGeom prst="roundRect">
            <a:avLst>
              <a:gd name="adj" fmla="val 7936"/>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7"/>
          <p:cNvSpPr/>
          <p:nvPr/>
        </p:nvSpPr>
        <p:spPr>
          <a:xfrm>
            <a:off x="114700" y="3457675"/>
            <a:ext cx="2884200" cy="1532100"/>
          </a:xfrm>
          <a:prstGeom prst="roundRect">
            <a:avLst>
              <a:gd name="adj" fmla="val 7936"/>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Venteområde / </a:t>
            </a:r>
            <a:endParaRPr/>
          </a:p>
          <a:p>
            <a:pPr marL="0" lvl="0" indent="0" algn="ctr" rtl="0">
              <a:spcBef>
                <a:spcPts val="0"/>
              </a:spcBef>
              <a:spcAft>
                <a:spcPts val="0"/>
              </a:spcAft>
              <a:buNone/>
            </a:pPr>
            <a:r>
              <a:rPr lang="en"/>
              <a:t>Holdingområde</a:t>
            </a:r>
            <a:endParaRPr/>
          </a:p>
        </p:txBody>
      </p:sp>
      <p:sp>
        <p:nvSpPr>
          <p:cNvPr id="707" name="Google Shape;707;p67"/>
          <p:cNvSpPr/>
          <p:nvPr/>
        </p:nvSpPr>
        <p:spPr>
          <a:xfrm>
            <a:off x="3236450" y="2068050"/>
            <a:ext cx="376800" cy="351300"/>
          </a:xfrm>
          <a:prstGeom prst="flowChartAlternateProcess">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7"/>
          <p:cNvSpPr/>
          <p:nvPr/>
        </p:nvSpPr>
        <p:spPr>
          <a:xfrm>
            <a:off x="3613250" y="4117650"/>
            <a:ext cx="3138000" cy="535200"/>
          </a:xfrm>
          <a:prstGeom prst="rightArrow">
            <a:avLst>
              <a:gd name="adj1" fmla="val 50000"/>
              <a:gd name="adj2" fmla="val 50000"/>
            </a:avLst>
          </a:prstGeom>
          <a:solidFill>
            <a:srgbClr val="0831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C2CC"/>
                </a:solidFill>
              </a:rPr>
              <a:t>Downwind</a:t>
            </a:r>
            <a:endParaRPr b="1">
              <a:solidFill>
                <a:srgbClr val="50C2CC"/>
              </a:solidFill>
            </a:endParaRPr>
          </a:p>
        </p:txBody>
      </p:sp>
      <p:sp>
        <p:nvSpPr>
          <p:cNvPr id="709" name="Google Shape;709;p67"/>
          <p:cNvSpPr/>
          <p:nvPr/>
        </p:nvSpPr>
        <p:spPr>
          <a:xfrm flipH="1">
            <a:off x="4629350" y="1976100"/>
            <a:ext cx="2438400" cy="535200"/>
          </a:xfrm>
          <a:prstGeom prst="rightArrow">
            <a:avLst>
              <a:gd name="adj1" fmla="val 50000"/>
              <a:gd name="adj2" fmla="val 50000"/>
            </a:avLst>
          </a:prstGeom>
          <a:solidFill>
            <a:srgbClr val="0831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C2CC"/>
                </a:solidFill>
              </a:rPr>
              <a:t>Finale</a:t>
            </a:r>
            <a:endParaRPr b="1">
              <a:solidFill>
                <a:srgbClr val="50C2CC"/>
              </a:solidFill>
            </a:endParaRPr>
          </a:p>
        </p:txBody>
      </p:sp>
      <p:sp>
        <p:nvSpPr>
          <p:cNvPr id="710" name="Google Shape;710;p67"/>
          <p:cNvSpPr/>
          <p:nvPr/>
        </p:nvSpPr>
        <p:spPr>
          <a:xfrm rot="5400000" flipH="1">
            <a:off x="6618250" y="3061050"/>
            <a:ext cx="1641000" cy="510000"/>
          </a:xfrm>
          <a:prstGeom prst="rightArrow">
            <a:avLst>
              <a:gd name="adj1" fmla="val 50000"/>
              <a:gd name="adj2" fmla="val 50000"/>
            </a:avLst>
          </a:prstGeom>
          <a:solidFill>
            <a:srgbClr val="0831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C2CC"/>
                </a:solidFill>
              </a:rPr>
              <a:t>Base leg</a:t>
            </a:r>
            <a:endParaRPr b="1">
              <a:solidFill>
                <a:srgbClr val="50C2CC"/>
              </a:solidFill>
            </a:endParaRPr>
          </a:p>
        </p:txBody>
      </p:sp>
      <p:sp>
        <p:nvSpPr>
          <p:cNvPr id="711" name="Google Shape;711;p67"/>
          <p:cNvSpPr/>
          <p:nvPr/>
        </p:nvSpPr>
        <p:spPr>
          <a:xfrm rot="6892392" flipH="1">
            <a:off x="7156701" y="3491994"/>
            <a:ext cx="2081255" cy="700373"/>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7"/>
          <p:cNvSpPr/>
          <p:nvPr/>
        </p:nvSpPr>
        <p:spPr>
          <a:xfrm rot="-265861" flipH="1">
            <a:off x="6829073" y="1671338"/>
            <a:ext cx="2081321" cy="1174124"/>
          </a:xfrm>
          <a:prstGeom prst="bentArrow">
            <a:avLst>
              <a:gd name="adj1" fmla="val 12912"/>
              <a:gd name="adj2" fmla="val 14305"/>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3" name="Google Shape;713;p67"/>
          <p:cNvSpPr txBox="1"/>
          <p:nvPr/>
        </p:nvSpPr>
        <p:spPr>
          <a:xfrm rot="-327381">
            <a:off x="7208379" y="1448635"/>
            <a:ext cx="1170504" cy="40021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Alternativ</a:t>
            </a:r>
            <a:endParaRPr/>
          </a:p>
        </p:txBody>
      </p:sp>
      <p:sp>
        <p:nvSpPr>
          <p:cNvPr id="714" name="Google Shape;714;p67"/>
          <p:cNvSpPr txBox="1"/>
          <p:nvPr/>
        </p:nvSpPr>
        <p:spPr>
          <a:xfrm rot="-327381">
            <a:off x="7382004" y="4707585"/>
            <a:ext cx="1170504" cy="40021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Alternativ</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8"/>
          <p:cNvSpPr txBox="1">
            <a:spLocks noGrp="1"/>
          </p:cNvSpPr>
          <p:nvPr>
            <p:ph type="body" idx="1"/>
          </p:nvPr>
        </p:nvSpPr>
        <p:spPr>
          <a:xfrm>
            <a:off x="1110450" y="2078875"/>
            <a:ext cx="3023100" cy="297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“Accuracy trick”</a:t>
            </a:r>
            <a:endParaRPr b="1"/>
          </a:p>
          <a:p>
            <a:pPr marL="457200" lvl="0" indent="-311150" algn="l" rtl="0">
              <a:spcBef>
                <a:spcPts val="1600"/>
              </a:spcBef>
              <a:spcAft>
                <a:spcPts val="0"/>
              </a:spcAft>
              <a:buSzPts val="1300"/>
              <a:buChar char="●"/>
            </a:pPr>
            <a:r>
              <a:rPr lang="en"/>
              <a:t>Hvis du ser rett ned beveger bakken seg bakover. </a:t>
            </a:r>
            <a:endParaRPr/>
          </a:p>
          <a:p>
            <a:pPr marL="457200" lvl="0" indent="-311150" algn="l" rtl="0">
              <a:spcBef>
                <a:spcPts val="0"/>
              </a:spcBef>
              <a:spcAft>
                <a:spcPts val="0"/>
              </a:spcAft>
              <a:buSzPts val="1300"/>
              <a:buChar char="●"/>
            </a:pPr>
            <a:r>
              <a:rPr lang="en"/>
              <a:t>Hvis du ser på horisonten beveger den seg oppover. </a:t>
            </a:r>
            <a:endParaRPr/>
          </a:p>
          <a:p>
            <a:pPr marL="457200" lvl="0" indent="-311150" algn="l" rtl="0">
              <a:spcBef>
                <a:spcPts val="0"/>
              </a:spcBef>
              <a:spcAft>
                <a:spcPts val="0"/>
              </a:spcAft>
              <a:buSzPts val="1300"/>
              <a:buChar char="●"/>
            </a:pPr>
            <a:r>
              <a:rPr lang="en"/>
              <a:t>Midt mellom disse to er det et punkt som står stille, der vil du lande. </a:t>
            </a:r>
            <a:endParaRPr/>
          </a:p>
        </p:txBody>
      </p:sp>
      <p:sp>
        <p:nvSpPr>
          <p:cNvPr id="720" name="Google Shape;720;p68"/>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Presisjon</a:t>
            </a:r>
            <a:endParaRPr/>
          </a:p>
        </p:txBody>
      </p:sp>
      <p:pic>
        <p:nvPicPr>
          <p:cNvPr id="721" name="Google Shape;721;p68"/>
          <p:cNvPicPr preferRelativeResize="0"/>
          <p:nvPr/>
        </p:nvPicPr>
        <p:blipFill rotWithShape="1">
          <a:blip r:embed="rId3">
            <a:alphaModFix/>
          </a:blip>
          <a:srcRect r="19967"/>
          <a:stretch/>
        </p:blipFill>
        <p:spPr>
          <a:xfrm>
            <a:off x="4572000" y="1645500"/>
            <a:ext cx="4429123" cy="3113062"/>
          </a:xfrm>
          <a:prstGeom prst="rect">
            <a:avLst/>
          </a:prstGeom>
          <a:noFill/>
          <a:ln>
            <a:noFill/>
          </a:ln>
        </p:spPr>
      </p:pic>
      <p:sp>
        <p:nvSpPr>
          <p:cNvPr id="722" name="Google Shape;722;p68"/>
          <p:cNvSpPr/>
          <p:nvPr/>
        </p:nvSpPr>
        <p:spPr>
          <a:xfrm rot="10800000" flipH="1">
            <a:off x="8523125" y="4157900"/>
            <a:ext cx="228900" cy="9654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3" name="Google Shape;723;p68"/>
          <p:cNvCxnSpPr/>
          <p:nvPr/>
        </p:nvCxnSpPr>
        <p:spPr>
          <a:xfrm>
            <a:off x="5049250" y="2612150"/>
            <a:ext cx="3803700" cy="0"/>
          </a:xfrm>
          <a:prstGeom prst="straightConnector1">
            <a:avLst/>
          </a:prstGeom>
          <a:noFill/>
          <a:ln w="19050" cap="flat" cmpd="sng">
            <a:solidFill>
              <a:srgbClr val="FF0000"/>
            </a:solidFill>
            <a:prstDash val="solid"/>
            <a:round/>
            <a:headEnd type="none" w="med" len="med"/>
            <a:tailEnd type="none" w="med" len="med"/>
          </a:ln>
        </p:spPr>
      </p:cxnSp>
      <p:sp>
        <p:nvSpPr>
          <p:cNvPr id="724" name="Google Shape;724;p68"/>
          <p:cNvSpPr/>
          <p:nvPr/>
        </p:nvSpPr>
        <p:spPr>
          <a:xfrm rot="10800000" flipH="1">
            <a:off x="8523125" y="3460454"/>
            <a:ext cx="228900" cy="651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8"/>
          <p:cNvSpPr/>
          <p:nvPr/>
        </p:nvSpPr>
        <p:spPr>
          <a:xfrm rot="10800000" flipH="1">
            <a:off x="8523125" y="3022950"/>
            <a:ext cx="228900" cy="403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8"/>
          <p:cNvSpPr/>
          <p:nvPr/>
        </p:nvSpPr>
        <p:spPr>
          <a:xfrm rot="10800000" flipH="1">
            <a:off x="8523125" y="2800550"/>
            <a:ext cx="228900" cy="208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8"/>
          <p:cNvSpPr/>
          <p:nvPr/>
        </p:nvSpPr>
        <p:spPr>
          <a:xfrm rot="10800000" flipH="1">
            <a:off x="8523125" y="2652650"/>
            <a:ext cx="228900" cy="1149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8"/>
          <p:cNvSpPr/>
          <p:nvPr/>
        </p:nvSpPr>
        <p:spPr>
          <a:xfrm>
            <a:off x="8523125" y="1074825"/>
            <a:ext cx="228900" cy="651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8"/>
          <p:cNvSpPr/>
          <p:nvPr/>
        </p:nvSpPr>
        <p:spPr>
          <a:xfrm>
            <a:off x="8523125" y="1759829"/>
            <a:ext cx="228900" cy="403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8"/>
          <p:cNvSpPr/>
          <p:nvPr/>
        </p:nvSpPr>
        <p:spPr>
          <a:xfrm>
            <a:off x="8523125" y="2177229"/>
            <a:ext cx="228900" cy="2088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8"/>
          <p:cNvSpPr/>
          <p:nvPr/>
        </p:nvSpPr>
        <p:spPr>
          <a:xfrm>
            <a:off x="8523125" y="2419029"/>
            <a:ext cx="228900" cy="1149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9"/>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Innflygingsmønster</a:t>
            </a:r>
            <a:endParaRPr/>
          </a:p>
        </p:txBody>
      </p:sp>
      <p:sp>
        <p:nvSpPr>
          <p:cNvPr id="737" name="Google Shape;737;p69"/>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Trening på tavle e.l med kurselevene</a:t>
            </a:r>
            <a:endParaRPr/>
          </a:p>
          <a:p>
            <a:pPr marL="0" lvl="0" indent="0" algn="l" rtl="0">
              <a:spcBef>
                <a:spcPts val="1600"/>
              </a:spcBef>
              <a:spcAft>
                <a:spcPts val="0"/>
              </a:spcAft>
              <a:buNone/>
            </a:pPr>
            <a:r>
              <a:rPr lang="en"/>
              <a:t>Momenter:</a:t>
            </a:r>
            <a:endParaRPr/>
          </a:p>
          <a:p>
            <a:pPr marL="457200" lvl="0" indent="-311150" algn="l" rtl="0">
              <a:spcBef>
                <a:spcPts val="0"/>
              </a:spcBef>
              <a:spcAft>
                <a:spcPts val="0"/>
              </a:spcAft>
              <a:buSzPts val="1300"/>
              <a:buChar char="●"/>
            </a:pPr>
            <a:r>
              <a:rPr lang="en"/>
              <a:t>Vindendring</a:t>
            </a:r>
            <a:endParaRPr/>
          </a:p>
          <a:p>
            <a:pPr marL="457200" lvl="0" indent="-311150" algn="l" rtl="0">
              <a:spcBef>
                <a:spcPts val="0"/>
              </a:spcBef>
              <a:spcAft>
                <a:spcPts val="0"/>
              </a:spcAft>
              <a:buSzPts val="1300"/>
              <a:buChar char="●"/>
            </a:pPr>
            <a:r>
              <a:rPr lang="en"/>
              <a:t>Endret landingsretning</a:t>
            </a:r>
            <a:endParaRPr/>
          </a:p>
          <a:p>
            <a:pPr marL="457200" lvl="0" indent="-311150" algn="l" rtl="0">
              <a:spcBef>
                <a:spcPts val="0"/>
              </a:spcBef>
              <a:spcAft>
                <a:spcPts val="0"/>
              </a:spcAft>
              <a:buSzPts val="1300"/>
              <a:buChar char="●"/>
            </a:pPr>
            <a:r>
              <a:rPr lang="en"/>
              <a:t>Hindringer (*landingsbane)</a:t>
            </a:r>
            <a:endParaRPr/>
          </a:p>
          <a:p>
            <a:pPr marL="457200" lvl="0" indent="-311150" algn="l" rtl="0">
              <a:spcBef>
                <a:spcPts val="0"/>
              </a:spcBef>
              <a:spcAft>
                <a:spcPts val="0"/>
              </a:spcAft>
              <a:buSzPts val="1300"/>
              <a:buChar char="●"/>
            </a:pPr>
            <a:r>
              <a:rPr lang="en"/>
              <a:t>Ta ut et område for å lande ute. Legg en ny plan</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70"/>
          <p:cNvSpPr txBox="1">
            <a:spLocks noGrp="1"/>
          </p:cNvSpPr>
          <p:nvPr>
            <p:ph type="title"/>
          </p:nvPr>
        </p:nvSpPr>
        <p:spPr>
          <a:xfrm>
            <a:off x="1034250" y="1398650"/>
            <a:ext cx="76884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Øvelser</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71"/>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Øvelser</a:t>
            </a:r>
            <a:endParaRPr/>
          </a:p>
        </p:txBody>
      </p:sp>
      <p:sp>
        <p:nvSpPr>
          <p:cNvPr id="748" name="Google Shape;748;p71"/>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5 hopp med øvelser</a:t>
            </a:r>
            <a:endParaRPr/>
          </a:p>
          <a:p>
            <a:pPr marL="457200" lvl="0" indent="-311150" algn="l" rtl="0">
              <a:spcBef>
                <a:spcPts val="0"/>
              </a:spcBef>
              <a:spcAft>
                <a:spcPts val="0"/>
              </a:spcAft>
              <a:buSzPts val="1300"/>
              <a:buChar char="●"/>
            </a:pPr>
            <a:r>
              <a:rPr lang="en"/>
              <a:t>Hopp ‘n pop</a:t>
            </a:r>
            <a:endParaRPr/>
          </a:p>
          <a:p>
            <a:pPr marL="914400" lvl="1" indent="-298450" algn="l" rtl="0">
              <a:spcBef>
                <a:spcPts val="0"/>
              </a:spcBef>
              <a:spcAft>
                <a:spcPts val="0"/>
              </a:spcAft>
              <a:buSzPts val="1100"/>
              <a:buChar char="○"/>
            </a:pPr>
            <a:r>
              <a:rPr lang="en"/>
              <a:t>Ofte lavhopp</a:t>
            </a:r>
            <a:endParaRPr/>
          </a:p>
          <a:p>
            <a:pPr marL="914400" lvl="1" indent="-298450" algn="l" rtl="0">
              <a:spcBef>
                <a:spcPts val="0"/>
              </a:spcBef>
              <a:spcAft>
                <a:spcPts val="0"/>
              </a:spcAft>
              <a:buSzPts val="1100"/>
              <a:buChar char="○"/>
            </a:pPr>
            <a:r>
              <a:rPr lang="en"/>
              <a:t>Minimum høyde 6000 fot</a:t>
            </a:r>
            <a:endParaRPr/>
          </a:p>
          <a:p>
            <a:pPr marL="457200" lvl="0" indent="-311150" algn="l" rtl="0">
              <a:spcBef>
                <a:spcPts val="0"/>
              </a:spcBef>
              <a:spcAft>
                <a:spcPts val="0"/>
              </a:spcAft>
              <a:buSzPts val="1300"/>
              <a:buChar char="●"/>
            </a:pPr>
            <a:r>
              <a:rPr lang="en"/>
              <a:t>Filmes og debrifes</a:t>
            </a:r>
            <a:endParaRPr/>
          </a:p>
          <a:p>
            <a:pPr marL="457200" lvl="0" indent="-311150" algn="l" rtl="0">
              <a:spcBef>
                <a:spcPts val="0"/>
              </a:spcBef>
              <a:spcAft>
                <a:spcPts val="0"/>
              </a:spcAft>
              <a:buSzPts val="1300"/>
              <a:buChar char="●"/>
            </a:pPr>
            <a:r>
              <a:rPr lang="en"/>
              <a:t>Siste manøver avsluttes i minst 2000 fot</a:t>
            </a:r>
            <a:endParaRPr/>
          </a:p>
          <a:p>
            <a:pPr marL="457200" lvl="0" indent="-311150" algn="l" rtl="0">
              <a:spcBef>
                <a:spcPts val="0"/>
              </a:spcBef>
              <a:spcAft>
                <a:spcPts val="0"/>
              </a:spcAft>
              <a:buSzPts val="1300"/>
              <a:buChar char="●"/>
            </a:pPr>
            <a:r>
              <a:rPr lang="en"/>
              <a:t>Skap landingsseparasjon</a:t>
            </a:r>
            <a:endParaRPr/>
          </a:p>
          <a:p>
            <a:pPr marL="914400" lvl="1" indent="-298450" algn="l" rtl="0">
              <a:spcBef>
                <a:spcPts val="0"/>
              </a:spcBef>
              <a:spcAft>
                <a:spcPts val="0"/>
              </a:spcAft>
              <a:buSzPts val="1100"/>
              <a:buChar char="○"/>
            </a:pPr>
            <a:r>
              <a:rPr lang="en"/>
              <a:t>Utsprang etter wingload</a:t>
            </a:r>
            <a:endParaRPr/>
          </a:p>
          <a:p>
            <a:pPr marL="914400" lvl="1" indent="-298450" algn="l" rtl="0">
              <a:spcBef>
                <a:spcPts val="0"/>
              </a:spcBef>
              <a:spcAft>
                <a:spcPts val="0"/>
              </a:spcAft>
              <a:buSzPts val="1100"/>
              <a:buChar char="○"/>
            </a:pPr>
            <a:r>
              <a:rPr lang="en"/>
              <a:t>Hjelp hverandre med rekkefølge</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72"/>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Øvelser</a:t>
            </a:r>
            <a:endParaRPr/>
          </a:p>
        </p:txBody>
      </p:sp>
      <p:sp>
        <p:nvSpPr>
          <p:cNvPr id="754" name="Google Shape;754;p72"/>
          <p:cNvSpPr/>
          <p:nvPr/>
        </p:nvSpPr>
        <p:spPr>
          <a:xfrm>
            <a:off x="1051875" y="3420900"/>
            <a:ext cx="7550400" cy="588300"/>
          </a:xfrm>
          <a:prstGeom prst="rightArrow">
            <a:avLst>
              <a:gd name="adj1" fmla="val 50000"/>
              <a:gd name="adj2" fmla="val 50000"/>
            </a:avLst>
          </a:prstGeom>
          <a:solidFill>
            <a:srgbClr val="50C2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Jumprun</a:t>
            </a:r>
            <a:endParaRPr/>
          </a:p>
        </p:txBody>
      </p:sp>
      <p:sp>
        <p:nvSpPr>
          <p:cNvPr id="755" name="Google Shape;755;p72"/>
          <p:cNvSpPr/>
          <p:nvPr/>
        </p:nvSpPr>
        <p:spPr>
          <a:xfrm rot="5400000">
            <a:off x="-292100" y="2810075"/>
            <a:ext cx="2496000" cy="1029900"/>
          </a:xfrm>
          <a:prstGeom prst="roundRect">
            <a:avLst>
              <a:gd name="adj" fmla="val 7936"/>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Hopper 1 </a:t>
            </a:r>
            <a:endParaRPr/>
          </a:p>
        </p:txBody>
      </p:sp>
      <p:sp>
        <p:nvSpPr>
          <p:cNvPr id="756" name="Google Shape;756;p72"/>
          <p:cNvSpPr/>
          <p:nvPr/>
        </p:nvSpPr>
        <p:spPr>
          <a:xfrm rot="5400000">
            <a:off x="965675" y="2810075"/>
            <a:ext cx="2496000" cy="1029900"/>
          </a:xfrm>
          <a:prstGeom prst="roundRect">
            <a:avLst>
              <a:gd name="adj" fmla="val 7936"/>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Hopper 2</a:t>
            </a:r>
            <a:endParaRPr/>
          </a:p>
        </p:txBody>
      </p:sp>
      <p:sp>
        <p:nvSpPr>
          <p:cNvPr id="757" name="Google Shape;757;p72"/>
          <p:cNvSpPr/>
          <p:nvPr/>
        </p:nvSpPr>
        <p:spPr>
          <a:xfrm rot="5400000">
            <a:off x="2223450" y="2810075"/>
            <a:ext cx="2496000" cy="1029900"/>
          </a:xfrm>
          <a:prstGeom prst="roundRect">
            <a:avLst>
              <a:gd name="adj" fmla="val 7936"/>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Hopper 3 </a:t>
            </a:r>
            <a:endParaRPr/>
          </a:p>
        </p:txBody>
      </p:sp>
      <p:sp>
        <p:nvSpPr>
          <p:cNvPr id="758" name="Google Shape;758;p72"/>
          <p:cNvSpPr/>
          <p:nvPr/>
        </p:nvSpPr>
        <p:spPr>
          <a:xfrm rot="5400000">
            <a:off x="3481225" y="2810075"/>
            <a:ext cx="2496000" cy="1029900"/>
          </a:xfrm>
          <a:prstGeom prst="roundRect">
            <a:avLst>
              <a:gd name="adj" fmla="val 7936"/>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Hopper 4</a:t>
            </a:r>
            <a:endParaRPr/>
          </a:p>
        </p:txBody>
      </p:sp>
      <p:sp>
        <p:nvSpPr>
          <p:cNvPr id="759" name="Google Shape;759;p72"/>
          <p:cNvSpPr/>
          <p:nvPr/>
        </p:nvSpPr>
        <p:spPr>
          <a:xfrm rot="5400000">
            <a:off x="4739000" y="2810075"/>
            <a:ext cx="2496000" cy="1029900"/>
          </a:xfrm>
          <a:prstGeom prst="roundRect">
            <a:avLst>
              <a:gd name="adj" fmla="val 7936"/>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Hopper 5 </a:t>
            </a:r>
            <a:endParaRPr/>
          </a:p>
        </p:txBody>
      </p:sp>
      <p:sp>
        <p:nvSpPr>
          <p:cNvPr id="760" name="Google Shape;760;p72"/>
          <p:cNvSpPr/>
          <p:nvPr/>
        </p:nvSpPr>
        <p:spPr>
          <a:xfrm rot="5400000">
            <a:off x="5996775" y="2810075"/>
            <a:ext cx="2496000" cy="1029900"/>
          </a:xfrm>
          <a:prstGeom prst="roundRect">
            <a:avLst>
              <a:gd name="adj" fmla="val 7936"/>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Hopper 6</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73"/>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Øvelse 1: Styrelinelengde og stalltrening</a:t>
            </a:r>
            <a:endParaRPr/>
          </a:p>
          <a:p>
            <a:pPr marL="0" lvl="0" indent="0" algn="l" rtl="0">
              <a:spcBef>
                <a:spcPts val="0"/>
              </a:spcBef>
              <a:spcAft>
                <a:spcPts val="0"/>
              </a:spcAft>
              <a:buNone/>
            </a:pPr>
            <a:endParaRPr/>
          </a:p>
        </p:txBody>
      </p:sp>
      <p:sp>
        <p:nvSpPr>
          <p:cNvPr id="766" name="Google Shape;766;p73"/>
          <p:cNvSpPr txBox="1">
            <a:spLocks noGrp="1"/>
          </p:cNvSpPr>
          <p:nvPr>
            <p:ph type="body" idx="1"/>
          </p:nvPr>
        </p:nvSpPr>
        <p:spPr>
          <a:xfrm>
            <a:off x="1110450" y="1697875"/>
            <a:ext cx="7688700" cy="33495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Identifisere lengde på styreliner</a:t>
            </a:r>
            <a:endParaRPr/>
          </a:p>
          <a:p>
            <a:pPr marL="914400" lvl="1" indent="-298450" algn="l" rtl="0">
              <a:spcBef>
                <a:spcPts val="0"/>
              </a:spcBef>
              <a:spcAft>
                <a:spcPts val="0"/>
              </a:spcAft>
              <a:buSzPts val="1100"/>
              <a:buChar char="○"/>
            </a:pPr>
            <a:r>
              <a:rPr lang="en"/>
              <a:t>Fly skjermen rett frem med hendene helt oppe</a:t>
            </a:r>
            <a:endParaRPr/>
          </a:p>
          <a:p>
            <a:pPr marL="914400" lvl="1" indent="-298450" algn="l" rtl="0">
              <a:spcBef>
                <a:spcPts val="0"/>
              </a:spcBef>
              <a:spcAft>
                <a:spcPts val="0"/>
              </a:spcAft>
              <a:buSzPts val="1100"/>
              <a:buChar char="○"/>
            </a:pPr>
            <a:r>
              <a:rPr lang="en"/>
              <a:t>Trekk rolig i styrehåndtak til halen på skjermen blir påvirket</a:t>
            </a:r>
            <a:endParaRPr/>
          </a:p>
          <a:p>
            <a:pPr marL="914400" lvl="1" indent="-298450" algn="l" rtl="0">
              <a:spcBef>
                <a:spcPts val="0"/>
              </a:spcBef>
              <a:spcAft>
                <a:spcPts val="0"/>
              </a:spcAft>
              <a:buSzPts val="1100"/>
              <a:buChar char="○"/>
            </a:pPr>
            <a:r>
              <a:rPr lang="en"/>
              <a:t>Gjør et omtrentlig cm mål på hvor langt du må dra for at halen på skjermen påvirkes</a:t>
            </a:r>
            <a:endParaRPr/>
          </a:p>
          <a:p>
            <a:pPr marL="914400" lvl="1" indent="-298450" algn="l" rtl="0">
              <a:spcBef>
                <a:spcPts val="0"/>
              </a:spcBef>
              <a:spcAft>
                <a:spcPts val="0"/>
              </a:spcAft>
              <a:buSzPts val="1100"/>
              <a:buChar char="○"/>
            </a:pPr>
            <a:r>
              <a:rPr lang="en"/>
              <a:t>Punktet der halen påvirkes er der man vil ha hendene ved «aktiv flyging»</a:t>
            </a:r>
            <a:endParaRPr/>
          </a:p>
          <a:p>
            <a:pPr marL="457200" lvl="0" indent="-311150" algn="l" rtl="0">
              <a:spcBef>
                <a:spcPts val="0"/>
              </a:spcBef>
              <a:spcAft>
                <a:spcPts val="0"/>
              </a:spcAft>
              <a:buSzPts val="1300"/>
              <a:buChar char="●"/>
            </a:pPr>
            <a:r>
              <a:rPr lang="en" sz="1300"/>
              <a:t>Stall på toggles</a:t>
            </a:r>
            <a:endParaRPr sz="1300"/>
          </a:p>
          <a:p>
            <a:pPr marL="914400" lvl="1" indent="-298450" algn="l" rtl="0">
              <a:spcBef>
                <a:spcPts val="0"/>
              </a:spcBef>
              <a:spcAft>
                <a:spcPts val="0"/>
              </a:spcAft>
              <a:buSzPts val="1100"/>
              <a:buChar char="○"/>
            </a:pPr>
            <a:r>
              <a:rPr lang="en"/>
              <a:t>Se på skjermen </a:t>
            </a:r>
            <a:endParaRPr/>
          </a:p>
          <a:p>
            <a:pPr marL="914400" lvl="1" indent="-298450" algn="l" rtl="0">
              <a:spcBef>
                <a:spcPts val="0"/>
              </a:spcBef>
              <a:spcAft>
                <a:spcPts val="0"/>
              </a:spcAft>
              <a:buSzPts val="1100"/>
              <a:buChar char="○"/>
            </a:pPr>
            <a:r>
              <a:rPr lang="en"/>
              <a:t>Gå til kontrollpunkt</a:t>
            </a:r>
            <a:endParaRPr/>
          </a:p>
          <a:p>
            <a:pPr marL="457200" lvl="0" indent="-311150" algn="l" rtl="0">
              <a:spcBef>
                <a:spcPts val="0"/>
              </a:spcBef>
              <a:spcAft>
                <a:spcPts val="0"/>
              </a:spcAft>
              <a:buSzPts val="1300"/>
              <a:buChar char="●"/>
            </a:pPr>
            <a:r>
              <a:rPr lang="en" sz="1300"/>
              <a:t>Stall på bakriser</a:t>
            </a:r>
            <a:endParaRPr sz="1300"/>
          </a:p>
          <a:p>
            <a:pPr marL="914400" lvl="1" indent="-298450" algn="l" rtl="0">
              <a:spcBef>
                <a:spcPts val="0"/>
              </a:spcBef>
              <a:spcAft>
                <a:spcPts val="0"/>
              </a:spcAft>
              <a:buSzPts val="1100"/>
              <a:buChar char="○"/>
            </a:pPr>
            <a:r>
              <a:rPr lang="en"/>
              <a:t>Se på skjermen </a:t>
            </a:r>
            <a:endParaRPr/>
          </a:p>
          <a:p>
            <a:pPr marL="914400" lvl="1" indent="-298450" algn="l" rtl="0">
              <a:spcBef>
                <a:spcPts val="0"/>
              </a:spcBef>
              <a:spcAft>
                <a:spcPts val="0"/>
              </a:spcAft>
              <a:buSzPts val="1100"/>
              <a:buChar char="○"/>
            </a:pPr>
            <a:r>
              <a:rPr lang="en"/>
              <a:t>Gå til kontrollpunkt</a:t>
            </a:r>
            <a:endParaRPr/>
          </a:p>
          <a:p>
            <a:pPr marL="457200" lvl="0" indent="-311150" algn="l" rtl="0">
              <a:spcBef>
                <a:spcPts val="0"/>
              </a:spcBef>
              <a:spcAft>
                <a:spcPts val="0"/>
              </a:spcAft>
              <a:buSzPts val="1300"/>
              <a:buChar char="●"/>
            </a:pPr>
            <a:r>
              <a:rPr lang="en"/>
              <a:t>Landing</a:t>
            </a:r>
            <a:endParaRPr/>
          </a:p>
          <a:p>
            <a:pPr marL="914400" lvl="1" indent="-298450" algn="l" rtl="0">
              <a:spcBef>
                <a:spcPts val="0"/>
              </a:spcBef>
              <a:spcAft>
                <a:spcPts val="0"/>
              </a:spcAft>
              <a:buSzPts val="1100"/>
              <a:buChar char="○"/>
            </a:pPr>
            <a:r>
              <a:rPr lang="en"/>
              <a:t>Landingsprioriteringer</a:t>
            </a:r>
            <a:endParaRPr/>
          </a:p>
          <a:p>
            <a:pPr marL="914400" lvl="1" indent="-298450" algn="l" rtl="0">
              <a:spcBef>
                <a:spcPts val="0"/>
              </a:spcBef>
              <a:spcAft>
                <a:spcPts val="0"/>
              </a:spcAft>
              <a:buSzPts val="1100"/>
              <a:buChar char="○"/>
            </a:pPr>
            <a:r>
              <a:rPr lang="en"/>
              <a:t>Kroppstilling og armbruk i flare</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74"/>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Øvelse 2: Svingstopp og unnamanøver</a:t>
            </a:r>
            <a:endParaRPr/>
          </a:p>
        </p:txBody>
      </p:sp>
      <p:sp>
        <p:nvSpPr>
          <p:cNvPr id="772" name="Google Shape;772;p74"/>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Stup og “bail-out”</a:t>
            </a:r>
            <a:endParaRPr/>
          </a:p>
          <a:p>
            <a:pPr marL="457200" lvl="0" indent="-311150" algn="l" rtl="0">
              <a:spcBef>
                <a:spcPts val="0"/>
              </a:spcBef>
              <a:spcAft>
                <a:spcPts val="0"/>
              </a:spcAft>
              <a:buSzPts val="1300"/>
              <a:buChar char="●"/>
            </a:pPr>
            <a:r>
              <a:rPr lang="en"/>
              <a:t>Etter åpning, gjennomfør simulert unnamanøver til trygg retning med bruk av bakre løftestropper</a:t>
            </a:r>
            <a:endParaRPr/>
          </a:p>
          <a:p>
            <a:pPr marL="457200" lvl="0" indent="-311150" algn="l" rtl="0">
              <a:spcBef>
                <a:spcPts val="0"/>
              </a:spcBef>
              <a:spcAft>
                <a:spcPts val="0"/>
              </a:spcAft>
              <a:buSzPts val="1300"/>
              <a:buChar char="●"/>
            </a:pPr>
            <a:r>
              <a:rPr lang="en"/>
              <a:t>Øvelsen startes med fremre løftestropper</a:t>
            </a:r>
            <a:endParaRPr/>
          </a:p>
          <a:p>
            <a:pPr marL="914400" lvl="1" indent="-298450" algn="l" rtl="0">
              <a:spcBef>
                <a:spcPts val="0"/>
              </a:spcBef>
              <a:spcAft>
                <a:spcPts val="0"/>
              </a:spcAft>
              <a:buSzPts val="1100"/>
              <a:buChar char="○"/>
            </a:pPr>
            <a:r>
              <a:rPr lang="en"/>
              <a:t>180° sving til utflating på styrehåndtak til full flare</a:t>
            </a:r>
            <a:endParaRPr/>
          </a:p>
          <a:p>
            <a:pPr marL="914400" lvl="1" indent="-298450" algn="l" rtl="0">
              <a:spcBef>
                <a:spcPts val="0"/>
              </a:spcBef>
              <a:spcAft>
                <a:spcPts val="0"/>
              </a:spcAft>
              <a:buSzPts val="1100"/>
              <a:buChar char="○"/>
            </a:pPr>
            <a:r>
              <a:rPr lang="en"/>
              <a:t>270° sving til utflating på styrehåndtak til full flare</a:t>
            </a:r>
            <a:endParaRPr/>
          </a:p>
          <a:p>
            <a:pPr marL="914400" lvl="1" indent="-298450" algn="l" rtl="0">
              <a:spcBef>
                <a:spcPts val="0"/>
              </a:spcBef>
              <a:spcAft>
                <a:spcPts val="0"/>
              </a:spcAft>
              <a:buSzPts val="1100"/>
              <a:buChar char="○"/>
            </a:pPr>
            <a:r>
              <a:rPr lang="en"/>
              <a:t>+++° sving til utflating på styrehåndtak til full flare</a:t>
            </a:r>
            <a:endParaRPr/>
          </a:p>
          <a:p>
            <a:pPr marL="457200" lvl="0" indent="-311150" algn="l" rtl="0">
              <a:spcBef>
                <a:spcPts val="0"/>
              </a:spcBef>
              <a:spcAft>
                <a:spcPts val="0"/>
              </a:spcAft>
              <a:buSzPts val="1300"/>
              <a:buChar char="●"/>
            </a:pPr>
            <a:r>
              <a:rPr lang="en"/>
              <a:t>Landing</a:t>
            </a:r>
            <a:endParaRPr/>
          </a:p>
          <a:p>
            <a:pPr marL="914400" lvl="1" indent="-298450" algn="l" rtl="0">
              <a:spcBef>
                <a:spcPts val="0"/>
              </a:spcBef>
              <a:spcAft>
                <a:spcPts val="0"/>
              </a:spcAft>
              <a:buSzPts val="1100"/>
              <a:buChar char="○"/>
            </a:pPr>
            <a:r>
              <a:rPr lang="en"/>
              <a:t>Eleven skal lande på angitt «landingsbane» (20m presisjon i side)</a:t>
            </a:r>
            <a:endParaRPr/>
          </a:p>
          <a:p>
            <a:pPr marL="914400" lvl="1" indent="-298450" algn="l" rtl="0">
              <a:spcBef>
                <a:spcPts val="0"/>
              </a:spcBef>
              <a:spcAft>
                <a:spcPts val="0"/>
              </a:spcAft>
              <a:buSzPts val="1100"/>
              <a:buChar char="○"/>
            </a:pPr>
            <a:r>
              <a:rPr lang="en"/>
              <a:t>Kroppstilling og armbruk i flare</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75"/>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Øvelse 3: Makkerflyging og manøvrering</a:t>
            </a:r>
            <a:endParaRPr/>
          </a:p>
        </p:txBody>
      </p:sp>
      <p:sp>
        <p:nvSpPr>
          <p:cNvPr id="778" name="Google Shape;778;p75"/>
          <p:cNvSpPr txBox="1">
            <a:spLocks noGrp="1"/>
          </p:cNvSpPr>
          <p:nvPr>
            <p:ph type="body" idx="1"/>
          </p:nvPr>
        </p:nvSpPr>
        <p:spPr>
          <a:xfrm>
            <a:off x="729450" y="1850275"/>
            <a:ext cx="7537800" cy="30153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sz="1100"/>
              <a:t>Fly på tvers av run i tildelt sektor under øvelsene</a:t>
            </a:r>
            <a:endParaRPr sz="1100"/>
          </a:p>
          <a:p>
            <a:pPr marL="457200" lvl="0" indent="-298450" algn="l" rtl="0">
              <a:spcBef>
                <a:spcPts val="0"/>
              </a:spcBef>
              <a:spcAft>
                <a:spcPts val="0"/>
              </a:spcAft>
              <a:buSzPts val="1100"/>
              <a:buAutoNum type="arabicPeriod"/>
            </a:pPr>
            <a:r>
              <a:rPr lang="en" sz="1100"/>
              <a:t>Leder flyr rolig og kontrollert i en hastighet som gir den andre hopperen mulighet til å manøvrere i alle retninger</a:t>
            </a:r>
            <a:endParaRPr sz="1100"/>
          </a:p>
          <a:p>
            <a:pPr marL="457200" lvl="0" indent="-298450" algn="l" rtl="0">
              <a:spcBef>
                <a:spcPts val="0"/>
              </a:spcBef>
              <a:spcAft>
                <a:spcPts val="0"/>
              </a:spcAft>
              <a:buSzPts val="1100"/>
              <a:buAutoNum type="arabicPeriod"/>
            </a:pPr>
            <a:r>
              <a:rPr lang="en" sz="1100"/>
              <a:t>Hopperen som følger skal forsøke å bevege seg inn i formasjon med lederen (på siden), før vedkommende beveger seg ut til ett av ytterpunktene (50-100m) igjen</a:t>
            </a:r>
            <a:endParaRPr sz="1100"/>
          </a:p>
          <a:p>
            <a:pPr marL="457200" lvl="0" indent="-298450" algn="l" rtl="0">
              <a:spcBef>
                <a:spcPts val="0"/>
              </a:spcBef>
              <a:spcAft>
                <a:spcPts val="0"/>
              </a:spcAft>
              <a:buSzPts val="1100"/>
              <a:buAutoNum type="arabicPeriod"/>
            </a:pPr>
            <a:r>
              <a:rPr lang="en" sz="1100"/>
              <a:t>Bytt leder (referanse) halvveis, eller når første hopper har vært i alle posisjonene</a:t>
            </a:r>
            <a:endParaRPr sz="1100"/>
          </a:p>
          <a:p>
            <a:pPr marL="0" lvl="0" indent="0" algn="l" rtl="0">
              <a:spcBef>
                <a:spcPts val="1600"/>
              </a:spcBef>
              <a:spcAft>
                <a:spcPts val="0"/>
              </a:spcAft>
              <a:buNone/>
            </a:pPr>
            <a:r>
              <a:rPr lang="en"/>
              <a:t>Landing</a:t>
            </a:r>
            <a:endParaRPr/>
          </a:p>
          <a:p>
            <a:pPr marL="457200" lvl="0" indent="-298450" algn="l" rtl="0">
              <a:spcBef>
                <a:spcPts val="0"/>
              </a:spcBef>
              <a:spcAft>
                <a:spcPts val="0"/>
              </a:spcAft>
              <a:buSzPts val="1100"/>
              <a:buChar char="●"/>
            </a:pPr>
            <a:r>
              <a:rPr lang="en" sz="1100"/>
              <a:t>Lande på planlagt landingsbane (10m bredde)</a:t>
            </a:r>
            <a:endParaRPr sz="1100"/>
          </a:p>
          <a:p>
            <a:pPr marL="457200" lvl="0" indent="-298450" algn="l" rtl="0">
              <a:spcBef>
                <a:spcPts val="0"/>
              </a:spcBef>
              <a:spcAft>
                <a:spcPts val="0"/>
              </a:spcAft>
              <a:buSzPts val="1100"/>
              <a:buChar char="●"/>
            </a:pPr>
            <a:r>
              <a:rPr lang="en" sz="1100"/>
              <a:t>Kroppstilling og armbruk i flare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3"/>
          <p:cNvSpPr/>
          <p:nvPr/>
        </p:nvSpPr>
        <p:spPr>
          <a:xfrm>
            <a:off x="7060750" y="1865700"/>
            <a:ext cx="756000" cy="756000"/>
          </a:xfrm>
          <a:prstGeom prst="ellipse">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txBox="1">
            <a:spLocks noGrp="1"/>
          </p:cNvSpPr>
          <p:nvPr>
            <p:ph type="title"/>
          </p:nvPr>
        </p:nvSpPr>
        <p:spPr>
          <a:xfrm>
            <a:off x="1110450" y="1013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Begreper: Innflyging</a:t>
            </a:r>
            <a:endParaRPr/>
          </a:p>
        </p:txBody>
      </p:sp>
      <p:sp>
        <p:nvSpPr>
          <p:cNvPr id="80" name="Google Shape;80;p13"/>
          <p:cNvSpPr/>
          <p:nvPr/>
        </p:nvSpPr>
        <p:spPr>
          <a:xfrm>
            <a:off x="1728850" y="1740300"/>
            <a:ext cx="2605500" cy="1048800"/>
          </a:xfrm>
          <a:prstGeom prst="roundRect">
            <a:avLst>
              <a:gd name="adj" fmla="val 7936"/>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3"/>
          <p:cNvSpPr/>
          <p:nvPr/>
        </p:nvSpPr>
        <p:spPr>
          <a:xfrm>
            <a:off x="114700" y="3457675"/>
            <a:ext cx="2884200" cy="1532100"/>
          </a:xfrm>
          <a:prstGeom prst="roundRect">
            <a:avLst>
              <a:gd name="adj" fmla="val 7936"/>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Venteområde / </a:t>
            </a:r>
            <a:endParaRPr/>
          </a:p>
          <a:p>
            <a:pPr marL="0" lvl="0" indent="0" algn="ctr" rtl="0">
              <a:spcBef>
                <a:spcPts val="0"/>
              </a:spcBef>
              <a:spcAft>
                <a:spcPts val="0"/>
              </a:spcAft>
              <a:buNone/>
            </a:pPr>
            <a:r>
              <a:rPr lang="en"/>
              <a:t>Holdingområde</a:t>
            </a:r>
            <a:endParaRPr/>
          </a:p>
        </p:txBody>
      </p:sp>
      <p:sp>
        <p:nvSpPr>
          <p:cNvPr id="82" name="Google Shape;82;p13"/>
          <p:cNvSpPr/>
          <p:nvPr/>
        </p:nvSpPr>
        <p:spPr>
          <a:xfrm>
            <a:off x="3236450" y="2068050"/>
            <a:ext cx="376800" cy="351300"/>
          </a:xfrm>
          <a:prstGeom prst="flowChartAlternateProcess">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3"/>
          <p:cNvSpPr/>
          <p:nvPr/>
        </p:nvSpPr>
        <p:spPr>
          <a:xfrm>
            <a:off x="3613250" y="4117650"/>
            <a:ext cx="3138000" cy="535200"/>
          </a:xfrm>
          <a:prstGeom prst="rightArrow">
            <a:avLst>
              <a:gd name="adj1" fmla="val 50000"/>
              <a:gd name="adj2" fmla="val 50000"/>
            </a:avLst>
          </a:prstGeom>
          <a:solidFill>
            <a:srgbClr val="0831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C2CC"/>
                </a:solidFill>
              </a:rPr>
              <a:t>Downwind</a:t>
            </a:r>
            <a:endParaRPr b="1">
              <a:solidFill>
                <a:srgbClr val="50C2CC"/>
              </a:solidFill>
            </a:endParaRPr>
          </a:p>
        </p:txBody>
      </p:sp>
      <p:sp>
        <p:nvSpPr>
          <p:cNvPr id="84" name="Google Shape;84;p13"/>
          <p:cNvSpPr/>
          <p:nvPr/>
        </p:nvSpPr>
        <p:spPr>
          <a:xfrm flipH="1">
            <a:off x="4629350" y="1976100"/>
            <a:ext cx="2438400" cy="535200"/>
          </a:xfrm>
          <a:prstGeom prst="rightArrow">
            <a:avLst>
              <a:gd name="adj1" fmla="val 50000"/>
              <a:gd name="adj2" fmla="val 50000"/>
            </a:avLst>
          </a:prstGeom>
          <a:solidFill>
            <a:srgbClr val="0831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C2CC"/>
                </a:solidFill>
              </a:rPr>
              <a:t>Finale</a:t>
            </a:r>
            <a:endParaRPr b="1">
              <a:solidFill>
                <a:srgbClr val="50C2CC"/>
              </a:solidFill>
            </a:endParaRPr>
          </a:p>
        </p:txBody>
      </p:sp>
      <p:sp>
        <p:nvSpPr>
          <p:cNvPr id="85" name="Google Shape;85;p13"/>
          <p:cNvSpPr/>
          <p:nvPr/>
        </p:nvSpPr>
        <p:spPr>
          <a:xfrm rot="5400000" flipH="1">
            <a:off x="6618250" y="3061050"/>
            <a:ext cx="1641000" cy="510000"/>
          </a:xfrm>
          <a:prstGeom prst="rightArrow">
            <a:avLst>
              <a:gd name="adj1" fmla="val 50000"/>
              <a:gd name="adj2" fmla="val 50000"/>
            </a:avLst>
          </a:prstGeom>
          <a:solidFill>
            <a:srgbClr val="08313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C2CC"/>
                </a:solidFill>
              </a:rPr>
              <a:t>Base leg</a:t>
            </a:r>
            <a:endParaRPr b="1">
              <a:solidFill>
                <a:srgbClr val="50C2CC"/>
              </a:solidFill>
            </a:endParaRPr>
          </a:p>
        </p:txBody>
      </p:sp>
      <p:sp>
        <p:nvSpPr>
          <p:cNvPr id="86" name="Google Shape;86;p13"/>
          <p:cNvSpPr txBox="1">
            <a:spLocks noGrp="1"/>
          </p:cNvSpPr>
          <p:nvPr>
            <p:ph type="body" idx="1"/>
          </p:nvPr>
        </p:nvSpPr>
        <p:spPr>
          <a:xfrm>
            <a:off x="7382375" y="1062875"/>
            <a:ext cx="1704300" cy="624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Oppstillingspunkt / Setup</a:t>
            </a:r>
            <a:endParaRPr/>
          </a:p>
        </p:txBody>
      </p:sp>
      <p:cxnSp>
        <p:nvCxnSpPr>
          <p:cNvPr id="87" name="Google Shape;87;p13"/>
          <p:cNvCxnSpPr/>
          <p:nvPr/>
        </p:nvCxnSpPr>
        <p:spPr>
          <a:xfrm flipH="1">
            <a:off x="7526000" y="1687775"/>
            <a:ext cx="409800" cy="459000"/>
          </a:xfrm>
          <a:prstGeom prst="straightConnector1">
            <a:avLst/>
          </a:prstGeom>
          <a:noFill/>
          <a:ln w="9525" cap="flat" cmpd="sng">
            <a:solidFill>
              <a:schemeClr val="dk2"/>
            </a:solidFill>
            <a:prstDash val="solid"/>
            <a:round/>
            <a:headEnd type="none" w="med" len="med"/>
            <a:tailEnd type="triangle" w="med" len="med"/>
          </a:ln>
        </p:spPr>
      </p:cxnSp>
      <p:sp>
        <p:nvSpPr>
          <p:cNvPr id="88" name="Google Shape;88;p13"/>
          <p:cNvSpPr txBox="1">
            <a:spLocks noGrp="1"/>
          </p:cNvSpPr>
          <p:nvPr>
            <p:ph type="body" idx="1"/>
          </p:nvPr>
        </p:nvSpPr>
        <p:spPr>
          <a:xfrm>
            <a:off x="114700" y="1644475"/>
            <a:ext cx="1560600" cy="624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Landingspunkt</a:t>
            </a:r>
            <a:endParaRPr/>
          </a:p>
        </p:txBody>
      </p:sp>
      <p:cxnSp>
        <p:nvCxnSpPr>
          <p:cNvPr id="89" name="Google Shape;89;p13"/>
          <p:cNvCxnSpPr/>
          <p:nvPr/>
        </p:nvCxnSpPr>
        <p:spPr>
          <a:xfrm>
            <a:off x="1327350" y="1991025"/>
            <a:ext cx="2033700" cy="248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76"/>
          <p:cNvSpPr txBox="1">
            <a:spLocks noGrp="1"/>
          </p:cNvSpPr>
          <p:nvPr>
            <p:ph type="title"/>
          </p:nvPr>
        </p:nvSpPr>
        <p:spPr>
          <a:xfrm>
            <a:off x="1110450" y="937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Øvelse 3: Makkerflyging og manøvrering</a:t>
            </a:r>
            <a:endParaRPr/>
          </a:p>
        </p:txBody>
      </p:sp>
      <p:pic>
        <p:nvPicPr>
          <p:cNvPr id="784" name="Google Shape;784;p76"/>
          <p:cNvPicPr preferRelativeResize="0"/>
          <p:nvPr/>
        </p:nvPicPr>
        <p:blipFill>
          <a:blip r:embed="rId3">
            <a:alphaModFix/>
          </a:blip>
          <a:stretch>
            <a:fillRect/>
          </a:stretch>
        </p:blipFill>
        <p:spPr>
          <a:xfrm rot="25">
            <a:off x="3769925" y="2744853"/>
            <a:ext cx="1117275" cy="1439116"/>
          </a:xfrm>
          <a:prstGeom prst="rect">
            <a:avLst/>
          </a:prstGeom>
          <a:noFill/>
          <a:ln>
            <a:noFill/>
          </a:ln>
        </p:spPr>
      </p:pic>
      <p:cxnSp>
        <p:nvCxnSpPr>
          <p:cNvPr id="785" name="Google Shape;785;p76"/>
          <p:cNvCxnSpPr/>
          <p:nvPr/>
        </p:nvCxnSpPr>
        <p:spPr>
          <a:xfrm>
            <a:off x="4432725" y="1827163"/>
            <a:ext cx="0" cy="3113700"/>
          </a:xfrm>
          <a:prstGeom prst="straightConnector1">
            <a:avLst/>
          </a:prstGeom>
          <a:noFill/>
          <a:ln w="19050" cap="flat" cmpd="sng">
            <a:solidFill>
              <a:schemeClr val="dk2"/>
            </a:solidFill>
            <a:prstDash val="dash"/>
            <a:round/>
            <a:headEnd type="none" w="med" len="med"/>
            <a:tailEnd type="none" w="med" len="med"/>
          </a:ln>
        </p:spPr>
      </p:cxnSp>
      <p:cxnSp>
        <p:nvCxnSpPr>
          <p:cNvPr id="786" name="Google Shape;786;p76"/>
          <p:cNvCxnSpPr/>
          <p:nvPr/>
        </p:nvCxnSpPr>
        <p:spPr>
          <a:xfrm rot="10800000">
            <a:off x="2236681" y="3464425"/>
            <a:ext cx="5031000" cy="0"/>
          </a:xfrm>
          <a:prstGeom prst="straightConnector1">
            <a:avLst/>
          </a:prstGeom>
          <a:noFill/>
          <a:ln w="19050" cap="flat" cmpd="sng">
            <a:solidFill>
              <a:schemeClr val="dk2"/>
            </a:solidFill>
            <a:prstDash val="dash"/>
            <a:round/>
            <a:headEnd type="none" w="med" len="med"/>
            <a:tailEnd type="none" w="med" len="med"/>
          </a:ln>
        </p:spPr>
      </p:cxnSp>
      <p:pic>
        <p:nvPicPr>
          <p:cNvPr id="787" name="Google Shape;787;p76"/>
          <p:cNvPicPr preferRelativeResize="0"/>
          <p:nvPr/>
        </p:nvPicPr>
        <p:blipFill>
          <a:blip r:embed="rId3">
            <a:alphaModFix/>
          </a:blip>
          <a:stretch>
            <a:fillRect/>
          </a:stretch>
        </p:blipFill>
        <p:spPr>
          <a:xfrm rot="23">
            <a:off x="1821175" y="1777372"/>
            <a:ext cx="415507" cy="535198"/>
          </a:xfrm>
          <a:prstGeom prst="rect">
            <a:avLst/>
          </a:prstGeom>
          <a:noFill/>
          <a:ln>
            <a:noFill/>
          </a:ln>
        </p:spPr>
      </p:pic>
      <p:pic>
        <p:nvPicPr>
          <p:cNvPr id="788" name="Google Shape;788;p76"/>
          <p:cNvPicPr preferRelativeResize="0"/>
          <p:nvPr/>
        </p:nvPicPr>
        <p:blipFill>
          <a:blip r:embed="rId3">
            <a:alphaModFix/>
          </a:blip>
          <a:stretch>
            <a:fillRect/>
          </a:stretch>
        </p:blipFill>
        <p:spPr>
          <a:xfrm rot="23">
            <a:off x="1821175" y="4445197"/>
            <a:ext cx="415507" cy="535198"/>
          </a:xfrm>
          <a:prstGeom prst="rect">
            <a:avLst/>
          </a:prstGeom>
          <a:noFill/>
          <a:ln>
            <a:noFill/>
          </a:ln>
        </p:spPr>
      </p:pic>
      <p:pic>
        <p:nvPicPr>
          <p:cNvPr id="789" name="Google Shape;789;p76"/>
          <p:cNvPicPr preferRelativeResize="0"/>
          <p:nvPr/>
        </p:nvPicPr>
        <p:blipFill>
          <a:blip r:embed="rId3">
            <a:alphaModFix/>
          </a:blip>
          <a:stretch>
            <a:fillRect/>
          </a:stretch>
        </p:blipFill>
        <p:spPr>
          <a:xfrm rot="23">
            <a:off x="6255525" y="4445197"/>
            <a:ext cx="415507" cy="535198"/>
          </a:xfrm>
          <a:prstGeom prst="rect">
            <a:avLst/>
          </a:prstGeom>
          <a:noFill/>
          <a:ln>
            <a:noFill/>
          </a:ln>
        </p:spPr>
      </p:pic>
      <p:pic>
        <p:nvPicPr>
          <p:cNvPr id="790" name="Google Shape;790;p76"/>
          <p:cNvPicPr preferRelativeResize="0"/>
          <p:nvPr/>
        </p:nvPicPr>
        <p:blipFill>
          <a:blip r:embed="rId3">
            <a:alphaModFix/>
          </a:blip>
          <a:stretch>
            <a:fillRect/>
          </a:stretch>
        </p:blipFill>
        <p:spPr>
          <a:xfrm rot="23">
            <a:off x="6255525" y="1777372"/>
            <a:ext cx="415507" cy="535198"/>
          </a:xfrm>
          <a:prstGeom prst="rect">
            <a:avLst/>
          </a:prstGeom>
          <a:noFill/>
          <a:ln>
            <a:noFill/>
          </a:ln>
        </p:spPr>
      </p:pic>
      <p:sp>
        <p:nvSpPr>
          <p:cNvPr id="791" name="Google Shape;791;p76"/>
          <p:cNvSpPr txBox="1">
            <a:spLocks noGrp="1"/>
          </p:cNvSpPr>
          <p:nvPr>
            <p:ph type="body" idx="1"/>
          </p:nvPr>
        </p:nvSpPr>
        <p:spPr>
          <a:xfrm>
            <a:off x="53000" y="1691150"/>
            <a:ext cx="1587900" cy="5724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sz="1100" b="1"/>
              <a:t>Fly lenger</a:t>
            </a:r>
            <a:endParaRPr sz="1100" b="1"/>
          </a:p>
          <a:p>
            <a:pPr marL="457200" lvl="0" indent="-298450" algn="l" rtl="0">
              <a:spcBef>
                <a:spcPts val="0"/>
              </a:spcBef>
              <a:spcAft>
                <a:spcPts val="0"/>
              </a:spcAft>
              <a:buSzPts val="1100"/>
              <a:buChar char="●"/>
            </a:pPr>
            <a:r>
              <a:rPr lang="en" sz="1100" b="1"/>
              <a:t>Gjøre seg stor</a:t>
            </a:r>
            <a:endParaRPr sz="1100" b="1"/>
          </a:p>
        </p:txBody>
      </p:sp>
      <p:sp>
        <p:nvSpPr>
          <p:cNvPr id="792" name="Google Shape;792;p76"/>
          <p:cNvSpPr txBox="1">
            <a:spLocks noGrp="1"/>
          </p:cNvSpPr>
          <p:nvPr>
            <p:ph type="body" idx="1"/>
          </p:nvPr>
        </p:nvSpPr>
        <p:spPr>
          <a:xfrm>
            <a:off x="53000" y="4426600"/>
            <a:ext cx="1587900" cy="5724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sz="1100" b="1"/>
              <a:t>Brems</a:t>
            </a:r>
            <a:endParaRPr sz="1100" b="1"/>
          </a:p>
          <a:p>
            <a:pPr marL="457200" lvl="0" indent="-298450" algn="l" rtl="0">
              <a:spcBef>
                <a:spcPts val="0"/>
              </a:spcBef>
              <a:spcAft>
                <a:spcPts val="0"/>
              </a:spcAft>
              <a:buSzPts val="1100"/>
              <a:buChar char="●"/>
            </a:pPr>
            <a:r>
              <a:rPr lang="en" sz="1100" b="1"/>
              <a:t>Gjøre seg stor</a:t>
            </a:r>
            <a:endParaRPr sz="1100" b="1"/>
          </a:p>
        </p:txBody>
      </p:sp>
      <p:sp>
        <p:nvSpPr>
          <p:cNvPr id="793" name="Google Shape;793;p76"/>
          <p:cNvSpPr txBox="1">
            <a:spLocks noGrp="1"/>
          </p:cNvSpPr>
          <p:nvPr>
            <p:ph type="body" idx="1"/>
          </p:nvPr>
        </p:nvSpPr>
        <p:spPr>
          <a:xfrm>
            <a:off x="7019150" y="4426600"/>
            <a:ext cx="1587900" cy="5724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sz="1100" b="1"/>
              <a:t>Bakriser</a:t>
            </a:r>
            <a:endParaRPr sz="1100" b="1"/>
          </a:p>
          <a:p>
            <a:pPr marL="457200" lvl="0" indent="-298450" algn="l" rtl="0">
              <a:spcBef>
                <a:spcPts val="0"/>
              </a:spcBef>
              <a:spcAft>
                <a:spcPts val="0"/>
              </a:spcAft>
              <a:buSzPts val="1100"/>
              <a:buChar char="●"/>
            </a:pPr>
            <a:r>
              <a:rPr lang="en" sz="1100" b="1"/>
              <a:t>Gjøre seg liten</a:t>
            </a:r>
            <a:endParaRPr sz="1100" b="1"/>
          </a:p>
        </p:txBody>
      </p:sp>
      <p:sp>
        <p:nvSpPr>
          <p:cNvPr id="794" name="Google Shape;794;p76"/>
          <p:cNvSpPr txBox="1">
            <a:spLocks noGrp="1"/>
          </p:cNvSpPr>
          <p:nvPr>
            <p:ph type="body" idx="1"/>
          </p:nvPr>
        </p:nvSpPr>
        <p:spPr>
          <a:xfrm>
            <a:off x="7019150" y="1691150"/>
            <a:ext cx="1587900" cy="5724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sz="1100" b="1"/>
              <a:t>Frontriser</a:t>
            </a:r>
            <a:endParaRPr sz="1100" b="1"/>
          </a:p>
          <a:p>
            <a:pPr marL="457200" lvl="0" indent="-298450" algn="l" rtl="0">
              <a:spcBef>
                <a:spcPts val="0"/>
              </a:spcBef>
              <a:spcAft>
                <a:spcPts val="0"/>
              </a:spcAft>
              <a:buSzPts val="1100"/>
              <a:buChar char="●"/>
            </a:pPr>
            <a:r>
              <a:rPr lang="en" sz="1100" b="1"/>
              <a:t>Gjøre seg liten</a:t>
            </a:r>
            <a:endParaRPr sz="1100" b="1"/>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77"/>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Øvelse 4: Makkerflyging og manøvrering 2</a:t>
            </a:r>
            <a:endParaRPr/>
          </a:p>
        </p:txBody>
      </p:sp>
      <p:sp>
        <p:nvSpPr>
          <p:cNvPr id="800" name="Google Shape;800;p77"/>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Samme som øvelse 3 men i box mønster med svinger</a:t>
            </a:r>
            <a:endParaRPr/>
          </a:p>
          <a:p>
            <a:pPr marL="0" lvl="0" indent="0" algn="l" rtl="0">
              <a:spcBef>
                <a:spcPts val="0"/>
              </a:spcBef>
              <a:spcAft>
                <a:spcPts val="0"/>
              </a:spcAft>
              <a:buNone/>
            </a:pPr>
            <a:endParaRPr/>
          </a:p>
          <a:p>
            <a:pPr marL="0" lvl="0" indent="0" algn="l" rtl="0">
              <a:spcBef>
                <a:spcPts val="0"/>
              </a:spcBef>
              <a:spcAft>
                <a:spcPts val="0"/>
              </a:spcAft>
              <a:buNone/>
            </a:pPr>
            <a:r>
              <a:rPr lang="en"/>
              <a:t>Landing</a:t>
            </a:r>
            <a:endParaRPr/>
          </a:p>
          <a:p>
            <a:pPr marL="457200" lvl="0" indent="-298450" algn="l" rtl="0">
              <a:spcBef>
                <a:spcPts val="0"/>
              </a:spcBef>
              <a:spcAft>
                <a:spcPts val="0"/>
              </a:spcAft>
              <a:buSzPts val="1100"/>
              <a:buChar char="●"/>
            </a:pPr>
            <a:r>
              <a:rPr lang="en" sz="1100"/>
              <a:t>Lande på planlagt landingsbane (10m bredde) </a:t>
            </a:r>
            <a:endParaRPr sz="1100"/>
          </a:p>
          <a:p>
            <a:pPr marL="457200" lvl="0" indent="-298450" algn="l" rtl="0">
              <a:spcBef>
                <a:spcPts val="0"/>
              </a:spcBef>
              <a:spcAft>
                <a:spcPts val="0"/>
              </a:spcAft>
              <a:buSzPts val="1100"/>
              <a:buChar char="●"/>
            </a:pPr>
            <a:r>
              <a:rPr lang="en" sz="1100"/>
              <a:t>Land 45 grader på vinden / T-en</a:t>
            </a:r>
            <a:endParaRPr sz="1100"/>
          </a:p>
          <a:p>
            <a:pPr marL="457200" lvl="0" indent="-298450" algn="l" rtl="0">
              <a:spcBef>
                <a:spcPts val="0"/>
              </a:spcBef>
              <a:spcAft>
                <a:spcPts val="0"/>
              </a:spcAft>
              <a:buSzPts val="1100"/>
              <a:buChar char="●"/>
            </a:pPr>
            <a:r>
              <a:rPr lang="en" sz="1100"/>
              <a:t>Kroppstilling og armbruk i flare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78"/>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Øvelse 5: Nytt landingsområde, valgfri øvelse</a:t>
            </a:r>
            <a:endParaRPr/>
          </a:p>
        </p:txBody>
      </p:sp>
      <p:sp>
        <p:nvSpPr>
          <p:cNvPr id="806" name="Google Shape;806;p78"/>
          <p:cNvSpPr txBox="1">
            <a:spLocks noGrp="1"/>
          </p:cNvSpPr>
          <p:nvPr>
            <p:ph type="body" idx="1"/>
          </p:nvPr>
        </p:nvSpPr>
        <p:spPr>
          <a:xfrm>
            <a:off x="1110450" y="1850275"/>
            <a:ext cx="7688700" cy="3015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Valgfri øvelse i luften </a:t>
            </a:r>
            <a:endParaRPr/>
          </a:p>
          <a:p>
            <a:pPr marL="457200" lvl="0" indent="-311150" algn="l" rtl="0">
              <a:spcBef>
                <a:spcPts val="0"/>
              </a:spcBef>
              <a:spcAft>
                <a:spcPts val="0"/>
              </a:spcAft>
              <a:buSzPts val="1300"/>
              <a:buChar char="●"/>
            </a:pPr>
            <a:r>
              <a:rPr lang="en"/>
              <a:t>Innhopp, utelanding eller landing på alternativt felt</a:t>
            </a:r>
            <a:endParaRPr/>
          </a:p>
          <a:p>
            <a:pPr marL="457200" lvl="0" indent="-311150" algn="l" rtl="0">
              <a:spcBef>
                <a:spcPts val="0"/>
              </a:spcBef>
              <a:spcAft>
                <a:spcPts val="0"/>
              </a:spcAft>
              <a:buSzPts val="1300"/>
              <a:buChar char="●"/>
            </a:pPr>
            <a:r>
              <a:rPr lang="en"/>
              <a:t>Lage en plan for mønster og landing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body" idx="1"/>
          </p:nvPr>
        </p:nvSpPr>
        <p:spPr>
          <a:xfrm>
            <a:off x="1110450" y="2359750"/>
            <a:ext cx="7688700" cy="19803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AutoNum type="arabicPeriod"/>
            </a:pPr>
            <a:r>
              <a:rPr lang="en" sz="1600" b="1"/>
              <a:t>Stopp vertikal hastighet</a:t>
            </a:r>
            <a:endParaRPr sz="1600" b="1"/>
          </a:p>
          <a:p>
            <a:pPr marL="914400" lvl="0" indent="0" algn="l" rtl="0">
              <a:spcBef>
                <a:spcPts val="1600"/>
              </a:spcBef>
              <a:spcAft>
                <a:spcPts val="0"/>
              </a:spcAft>
              <a:buNone/>
            </a:pPr>
            <a:endParaRPr sz="1600" b="1"/>
          </a:p>
          <a:p>
            <a:pPr marL="457200" lvl="0" indent="-330200" algn="l" rtl="0">
              <a:spcBef>
                <a:spcPts val="1600"/>
              </a:spcBef>
              <a:spcAft>
                <a:spcPts val="0"/>
              </a:spcAft>
              <a:buSzPts val="1600"/>
              <a:buAutoNum type="arabicPeriod"/>
            </a:pPr>
            <a:r>
              <a:rPr lang="en" sz="1600" b="1"/>
              <a:t>Fri landingsbane</a:t>
            </a:r>
            <a:endParaRPr sz="1600" b="1"/>
          </a:p>
          <a:p>
            <a:pPr marL="457200" lvl="0" indent="0" algn="l" rtl="0">
              <a:spcBef>
                <a:spcPts val="1600"/>
              </a:spcBef>
              <a:spcAft>
                <a:spcPts val="1600"/>
              </a:spcAft>
              <a:buNone/>
            </a:pPr>
            <a:endParaRPr/>
          </a:p>
        </p:txBody>
      </p:sp>
      <p:sp>
        <p:nvSpPr>
          <p:cNvPr id="95" name="Google Shape;95;p14"/>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Landingsprioriteringer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1110450" y="10900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Landingsfaser</a:t>
            </a:r>
            <a:endParaRPr/>
          </a:p>
        </p:txBody>
      </p:sp>
      <p:pic>
        <p:nvPicPr>
          <p:cNvPr id="101" name="Google Shape;101;p15"/>
          <p:cNvPicPr preferRelativeResize="0"/>
          <p:nvPr/>
        </p:nvPicPr>
        <p:blipFill>
          <a:blip r:embed="rId3">
            <a:alphaModFix/>
          </a:blip>
          <a:stretch>
            <a:fillRect/>
          </a:stretch>
        </p:blipFill>
        <p:spPr>
          <a:xfrm rot="-364744">
            <a:off x="7754811" y="799662"/>
            <a:ext cx="1254058" cy="1615304"/>
          </a:xfrm>
          <a:prstGeom prst="rect">
            <a:avLst/>
          </a:prstGeom>
          <a:noFill/>
          <a:ln>
            <a:noFill/>
          </a:ln>
        </p:spPr>
      </p:pic>
      <p:cxnSp>
        <p:nvCxnSpPr>
          <p:cNvPr id="102" name="Google Shape;102;p15"/>
          <p:cNvCxnSpPr/>
          <p:nvPr/>
        </p:nvCxnSpPr>
        <p:spPr>
          <a:xfrm>
            <a:off x="308075" y="4673600"/>
            <a:ext cx="8308200" cy="0"/>
          </a:xfrm>
          <a:prstGeom prst="straightConnector1">
            <a:avLst/>
          </a:prstGeom>
          <a:noFill/>
          <a:ln w="38100" cap="flat" cmpd="sng">
            <a:solidFill>
              <a:srgbClr val="38761D"/>
            </a:solidFill>
            <a:prstDash val="solid"/>
            <a:round/>
            <a:headEnd type="none" w="med" len="med"/>
            <a:tailEnd type="none" w="med" len="med"/>
          </a:ln>
        </p:spPr>
      </p:cxnSp>
      <p:pic>
        <p:nvPicPr>
          <p:cNvPr id="103" name="Google Shape;103;p15"/>
          <p:cNvPicPr preferRelativeResize="0"/>
          <p:nvPr/>
        </p:nvPicPr>
        <p:blipFill>
          <a:blip r:embed="rId4">
            <a:alphaModFix/>
          </a:blip>
          <a:stretch>
            <a:fillRect/>
          </a:stretch>
        </p:blipFill>
        <p:spPr>
          <a:xfrm>
            <a:off x="-600" y="2934579"/>
            <a:ext cx="1981800" cy="1739021"/>
          </a:xfrm>
          <a:prstGeom prst="rect">
            <a:avLst/>
          </a:prstGeom>
          <a:noFill/>
          <a:ln>
            <a:noFill/>
          </a:ln>
        </p:spPr>
      </p:pic>
      <p:pic>
        <p:nvPicPr>
          <p:cNvPr id="104" name="Google Shape;104;p15"/>
          <p:cNvPicPr preferRelativeResize="0"/>
          <p:nvPr/>
        </p:nvPicPr>
        <p:blipFill>
          <a:blip r:embed="rId5">
            <a:alphaModFix/>
          </a:blip>
          <a:stretch>
            <a:fillRect/>
          </a:stretch>
        </p:blipFill>
        <p:spPr>
          <a:xfrm>
            <a:off x="2703250" y="2798975"/>
            <a:ext cx="1981792" cy="1739024"/>
          </a:xfrm>
          <a:prstGeom prst="rect">
            <a:avLst/>
          </a:prstGeom>
          <a:noFill/>
          <a:ln>
            <a:noFill/>
          </a:ln>
        </p:spPr>
      </p:pic>
      <p:pic>
        <p:nvPicPr>
          <p:cNvPr id="105" name="Google Shape;105;p15"/>
          <p:cNvPicPr preferRelativeResize="0"/>
          <p:nvPr/>
        </p:nvPicPr>
        <p:blipFill>
          <a:blip r:embed="rId3">
            <a:alphaModFix/>
          </a:blip>
          <a:stretch>
            <a:fillRect/>
          </a:stretch>
        </p:blipFill>
        <p:spPr>
          <a:xfrm rot="339467">
            <a:off x="5735910" y="2231913"/>
            <a:ext cx="1254058" cy="1615304"/>
          </a:xfrm>
          <a:prstGeom prst="rect">
            <a:avLst/>
          </a:prstGeom>
          <a:noFill/>
          <a:ln>
            <a:noFill/>
          </a:ln>
        </p:spPr>
      </p:pic>
      <p:cxnSp>
        <p:nvCxnSpPr>
          <p:cNvPr id="106" name="Google Shape;106;p15"/>
          <p:cNvCxnSpPr>
            <a:stCxn id="103" idx="2"/>
          </p:cNvCxnSpPr>
          <p:nvPr/>
        </p:nvCxnSpPr>
        <p:spPr>
          <a:xfrm rot="10800000" flipH="1">
            <a:off x="990300" y="4506500"/>
            <a:ext cx="2541000" cy="167100"/>
          </a:xfrm>
          <a:prstGeom prst="straightConnector1">
            <a:avLst/>
          </a:prstGeom>
          <a:noFill/>
          <a:ln w="19050" cap="flat" cmpd="sng">
            <a:solidFill>
              <a:schemeClr val="dk2"/>
            </a:solidFill>
            <a:prstDash val="dash"/>
            <a:round/>
            <a:headEnd type="none" w="med" len="med"/>
            <a:tailEnd type="none" w="med" len="med"/>
          </a:ln>
        </p:spPr>
      </p:cxnSp>
      <p:cxnSp>
        <p:nvCxnSpPr>
          <p:cNvPr id="107" name="Google Shape;107;p15"/>
          <p:cNvCxnSpPr/>
          <p:nvPr/>
        </p:nvCxnSpPr>
        <p:spPr>
          <a:xfrm rot="10800000" flipH="1">
            <a:off x="3596975" y="3875450"/>
            <a:ext cx="2867700" cy="622800"/>
          </a:xfrm>
          <a:prstGeom prst="straightConnector1">
            <a:avLst/>
          </a:prstGeom>
          <a:noFill/>
          <a:ln w="19050" cap="flat" cmpd="sng">
            <a:solidFill>
              <a:schemeClr val="dk2"/>
            </a:solidFill>
            <a:prstDash val="dash"/>
            <a:round/>
            <a:headEnd type="none" w="med" len="med"/>
            <a:tailEnd type="none" w="med" len="med"/>
          </a:ln>
        </p:spPr>
      </p:cxnSp>
      <p:cxnSp>
        <p:nvCxnSpPr>
          <p:cNvPr id="108" name="Google Shape;108;p15"/>
          <p:cNvCxnSpPr/>
          <p:nvPr/>
        </p:nvCxnSpPr>
        <p:spPr>
          <a:xfrm rot="10800000" flipH="1">
            <a:off x="6481100" y="2539950"/>
            <a:ext cx="2171400" cy="1335600"/>
          </a:xfrm>
          <a:prstGeom prst="straightConnector1">
            <a:avLst/>
          </a:prstGeom>
          <a:noFill/>
          <a:ln w="19050" cap="flat" cmpd="sng">
            <a:solidFill>
              <a:schemeClr val="dk2"/>
            </a:solidFill>
            <a:prstDash val="dash"/>
            <a:round/>
            <a:headEnd type="none" w="med" len="med"/>
            <a:tailEnd type="none" w="med" len="med"/>
          </a:ln>
        </p:spPr>
      </p:cxnSp>
      <p:sp>
        <p:nvSpPr>
          <p:cNvPr id="109" name="Google Shape;109;p15"/>
          <p:cNvSpPr txBox="1">
            <a:spLocks noGrp="1"/>
          </p:cNvSpPr>
          <p:nvPr>
            <p:ph type="body" idx="1"/>
          </p:nvPr>
        </p:nvSpPr>
        <p:spPr>
          <a:xfrm>
            <a:off x="8145450" y="2757413"/>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Innflyging</a:t>
            </a:r>
            <a:endParaRPr b="1"/>
          </a:p>
        </p:txBody>
      </p:sp>
      <p:sp>
        <p:nvSpPr>
          <p:cNvPr id="110" name="Google Shape;110;p15"/>
          <p:cNvSpPr txBox="1">
            <a:spLocks noGrp="1"/>
          </p:cNvSpPr>
          <p:nvPr>
            <p:ph type="body" idx="1"/>
          </p:nvPr>
        </p:nvSpPr>
        <p:spPr>
          <a:xfrm>
            <a:off x="5945188" y="3905088"/>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Utflating</a:t>
            </a:r>
            <a:endParaRPr b="1"/>
          </a:p>
        </p:txBody>
      </p:sp>
      <p:sp>
        <p:nvSpPr>
          <p:cNvPr id="111" name="Google Shape;111;p15"/>
          <p:cNvSpPr txBox="1">
            <a:spLocks noGrp="1"/>
          </p:cNvSpPr>
          <p:nvPr>
            <p:ph type="body" idx="1"/>
          </p:nvPr>
        </p:nvSpPr>
        <p:spPr>
          <a:xfrm>
            <a:off x="308063" y="4673588"/>
            <a:ext cx="9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Stopp</a:t>
            </a:r>
            <a:endParaRPr b="1"/>
          </a:p>
        </p:txBody>
      </p:sp>
      <p:sp>
        <p:nvSpPr>
          <p:cNvPr id="112" name="Google Shape;112;p15"/>
          <p:cNvSpPr txBox="1">
            <a:spLocks noGrp="1"/>
          </p:cNvSpPr>
          <p:nvPr>
            <p:ph type="body" idx="1"/>
          </p:nvPr>
        </p:nvSpPr>
        <p:spPr>
          <a:xfrm>
            <a:off x="2822708" y="4673600"/>
            <a:ext cx="1587900" cy="411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b="1"/>
              <a:t>Swoop (flatt)</a:t>
            </a:r>
            <a:endParaRPr b="1"/>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8DF775FAC631648A235775D7DF9BA4D" ma:contentTypeVersion="19" ma:contentTypeDescription="Opprett et nytt dokument." ma:contentTypeScope="" ma:versionID="e444d28e51f5f7da153174889f2ab81a">
  <xsd:schema xmlns:xsd="http://www.w3.org/2001/XMLSchema" xmlns:xs="http://www.w3.org/2001/XMLSchema" xmlns:p="http://schemas.microsoft.com/office/2006/metadata/properties" xmlns:ns2="9444c4b6-4643-4b24-88a8-be2098ad7c3d" xmlns:ns3="c080cb85-45e2-403d-9bf7-7f8b6823ac84" xmlns:ns4="9e538389-cabc-4d4e-918a-8beb7ac0ecaa" targetNamespace="http://schemas.microsoft.com/office/2006/metadata/properties" ma:root="true" ma:fieldsID="4fdcb9ca8aaa1d8131f76a4d775eb34c" ns2:_="" ns3:_="" ns4:_="">
    <xsd:import namespace="9444c4b6-4643-4b24-88a8-be2098ad7c3d"/>
    <xsd:import namespace="c080cb85-45e2-403d-9bf7-7f8b6823ac84"/>
    <xsd:import namespace="9e538389-cabc-4d4e-918a-8beb7ac0ec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_dlc_DocId" minOccurs="0"/>
                <xsd:element ref="ns3:_dlc_DocIdUrl" minOccurs="0"/>
                <xsd:element ref="ns3:_dlc_DocIdPersistId" minOccurs="0"/>
                <xsd:element ref="ns2:MediaServiceAutoKeyPoints" minOccurs="0"/>
                <xsd:element ref="ns2:MediaServiceKeyPoints" minOccurs="0"/>
                <xsd:element ref="ns3:SharedWithUsers" minOccurs="0"/>
                <xsd:element ref="ns3:SharedWithDetails" minOccurs="0"/>
                <xsd:element ref="ns2:MediaLengthInSeconds" minOccurs="0"/>
                <xsd:element ref="ns2:Publiseringsstatus" minOccurs="0"/>
                <xsd:element ref="ns2:Webversjon" minOccurs="0"/>
                <xsd:element ref="ns2:ReadinDocId"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44c4b6-4643-4b24-88a8-be2098ad7c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Publiseringsstatus" ma:index="24" nillable="true" ma:displayName="Publiseringsstatus" ma:internalName="Publiseringsstatus">
      <xsd:simpleType>
        <xsd:restriction base="dms:Text">
          <xsd:maxLength value="255"/>
        </xsd:restriction>
      </xsd:simpleType>
    </xsd:element>
    <xsd:element name="Webversjon" ma:index="25" nillable="true" ma:displayName="Webversjon" ma:format="Hyperlink" ma:internalName="Webversjon">
      <xsd:complexType>
        <xsd:complexContent>
          <xsd:extension base="dms:URL">
            <xsd:sequence>
              <xsd:element name="Url" type="dms:ValidUrl" minOccurs="0" nillable="true"/>
              <xsd:element name="Description" type="xsd:string" nillable="true"/>
            </xsd:sequence>
          </xsd:extension>
        </xsd:complexContent>
      </xsd:complexType>
    </xsd:element>
    <xsd:element name="ReadinDocId" ma:index="26" nillable="true" ma:displayName="ReadinDocId" ma:internalName="ReadinDocId">
      <xsd:simpleType>
        <xsd:restriction base="dms:Text">
          <xsd:maxLength value="255"/>
        </xsd:restriction>
      </xsd:simpleType>
    </xsd:element>
    <xsd:element name="lcf76f155ced4ddcb4097134ff3c332f" ma:index="28" nillable="true" ma:taxonomy="true" ma:internalName="lcf76f155ced4ddcb4097134ff3c332f" ma:taxonomyFieldName="MediaServiceImageTags" ma:displayName="Bildemerkelapper" ma:readOnly="false" ma:fieldId="{5cf76f15-5ced-4ddc-b409-7134ff3c332f}" ma:taxonomyMulti="true" ma:sspId="7c35df68-1123-4a3a-b80a-3e4e7d44f2b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080cb85-45e2-403d-9bf7-7f8b6823ac84" elementFormDefault="qualified">
    <xsd:import namespace="http://schemas.microsoft.com/office/2006/documentManagement/types"/>
    <xsd:import namespace="http://schemas.microsoft.com/office/infopath/2007/PartnerControls"/>
    <xsd:element name="_dlc_DocId" ma:index="16" nillable="true" ma:displayName="Dokument-ID-verdi" ma:description="Verdien for dokument-IDen som er tilordnet elementet." ma:internalName="_dlc_DocId" ma:readOnly="true">
      <xsd:simpleType>
        <xsd:restriction base="dms:Text"/>
      </xsd:simpleType>
    </xsd:element>
    <xsd:element name="_dlc_DocIdUrl" ma:index="17"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Fast ID" ma:description="Behold IDen ved tillegging." ma:hidden="true" ma:internalName="_dlc_DocIdPersistId" ma:readOnly="true">
      <xsd:simpleType>
        <xsd:restriction base="dms:Boolean"/>
      </xsd:simpleType>
    </xsd:element>
    <xsd:element name="SharedWithUsers" ma:index="2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e538389-cabc-4d4e-918a-8beb7ac0ecaa"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a7b78049-bb50-4ea0-a271-438694c4fd4a}" ma:internalName="TaxCatchAll" ma:showField="CatchAllData" ma:web="c080cb85-45e2-403d-9bf7-7f8b6823ac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c080cb85-45e2-403d-9bf7-7f8b6823ac84">SF37FALL-1485032642-159206</_dlc_DocId>
    <_dlc_DocIdUrl xmlns="c080cb85-45e2-403d-9bf7-7f8b6823ac84">
      <Url>https://idrettsforbundet.sharepoint.com/sites/SF37Aktivitet-Fallskjerm/_layouts/15/DocIdRedir.aspx?ID=SF37FALL-1485032642-159206</Url>
      <Description>SF37FALL-1485032642-159206</Description>
    </_dlc_DocIdUrl>
    <lcf76f155ced4ddcb4097134ff3c332f xmlns="9444c4b6-4643-4b24-88a8-be2098ad7c3d">
      <Terms xmlns="http://schemas.microsoft.com/office/infopath/2007/PartnerControls"/>
    </lcf76f155ced4ddcb4097134ff3c332f>
    <Publiseringsstatus xmlns="9444c4b6-4643-4b24-88a8-be2098ad7c3d" xsi:nil="true"/>
    <Webversjon xmlns="9444c4b6-4643-4b24-88a8-be2098ad7c3d">
      <Url xsi:nil="true"/>
      <Description xsi:nil="true"/>
    </Webversjon>
    <TaxCatchAll xmlns="9e538389-cabc-4d4e-918a-8beb7ac0ecaa" xsi:nil="true"/>
    <ReadinDocId xmlns="9444c4b6-4643-4b24-88a8-be2098ad7c3d" xsi:nil="true"/>
  </documentManagement>
</p:properties>
</file>

<file path=customXml/itemProps1.xml><?xml version="1.0" encoding="utf-8"?>
<ds:datastoreItem xmlns:ds="http://schemas.openxmlformats.org/officeDocument/2006/customXml" ds:itemID="{F8FC77F1-94A5-4E7B-BC73-B89C4C0AFBB6}"/>
</file>

<file path=customXml/itemProps2.xml><?xml version="1.0" encoding="utf-8"?>
<ds:datastoreItem xmlns:ds="http://schemas.openxmlformats.org/officeDocument/2006/customXml" ds:itemID="{F30FA120-12AF-49F4-BDCD-A9E4843654B4}"/>
</file>

<file path=customXml/itemProps3.xml><?xml version="1.0" encoding="utf-8"?>
<ds:datastoreItem xmlns:ds="http://schemas.openxmlformats.org/officeDocument/2006/customXml" ds:itemID="{BD5717A5-3B91-498B-8B2F-142B5A166439}"/>
</file>

<file path=customXml/itemProps4.xml><?xml version="1.0" encoding="utf-8"?>
<ds:datastoreItem xmlns:ds="http://schemas.openxmlformats.org/officeDocument/2006/customXml" ds:itemID="{78C3A656-BFBA-48FD-B52D-A7DA286E078A}"/>
</file>

<file path=docProps/app.xml><?xml version="1.0" encoding="utf-8"?>
<Properties xmlns="http://schemas.openxmlformats.org/officeDocument/2006/extended-properties" xmlns:vt="http://schemas.openxmlformats.org/officeDocument/2006/docPropsVTypes">
  <TotalTime>0</TotalTime>
  <Words>6289</Words>
  <Application>Microsoft Office PowerPoint</Application>
  <PresentationFormat>Skjermfremvisning (16:9)</PresentationFormat>
  <Paragraphs>889</Paragraphs>
  <Slides>72</Slides>
  <Notes>72</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72</vt:i4>
      </vt:variant>
    </vt:vector>
  </HeadingPairs>
  <TitlesOfParts>
    <vt:vector size="78" baseType="lpstr">
      <vt:lpstr>Arial</vt:lpstr>
      <vt:lpstr>Lato</vt:lpstr>
      <vt:lpstr>Times New Roman</vt:lpstr>
      <vt:lpstr>Raleway</vt:lpstr>
      <vt:lpstr>Calibri</vt:lpstr>
      <vt:lpstr>Streamline</vt:lpstr>
      <vt:lpstr>Videregående skjermflygingskurs</vt:lpstr>
      <vt:lpstr>Agenda</vt:lpstr>
      <vt:lpstr>Introduksjon</vt:lpstr>
      <vt:lpstr>Mål</vt:lpstr>
      <vt:lpstr>Presentasjon</vt:lpstr>
      <vt:lpstr>Begreper: Akser</vt:lpstr>
      <vt:lpstr>Begreper: Innflyging</vt:lpstr>
      <vt:lpstr>Landingsprioriteringer</vt:lpstr>
      <vt:lpstr>Landingsfaser</vt:lpstr>
      <vt:lpstr>Piloten - leksjon 1</vt:lpstr>
      <vt:lpstr>Nasjonale trender</vt:lpstr>
      <vt:lpstr>Skjermstørrelse</vt:lpstr>
      <vt:lpstr>Skjermkategorier</vt:lpstr>
      <vt:lpstr>Reserveskjermer</vt:lpstr>
      <vt:lpstr>Rektangulære</vt:lpstr>
      <vt:lpstr>Hybrider</vt:lpstr>
      <vt:lpstr>Semi eliptiske</vt:lpstr>
      <vt:lpstr>Full eliptisk</vt:lpstr>
      <vt:lpstr>High performance 1. gen</vt:lpstr>
      <vt:lpstr>High performance 2. gen</vt:lpstr>
      <vt:lpstr>Konkurranseskjermer</vt:lpstr>
      <vt:lpstr>Skjermteori</vt:lpstr>
      <vt:lpstr>Skjermteori</vt:lpstr>
      <vt:lpstr>Normal “full-” flight</vt:lpstr>
      <vt:lpstr>Flight cycle</vt:lpstr>
      <vt:lpstr>Flight cycle</vt:lpstr>
      <vt:lpstr>Flight cycle - faser</vt:lpstr>
      <vt:lpstr>Mekanisk turbulens</vt:lpstr>
      <vt:lpstr>Mekanisk turbulens</vt:lpstr>
      <vt:lpstr>Vindgradient</vt:lpstr>
      <vt:lpstr>Termisk turbulens</vt:lpstr>
      <vt:lpstr>Stall</vt:lpstr>
      <vt:lpstr>Pilotens styremuligheter</vt:lpstr>
      <vt:lpstr>Styring - aktiv flyging</vt:lpstr>
      <vt:lpstr>Kroppsposisjon</vt:lpstr>
      <vt:lpstr>Kroppsposisjon</vt:lpstr>
      <vt:lpstr>Flaremekanikk</vt:lpstr>
      <vt:lpstr>Landingsprioriteringer</vt:lpstr>
      <vt:lpstr>Dropprefleks</vt:lpstr>
      <vt:lpstr>Landingsfaser</vt:lpstr>
      <vt:lpstr>Innflyging</vt:lpstr>
      <vt:lpstr>Utflating</vt:lpstr>
      <vt:lpstr>Swoop</vt:lpstr>
      <vt:lpstr>Avslutning</vt:lpstr>
      <vt:lpstr>Oppsummeringsspørsmål</vt:lpstr>
      <vt:lpstr>Plan og innflyging - leksjon 2</vt:lpstr>
      <vt:lpstr>Leksjonens mål</vt:lpstr>
      <vt:lpstr>Ett hopp fra start til slutt</vt:lpstr>
      <vt:lpstr>1: Forbredelser</vt:lpstr>
      <vt:lpstr>2: I flyet</vt:lpstr>
      <vt:lpstr>3: Rett etter skjermåpning</vt:lpstr>
      <vt:lpstr>4: I skjerm over 2000 fot</vt:lpstr>
      <vt:lpstr>5: I skjerm under 2000 fot</vt:lpstr>
      <vt:lpstr>What ifs?</vt:lpstr>
      <vt:lpstr>Glidevinkel</vt:lpstr>
      <vt:lpstr>Hoppgjennomføring</vt:lpstr>
      <vt:lpstr>Hoppgjennomføring</vt:lpstr>
      <vt:lpstr>6: Flyging av mønster</vt:lpstr>
      <vt:lpstr>Vurdering av hoppfelt</vt:lpstr>
      <vt:lpstr>For lav i mønster</vt:lpstr>
      <vt:lpstr>For høy i mønster</vt:lpstr>
      <vt:lpstr>Presisjon</vt:lpstr>
      <vt:lpstr>Innflygingsmønster</vt:lpstr>
      <vt:lpstr>Øvelser</vt:lpstr>
      <vt:lpstr>Øvelser</vt:lpstr>
      <vt:lpstr>Øvelser</vt:lpstr>
      <vt:lpstr>Øvelse 1: Styrelinelengde og stalltrening </vt:lpstr>
      <vt:lpstr>Øvelse 2: Svingstopp og unnamanøver</vt:lpstr>
      <vt:lpstr>Øvelse 3: Makkerflyging og manøvrering</vt:lpstr>
      <vt:lpstr>Øvelse 3: Makkerflyging og manøvrering</vt:lpstr>
      <vt:lpstr>Øvelse 4: Makkerflyging og manøvrering 2</vt:lpstr>
      <vt:lpstr>Øvelse 5: Nytt landingsområde, valgfri øvelse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Videregående skjermflygingskurs</dc:title>
  <dc:creator>Knut</dc:creator>
  <cp:lastModifiedBy>Lien, Knut</cp:lastModifiedBy>
  <cp:revision>1</cp:revision>
  <dcterms:modified xsi:type="dcterms:W3CDTF">2022-07-21T11:13:14Z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0x010100F8DF775FAC631648A235775D7DF9BA4D</vt:lpwstr>
  </property>
  <property fmtid="{D5CDD505-2E9C-101B-9397-08002B2CF9AE}" pid="3" name="_dlc_DocIdItemGuid">
    <vt:lpwstr>6a2be42a-6f4c-444e-b857-9a4283443a87</vt:lpwstr>
  </property>
</Properties>
</file>