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Arimo"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MwCpQBvfJgwQC88zuzx3brla/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sz="1050">
                <a:solidFill>
                  <a:srgbClr val="3C4043"/>
                </a:solidFill>
                <a:highlight>
                  <a:srgbClr val="FFFFFF"/>
                </a:highlight>
                <a:latin typeface="Roboto"/>
                <a:ea typeface="Roboto"/>
                <a:cs typeface="Roboto"/>
                <a:sym typeface="Roboto"/>
              </a:rPr>
              <a:t>Kontrollspørsmål: hvis du kobler fra smykkelpsen på rslen, kobler du da ifra MARD løsningen din?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Praktisk øvelse: Alle bytter loop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b2cb56cb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11b2cb56c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p:cSld name="Tittellysbilde">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13" name="Google Shape;13;p2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pic>
        <p:nvPicPr>
          <p:cNvPr id="14" name="Google Shape;14;p28" descr="A person flying through the air on a cloudy day&#10;&#10;Description automatically generated"/>
          <p:cNvPicPr preferRelativeResize="0"/>
          <p:nvPr/>
        </p:nvPicPr>
        <p:blipFill rotWithShape="1">
          <a:blip r:embed="rId2">
            <a:alphaModFix amt="35000"/>
          </a:blip>
          <a:srcRect l="-141" t="36594" r="17002" b="18405"/>
          <a:stretch/>
        </p:blipFill>
        <p:spPr>
          <a:xfrm>
            <a:off x="-126522" y="0"/>
            <a:ext cx="9363462" cy="5164037"/>
          </a:xfrm>
          <a:prstGeom prst="rect">
            <a:avLst/>
          </a:prstGeom>
          <a:noFill/>
          <a:ln>
            <a:noFill/>
          </a:ln>
        </p:spPr>
      </p:pic>
      <p:sp>
        <p:nvSpPr>
          <p:cNvPr id="15" name="Google Shape;15;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pic>
        <p:nvPicPr>
          <p:cNvPr id="16" name="Google Shape;16;p28" descr="A close up of a logo&#10;&#10;Description automatically generated"/>
          <p:cNvPicPr preferRelativeResize="0"/>
          <p:nvPr/>
        </p:nvPicPr>
        <p:blipFill rotWithShape="1">
          <a:blip r:embed="rId3">
            <a:alphaModFix/>
          </a:blip>
          <a:srcRect/>
          <a:stretch/>
        </p:blipFill>
        <p:spPr>
          <a:xfrm>
            <a:off x="3069553" y="4516787"/>
            <a:ext cx="3438928" cy="647251"/>
          </a:xfrm>
          <a:prstGeom prst="rect">
            <a:avLst/>
          </a:prstGeom>
          <a:noFill/>
          <a:ln>
            <a:noFill/>
          </a:ln>
        </p:spPr>
      </p:pic>
      <p:sp>
        <p:nvSpPr>
          <p:cNvPr id="17" name="Google Shape;17;p28"/>
          <p:cNvSpPr/>
          <p:nvPr/>
        </p:nvSpPr>
        <p:spPr>
          <a:xfrm>
            <a:off x="6508481" y="4516787"/>
            <a:ext cx="263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8" name="Google Shape;18;p28"/>
          <p:cNvSpPr/>
          <p:nvPr/>
        </p:nvSpPr>
        <p:spPr>
          <a:xfrm>
            <a:off x="1061610" y="4516787"/>
            <a:ext cx="236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9" name="Google Shape;19;p28"/>
          <p:cNvSpPr/>
          <p:nvPr/>
        </p:nvSpPr>
        <p:spPr>
          <a:xfrm>
            <a:off x="0" y="4516786"/>
            <a:ext cx="17364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20" name="Google Shape;20;p28"/>
          <p:cNvPicPr preferRelativeResize="0"/>
          <p:nvPr/>
        </p:nvPicPr>
        <p:blipFill rotWithShape="1">
          <a:blip r:embed="rId4">
            <a:alphaModFix/>
          </a:blip>
          <a:srcRect/>
          <a:stretch/>
        </p:blipFill>
        <p:spPr>
          <a:xfrm>
            <a:off x="61695" y="84725"/>
            <a:ext cx="999915" cy="634115"/>
          </a:xfrm>
          <a:prstGeom prst="rect">
            <a:avLst/>
          </a:prstGeom>
          <a:noFill/>
          <a:ln>
            <a:noFill/>
          </a:ln>
        </p:spPr>
      </p:pic>
      <p:pic>
        <p:nvPicPr>
          <p:cNvPr id="21" name="Google Shape;21;p28" descr="A close up of a logo&#10;&#10;Description automatically generated"/>
          <p:cNvPicPr preferRelativeResize="0"/>
          <p:nvPr/>
        </p:nvPicPr>
        <p:blipFill rotWithShape="1">
          <a:blip r:embed="rId5">
            <a:alphaModFix/>
          </a:blip>
          <a:srcRect/>
          <a:stretch/>
        </p:blipFill>
        <p:spPr>
          <a:xfrm>
            <a:off x="8336057" y="-17115"/>
            <a:ext cx="890435" cy="83478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7"/>
          <p:cNvSpPr txBox="1">
            <a:spLocks noGrp="1"/>
          </p:cNvSpPr>
          <p:nvPr>
            <p:ph type="body" idx="1"/>
          </p:nvPr>
        </p:nvSpPr>
        <p:spPr>
          <a:xfrm rot="5400000">
            <a:off x="2940299" y="-942431"/>
            <a:ext cx="3263400" cy="78867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84" name="Google Shape;84;p3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5" name="Google Shape;85;p3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6" name="Google Shape;86;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rot="5400000">
            <a:off x="5350049" y="1467543"/>
            <a:ext cx="4359000" cy="19716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38"/>
          <p:cNvSpPr txBox="1">
            <a:spLocks noGrp="1"/>
          </p:cNvSpPr>
          <p:nvPr>
            <p:ph type="body" idx="1"/>
          </p:nvPr>
        </p:nvSpPr>
        <p:spPr>
          <a:xfrm rot="5400000">
            <a:off x="1349474" y="-447056"/>
            <a:ext cx="4359000" cy="58008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90" name="Google Shape;90;p3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91" name="Google Shape;91;p3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92" name="Google Shape;92;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9" name="Google Shape;99;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0" name="Google Shape;10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3" name="Google Shape;10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 name="Google Shape;106;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7" name="Google Shape;10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1" name="Google Shape;111;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2" name="Google Shape;11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8" name="Google Shape;118;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9" name="Google Shape;119;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 name="Google Shape;122;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6" name="Google Shape;126;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7" name="Google Shape;127;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8" name="Google Shape;12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29"/>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25" name="Google Shape;25;p2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26" name="Google Shape;26;p2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27" name="Google Shape;27;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pic>
        <p:nvPicPr>
          <p:cNvPr id="28" name="Google Shape;28;p29" descr="A person flying through the air on a cloudy day&#10;&#10;Description automatically generated"/>
          <p:cNvPicPr preferRelativeResize="0"/>
          <p:nvPr/>
        </p:nvPicPr>
        <p:blipFill rotWithShape="1">
          <a:blip r:embed="rId2">
            <a:alphaModFix amt="35000"/>
          </a:blip>
          <a:srcRect l="-141" t="36594" r="17002" b="18405"/>
          <a:stretch/>
        </p:blipFill>
        <p:spPr>
          <a:xfrm>
            <a:off x="-126522" y="0"/>
            <a:ext cx="9363462" cy="5164037"/>
          </a:xfrm>
          <a:prstGeom prst="rect">
            <a:avLst/>
          </a:prstGeom>
          <a:noFill/>
          <a:ln>
            <a:noFill/>
          </a:ln>
        </p:spPr>
      </p:pic>
      <p:sp>
        <p:nvSpPr>
          <p:cNvPr id="29" name="Google Shape;29;p29"/>
          <p:cNvSpPr txBox="1"/>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200"/>
              <a:buFont typeface="Calibri"/>
              <a:buNone/>
            </a:pPr>
            <a:fld id="{00000000-1234-1234-1234-123412341234}" type="slidenum">
              <a:rPr lang="no"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pic>
        <p:nvPicPr>
          <p:cNvPr id="30" name="Google Shape;30;p29" descr="A close up of a logo&#10;&#10;Description automatically generated"/>
          <p:cNvPicPr preferRelativeResize="0"/>
          <p:nvPr/>
        </p:nvPicPr>
        <p:blipFill rotWithShape="1">
          <a:blip r:embed="rId3">
            <a:alphaModFix/>
          </a:blip>
          <a:srcRect/>
          <a:stretch/>
        </p:blipFill>
        <p:spPr>
          <a:xfrm>
            <a:off x="3069553" y="4516787"/>
            <a:ext cx="3438928" cy="647251"/>
          </a:xfrm>
          <a:prstGeom prst="rect">
            <a:avLst/>
          </a:prstGeom>
          <a:noFill/>
          <a:ln>
            <a:noFill/>
          </a:ln>
        </p:spPr>
      </p:pic>
      <p:sp>
        <p:nvSpPr>
          <p:cNvPr id="31" name="Google Shape;31;p29"/>
          <p:cNvSpPr/>
          <p:nvPr/>
        </p:nvSpPr>
        <p:spPr>
          <a:xfrm>
            <a:off x="6508481" y="4516787"/>
            <a:ext cx="263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2" name="Google Shape;32;p29"/>
          <p:cNvSpPr/>
          <p:nvPr/>
        </p:nvSpPr>
        <p:spPr>
          <a:xfrm>
            <a:off x="1061610" y="4516787"/>
            <a:ext cx="236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3" name="Google Shape;33;p29"/>
          <p:cNvSpPr/>
          <p:nvPr/>
        </p:nvSpPr>
        <p:spPr>
          <a:xfrm>
            <a:off x="0" y="4516786"/>
            <a:ext cx="17364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34" name="Google Shape;34;p29"/>
          <p:cNvPicPr preferRelativeResize="0"/>
          <p:nvPr/>
        </p:nvPicPr>
        <p:blipFill rotWithShape="1">
          <a:blip r:embed="rId4">
            <a:alphaModFix/>
          </a:blip>
          <a:srcRect/>
          <a:stretch/>
        </p:blipFill>
        <p:spPr>
          <a:xfrm>
            <a:off x="61695" y="84725"/>
            <a:ext cx="999915" cy="634115"/>
          </a:xfrm>
          <a:prstGeom prst="rect">
            <a:avLst/>
          </a:prstGeom>
          <a:noFill/>
          <a:ln>
            <a:noFill/>
          </a:ln>
        </p:spPr>
      </p:pic>
      <p:pic>
        <p:nvPicPr>
          <p:cNvPr id="35" name="Google Shape;35;p29" descr="A close up of a logo&#10;&#10;Description automatically generated"/>
          <p:cNvPicPr preferRelativeResize="0"/>
          <p:nvPr/>
        </p:nvPicPr>
        <p:blipFill rotWithShape="1">
          <a:blip r:embed="rId5">
            <a:alphaModFix/>
          </a:blip>
          <a:srcRect/>
          <a:stretch/>
        </p:blipFill>
        <p:spPr>
          <a:xfrm>
            <a:off x="8336057" y="-17115"/>
            <a:ext cx="890435" cy="83478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
        <p:cNvGrpSpPr/>
        <p:nvPr/>
      </p:nvGrpSpPr>
      <p:grpSpPr>
        <a:xfrm>
          <a:off x="0" y="0"/>
          <a:ext cx="0" cy="0"/>
          <a:chOff x="0" y="0"/>
          <a:chExt cx="0" cy="0"/>
        </a:xfrm>
      </p:grpSpPr>
      <p:sp>
        <p:nvSpPr>
          <p:cNvPr id="130" name="Google Shape;130;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31" name="Google Shape;13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4" name="Google Shape;134;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5" name="Google Shape;13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36"/>
        <p:cNvGrpSpPr/>
        <p:nvPr/>
      </p:nvGrpSpPr>
      <p:grpSpPr>
        <a:xfrm>
          <a:off x="0" y="0"/>
          <a:ext cx="0" cy="0"/>
          <a:chOff x="0" y="0"/>
          <a:chExt cx="0" cy="0"/>
        </a:xfrm>
      </p:grpSpPr>
      <p:sp>
        <p:nvSpPr>
          <p:cNvPr id="37" name="Google Shape;37;p3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38" name="Google Shape;38;p3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39" name="Google Shape;39;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31"/>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rgbClr val="888888"/>
              </a:buClr>
              <a:buSzPts val="1100"/>
              <a:buFont typeface="Calibri"/>
              <a:buNone/>
              <a:defRPr/>
            </a:lvl1pPr>
            <a:lvl2pPr marL="914400" lvl="1" indent="-228600" algn="l">
              <a:lnSpc>
                <a:spcPct val="90000"/>
              </a:lnSpc>
              <a:spcBef>
                <a:spcPts val="0"/>
              </a:spcBef>
              <a:spcAft>
                <a:spcPts val="0"/>
              </a:spcAft>
              <a:buClr>
                <a:srgbClr val="888888"/>
              </a:buClr>
              <a:buSzPts val="1100"/>
              <a:buFont typeface="Calibri"/>
              <a:buNone/>
              <a:defRPr/>
            </a:lvl2pPr>
            <a:lvl3pPr marL="1371600" lvl="2" indent="-228600" algn="l">
              <a:lnSpc>
                <a:spcPct val="90000"/>
              </a:lnSpc>
              <a:spcBef>
                <a:spcPts val="0"/>
              </a:spcBef>
              <a:spcAft>
                <a:spcPts val="0"/>
              </a:spcAft>
              <a:buClr>
                <a:srgbClr val="888888"/>
              </a:buClr>
              <a:buSzPts val="1100"/>
              <a:buFont typeface="Calibri"/>
              <a:buNone/>
              <a:defRPr/>
            </a:lvl3pPr>
            <a:lvl4pPr marL="1828800" lvl="3" indent="-228600" algn="l">
              <a:lnSpc>
                <a:spcPct val="90000"/>
              </a:lnSpc>
              <a:spcBef>
                <a:spcPts val="0"/>
              </a:spcBef>
              <a:spcAft>
                <a:spcPts val="0"/>
              </a:spcAft>
              <a:buClr>
                <a:srgbClr val="888888"/>
              </a:buClr>
              <a:buSzPts val="1100"/>
              <a:buFont typeface="Calibri"/>
              <a:buNone/>
              <a:defRPr/>
            </a:lvl4pPr>
            <a:lvl5pPr marL="2286000" lvl="4" indent="-228600" algn="l">
              <a:lnSpc>
                <a:spcPct val="90000"/>
              </a:lnSpc>
              <a:spcBef>
                <a:spcPts val="0"/>
              </a:spcBef>
              <a:spcAft>
                <a:spcPts val="0"/>
              </a:spcAft>
              <a:buClr>
                <a:srgbClr val="888888"/>
              </a:buClr>
              <a:buSzPts val="1100"/>
              <a:buFont typeface="Calibri"/>
              <a:buNone/>
              <a:defRPr/>
            </a:lvl5pPr>
            <a:lvl6pPr marL="2743200" lvl="5" indent="-228600" algn="l">
              <a:lnSpc>
                <a:spcPct val="90000"/>
              </a:lnSpc>
              <a:spcBef>
                <a:spcPts val="0"/>
              </a:spcBef>
              <a:spcAft>
                <a:spcPts val="0"/>
              </a:spcAft>
              <a:buClr>
                <a:srgbClr val="888888"/>
              </a:buClr>
              <a:buSzPts val="1100"/>
              <a:buFont typeface="Calibri"/>
              <a:buNone/>
              <a:defRPr/>
            </a:lvl6pPr>
            <a:lvl7pPr marL="3200400" lvl="6" indent="-228600" algn="l">
              <a:lnSpc>
                <a:spcPct val="90000"/>
              </a:lnSpc>
              <a:spcBef>
                <a:spcPts val="0"/>
              </a:spcBef>
              <a:spcAft>
                <a:spcPts val="0"/>
              </a:spcAft>
              <a:buClr>
                <a:srgbClr val="888888"/>
              </a:buClr>
              <a:buSzPts val="1100"/>
              <a:buFont typeface="Calibri"/>
              <a:buNone/>
              <a:defRPr/>
            </a:lvl7pPr>
            <a:lvl8pPr marL="3657600" lvl="7" indent="-228600" algn="l">
              <a:lnSpc>
                <a:spcPct val="90000"/>
              </a:lnSpc>
              <a:spcBef>
                <a:spcPts val="0"/>
              </a:spcBef>
              <a:spcAft>
                <a:spcPts val="0"/>
              </a:spcAft>
              <a:buClr>
                <a:srgbClr val="888888"/>
              </a:buClr>
              <a:buSzPts val="1100"/>
              <a:buFont typeface="Calibri"/>
              <a:buNone/>
              <a:defRPr/>
            </a:lvl8pPr>
            <a:lvl9pPr marL="4114800" lvl="8" indent="-228600" algn="l">
              <a:lnSpc>
                <a:spcPct val="90000"/>
              </a:lnSpc>
              <a:spcBef>
                <a:spcPts val="0"/>
              </a:spcBef>
              <a:spcAft>
                <a:spcPts val="0"/>
              </a:spcAft>
              <a:buClr>
                <a:srgbClr val="888888"/>
              </a:buClr>
              <a:buSzPts val="1100"/>
              <a:buFont typeface="Calibri"/>
              <a:buNone/>
              <a:defRPr/>
            </a:lvl9pPr>
          </a:lstStyle>
          <a:p>
            <a:endParaRPr/>
          </a:p>
        </p:txBody>
      </p:sp>
      <p:sp>
        <p:nvSpPr>
          <p:cNvPr id="43" name="Google Shape;43;p3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44" name="Google Shape;44;p3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45" name="Google Shape;4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32"/>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49" name="Google Shape;49;p32"/>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0" name="Google Shape;50;p3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51" name="Google Shape;51;p3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52" name="Google Shape;52;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62984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33"/>
          <p:cNvSpPr txBox="1">
            <a:spLocks noGrp="1"/>
          </p:cNvSpPr>
          <p:nvPr>
            <p:ph type="body" idx="1"/>
          </p:nvPr>
        </p:nvSpPr>
        <p:spPr>
          <a:xfrm>
            <a:off x="629840" y="1260872"/>
            <a:ext cx="3868500" cy="618000"/>
          </a:xfrm>
          <a:prstGeom prst="rect">
            <a:avLst/>
          </a:prstGeom>
          <a:noFill/>
          <a:ln>
            <a:noFill/>
          </a:ln>
        </p:spPr>
        <p:txBody>
          <a:bodyPr spcFirstLastPara="1" wrap="square" lIns="68575" tIns="68575" rIns="68575" bIns="68575" anchor="b"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56" name="Google Shape;56;p33"/>
          <p:cNvSpPr txBox="1">
            <a:spLocks noGrp="1"/>
          </p:cNvSpPr>
          <p:nvPr>
            <p:ph type="body" idx="2"/>
          </p:nvPr>
        </p:nvSpPr>
        <p:spPr>
          <a:xfrm>
            <a:off x="629840" y="1878806"/>
            <a:ext cx="3868500" cy="27633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7" name="Google Shape;57;p33"/>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58" name="Google Shape;58;p33"/>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9" name="Google Shape;59;p3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0" name="Google Shape;60;p3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1" name="Google Shape;61;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3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5" name="Google Shape;65;p3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6" name="Google Shape;66;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9840" y="342900"/>
            <a:ext cx="2949000" cy="12003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35"/>
          <p:cNvSpPr txBox="1">
            <a:spLocks noGrp="1"/>
          </p:cNvSpPr>
          <p:nvPr>
            <p:ph type="body" idx="1"/>
          </p:nvPr>
        </p:nvSpPr>
        <p:spPr>
          <a:xfrm>
            <a:off x="3887390" y="740569"/>
            <a:ext cx="4629300" cy="36552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0"/>
              </a:spcBef>
              <a:spcAft>
                <a:spcPts val="0"/>
              </a:spcAft>
              <a:buSzPts val="1100"/>
              <a:buChar char="•"/>
              <a:defRPr/>
            </a:lvl1pPr>
            <a:lvl2pPr marL="914400" lvl="1" indent="-298450" algn="l">
              <a:lnSpc>
                <a:spcPct val="90000"/>
              </a:lnSpc>
              <a:spcBef>
                <a:spcPts val="0"/>
              </a:spcBef>
              <a:spcAft>
                <a:spcPts val="0"/>
              </a:spcAft>
              <a:buSzPts val="1100"/>
              <a:buChar char="•"/>
              <a:defRPr/>
            </a:lvl2pPr>
            <a:lvl3pPr marL="1371600" lvl="2" indent="-298450" algn="l">
              <a:lnSpc>
                <a:spcPct val="90000"/>
              </a:lnSpc>
              <a:spcBef>
                <a:spcPts val="0"/>
              </a:spcBef>
              <a:spcAft>
                <a:spcPts val="0"/>
              </a:spcAft>
              <a:buSzPts val="1100"/>
              <a:buChar char="•"/>
              <a:defRPr/>
            </a:lvl3pPr>
            <a:lvl4pPr marL="1828800" lvl="3" indent="-298450" algn="l">
              <a:lnSpc>
                <a:spcPct val="90000"/>
              </a:lnSpc>
              <a:spcBef>
                <a:spcPts val="0"/>
              </a:spcBef>
              <a:spcAft>
                <a:spcPts val="0"/>
              </a:spcAft>
              <a:buSzPts val="1100"/>
              <a:buChar char="•"/>
              <a:defRPr/>
            </a:lvl4pPr>
            <a:lvl5pPr marL="2286000" lvl="4" indent="-298450" algn="l">
              <a:lnSpc>
                <a:spcPct val="90000"/>
              </a:lnSpc>
              <a:spcBef>
                <a:spcPts val="0"/>
              </a:spcBef>
              <a:spcAft>
                <a:spcPts val="0"/>
              </a:spcAft>
              <a:buSzPts val="1100"/>
              <a:buChar char="•"/>
              <a:defRPr/>
            </a:lvl5pPr>
            <a:lvl6pPr marL="2743200" lvl="5" indent="-298450" algn="l">
              <a:lnSpc>
                <a:spcPct val="90000"/>
              </a:lnSpc>
              <a:spcBef>
                <a:spcPts val="0"/>
              </a:spcBef>
              <a:spcAft>
                <a:spcPts val="0"/>
              </a:spcAft>
              <a:buSzPts val="1100"/>
              <a:buChar char="•"/>
              <a:defRPr/>
            </a:lvl6pPr>
            <a:lvl7pPr marL="3200400" lvl="6" indent="-298450" algn="l">
              <a:lnSpc>
                <a:spcPct val="90000"/>
              </a:lnSpc>
              <a:spcBef>
                <a:spcPts val="0"/>
              </a:spcBef>
              <a:spcAft>
                <a:spcPts val="0"/>
              </a:spcAft>
              <a:buSzPts val="1100"/>
              <a:buChar char="•"/>
              <a:defRPr/>
            </a:lvl7pPr>
            <a:lvl8pPr marL="3657600" lvl="7" indent="-298450" algn="l">
              <a:lnSpc>
                <a:spcPct val="90000"/>
              </a:lnSpc>
              <a:spcBef>
                <a:spcPts val="0"/>
              </a:spcBef>
              <a:spcAft>
                <a:spcPts val="0"/>
              </a:spcAft>
              <a:buSzPts val="1100"/>
              <a:buChar char="•"/>
              <a:defRPr/>
            </a:lvl8pPr>
            <a:lvl9pPr marL="4114800" lvl="8" indent="-298450" algn="l">
              <a:lnSpc>
                <a:spcPct val="90000"/>
              </a:lnSpc>
              <a:spcBef>
                <a:spcPts val="0"/>
              </a:spcBef>
              <a:spcAft>
                <a:spcPts val="0"/>
              </a:spcAft>
              <a:buSzPts val="1100"/>
              <a:buChar char="•"/>
              <a:defRPr/>
            </a:lvl9pPr>
          </a:lstStyle>
          <a:p>
            <a:endParaRPr/>
          </a:p>
        </p:txBody>
      </p:sp>
      <p:sp>
        <p:nvSpPr>
          <p:cNvPr id="70" name="Google Shape;70;p35"/>
          <p:cNvSpPr txBox="1">
            <a:spLocks noGrp="1"/>
          </p:cNvSpPr>
          <p:nvPr>
            <p:ph type="body" idx="2"/>
          </p:nvPr>
        </p:nvSpPr>
        <p:spPr>
          <a:xfrm>
            <a:off x="629840" y="1543050"/>
            <a:ext cx="2949000" cy="285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71" name="Google Shape;71;p3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2" name="Google Shape;72;p3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3" name="Google Shape;73;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629840" y="342900"/>
            <a:ext cx="2949000" cy="12003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6"/>
          <p:cNvSpPr>
            <a:spLocks noGrp="1"/>
          </p:cNvSpPr>
          <p:nvPr>
            <p:ph type="pic" idx="2"/>
          </p:nvPr>
        </p:nvSpPr>
        <p:spPr>
          <a:xfrm>
            <a:off x="3887390" y="740569"/>
            <a:ext cx="4629300" cy="3655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2pPr>
            <a:lvl3pPr marR="0" lvl="2"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3pPr>
            <a:lvl4pPr marR="0" lvl="3"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4pPr>
            <a:lvl5pPr marR="0" lvl="4"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5pPr>
            <a:lvl6pPr marR="0" lvl="5"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R="0" lvl="6"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R="0" lvl="7"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R="0" lvl="8"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77" name="Google Shape;77;p36"/>
          <p:cNvSpPr txBox="1">
            <a:spLocks noGrp="1"/>
          </p:cNvSpPr>
          <p:nvPr>
            <p:ph type="body" idx="1"/>
          </p:nvPr>
        </p:nvSpPr>
        <p:spPr>
          <a:xfrm>
            <a:off x="629840" y="1543050"/>
            <a:ext cx="2949000" cy="285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78" name="Google Shape;78;p3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9" name="Google Shape;79;p3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0" name="Google Shape;80;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11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8" name="Google Shape;8;p2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 name="Google Shape;9;p2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 name="Google Shape;1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3"/>
        <p:cNvGrpSpPr/>
        <p:nvPr/>
      </p:nvGrpSpPr>
      <p:grpSpPr>
        <a:xfrm>
          <a:off x="0" y="0"/>
          <a:ext cx="0" cy="0"/>
          <a:chOff x="0" y="0"/>
          <a:chExt cx="0" cy="0"/>
        </a:xfrm>
      </p:grpSpPr>
      <p:sp>
        <p:nvSpPr>
          <p:cNvPr id="94" name="Google Shape;9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 name="Google Shape;9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6" name="Google Shape;9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nlf.no/fallskjerm/fnlfs-materiellh-ndbok"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faa.gov/regulations_policies/handbooks_manuals/aviation/media/prh_change1.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P00s_duKUio"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60XUv0wiNGU"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uspa.org/p/article/the-rsl-separating-fact-from-fic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
          <p:cNvSpPr txBox="1"/>
          <p:nvPr/>
        </p:nvSpPr>
        <p:spPr>
          <a:xfrm>
            <a:off x="1504275" y="1415425"/>
            <a:ext cx="5705100" cy="31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no" sz="4800" b="1" i="0" u="none" strike="noStrike" cap="none">
                <a:solidFill>
                  <a:schemeClr val="dk1"/>
                </a:solidFill>
                <a:latin typeface="Arimo"/>
                <a:ea typeface="Arimo"/>
                <a:cs typeface="Arimo"/>
                <a:sym typeface="Arimo"/>
              </a:rPr>
              <a:t>Materiellkurs</a:t>
            </a:r>
            <a:endParaRPr sz="4800" b="1" i="0" u="none" strike="noStrike" cap="none">
              <a:solidFill>
                <a:schemeClr val="dk1"/>
              </a:solidFill>
              <a:latin typeface="Arimo"/>
              <a:ea typeface="Arimo"/>
              <a:cs typeface="Arimo"/>
              <a:sym typeface="Arimo"/>
            </a:endParaRPr>
          </a:p>
          <a:p>
            <a:pPr marL="0" marR="0" lvl="0" indent="0" algn="ctr" rtl="0">
              <a:lnSpc>
                <a:spcPct val="100000"/>
              </a:lnSpc>
              <a:spcBef>
                <a:spcPts val="0"/>
              </a:spcBef>
              <a:spcAft>
                <a:spcPts val="0"/>
              </a:spcAft>
              <a:buClr>
                <a:srgbClr val="000000"/>
              </a:buClr>
              <a:buSzPts val="4800"/>
              <a:buFont typeface="Arial"/>
              <a:buNone/>
            </a:pPr>
            <a:r>
              <a:rPr lang="no" sz="4800" b="1" i="0" u="none" strike="noStrike" cap="none">
                <a:solidFill>
                  <a:schemeClr val="dk1"/>
                </a:solidFill>
                <a:latin typeface="Arimo"/>
                <a:ea typeface="Arimo"/>
                <a:cs typeface="Arimo"/>
                <a:sym typeface="Arimo"/>
              </a:rPr>
              <a:t>til B-lisens</a:t>
            </a:r>
            <a:endParaRPr sz="4800" b="1" i="0" u="none" strike="noStrike" cap="none">
              <a:solidFill>
                <a:schemeClr val="dk1"/>
              </a:solidFill>
              <a:latin typeface="Arimo"/>
              <a:ea typeface="Arimo"/>
              <a:cs typeface="Arimo"/>
              <a:sym typeface="Arimo"/>
            </a:endParaRPr>
          </a:p>
        </p:txBody>
      </p:sp>
      <p:sp>
        <p:nvSpPr>
          <p:cNvPr id="145" name="Google Shape;145;p1"/>
          <p:cNvSpPr txBox="1"/>
          <p:nvPr/>
        </p:nvSpPr>
        <p:spPr>
          <a:xfrm>
            <a:off x="6077400" y="3997350"/>
            <a:ext cx="2978700" cy="48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Revisjon </a:t>
            </a:r>
            <a:r>
              <a:rPr lang="no"/>
              <a:t>2</a:t>
            </a:r>
            <a:r>
              <a:rPr lang="no" sz="1400" b="0" i="0" u="none" strike="noStrike" cap="none">
                <a:solidFill>
                  <a:srgbClr val="000000"/>
                </a:solidFill>
                <a:latin typeface="Arial"/>
                <a:ea typeface="Arial"/>
                <a:cs typeface="Arial"/>
                <a:sym typeface="Arial"/>
              </a:rPr>
              <a:t>, 202</a:t>
            </a:r>
            <a:r>
              <a:rPr lang="no"/>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p:nvPr/>
        </p:nvSpPr>
        <p:spPr>
          <a:xfrm>
            <a:off x="1313250" y="1071750"/>
            <a:ext cx="3994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0"/>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MARD løsninger</a:t>
            </a:r>
            <a:endParaRPr sz="3600" b="1" i="0" u="none" strike="noStrike" cap="none">
              <a:solidFill>
                <a:schemeClr val="dk1"/>
              </a:solidFill>
              <a:latin typeface="Arimo"/>
              <a:ea typeface="Arimo"/>
              <a:cs typeface="Arimo"/>
              <a:sym typeface="Arimo"/>
            </a:endParaRPr>
          </a:p>
        </p:txBody>
      </p:sp>
      <p:sp>
        <p:nvSpPr>
          <p:cNvPr id="227" name="Google Shape;227;p10"/>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28" name="Google Shape;228;p10"/>
          <p:cNvPicPr preferRelativeResize="0"/>
          <p:nvPr/>
        </p:nvPicPr>
        <p:blipFill rotWithShape="1">
          <a:blip r:embed="rId3">
            <a:alphaModFix/>
          </a:blip>
          <a:srcRect/>
          <a:stretch/>
        </p:blipFill>
        <p:spPr>
          <a:xfrm>
            <a:off x="5700125" y="888875"/>
            <a:ext cx="3342775" cy="3455751"/>
          </a:xfrm>
          <a:prstGeom prst="rect">
            <a:avLst/>
          </a:prstGeom>
          <a:noFill/>
          <a:ln>
            <a:noFill/>
          </a:ln>
        </p:spPr>
      </p:pic>
      <p:sp>
        <p:nvSpPr>
          <p:cNvPr id="229" name="Google Shape;229;p10"/>
          <p:cNvSpPr txBox="1"/>
          <p:nvPr/>
        </p:nvSpPr>
        <p:spPr>
          <a:xfrm>
            <a:off x="525300" y="1313225"/>
            <a:ext cx="48333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“Main Assisted Reserve Deployment”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r>
              <a:rPr lang="no" sz="1400" b="0" i="0" u="none" strike="noStrike" cap="none">
                <a:solidFill>
                  <a:srgbClr val="000000"/>
                </a:solidFill>
                <a:latin typeface="Arial"/>
                <a:ea typeface="Arial"/>
                <a:cs typeface="Arial"/>
                <a:sym typeface="Arial"/>
              </a:rPr>
              <a:t>Dette er et system som gjør at reserveskjermen åpnes direkte som følge av kutt fra hovedskjermen. Når hovedskjermen frigjøres, så blir pilotbåndet til reserveskjermen fysisk dratt ut av forbindelsen til løftestroppene på hovedskjermen.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
          <p:cNvSpPr txBox="1"/>
          <p:nvPr/>
        </p:nvSpPr>
        <p:spPr>
          <a:xfrm>
            <a:off x="525300" y="3540025"/>
            <a:ext cx="3795300" cy="8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o" sz="1000" b="1" i="0" u="none" strike="noStrike" cap="none">
                <a:solidFill>
                  <a:srgbClr val="000000"/>
                </a:solidFill>
                <a:latin typeface="Arial"/>
                <a:ea typeface="Arial"/>
                <a:cs typeface="Arial"/>
                <a:sym typeface="Arial"/>
              </a:rPr>
              <a:t>Forskjellige MARD løsninger typegodkjent i Norge:</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Skyhook - UPT / Areodyne / Sunpath</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Trap-systen - Mirage Systems Inc</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Reserve boost - Sunrise Manufacturing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MOJO - Rigging Innovations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1"/>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1"/>
          <p:cNvSpPr txBox="1"/>
          <p:nvPr/>
        </p:nvSpPr>
        <p:spPr>
          <a:xfrm>
            <a:off x="971400" y="1936500"/>
            <a:ext cx="6862800" cy="71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Typiske slitasjepunkt</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2"/>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For kort Kill-line</a:t>
            </a:r>
            <a:endParaRPr sz="3600" b="1" i="0" u="none" strike="noStrike" cap="none">
              <a:solidFill>
                <a:schemeClr val="dk1"/>
              </a:solidFill>
              <a:latin typeface="Arimo"/>
              <a:ea typeface="Arimo"/>
              <a:cs typeface="Arimo"/>
              <a:sym typeface="Arimo"/>
            </a:endParaRPr>
          </a:p>
        </p:txBody>
      </p:sp>
      <p:sp>
        <p:nvSpPr>
          <p:cNvPr id="245" name="Google Shape;245;p12"/>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46" name="Google Shape;246;p12"/>
          <p:cNvPicPr preferRelativeResize="0"/>
          <p:nvPr/>
        </p:nvPicPr>
        <p:blipFill rotWithShape="1">
          <a:blip r:embed="rId3">
            <a:alphaModFix/>
          </a:blip>
          <a:srcRect/>
          <a:stretch/>
        </p:blipFill>
        <p:spPr>
          <a:xfrm rot="-5400000">
            <a:off x="6130301" y="1502274"/>
            <a:ext cx="3444225" cy="2583176"/>
          </a:xfrm>
          <a:prstGeom prst="rect">
            <a:avLst/>
          </a:prstGeom>
          <a:noFill/>
          <a:ln>
            <a:noFill/>
          </a:ln>
        </p:spPr>
      </p:pic>
      <p:sp>
        <p:nvSpPr>
          <p:cNvPr id="247" name="Google Shape;247;p12"/>
          <p:cNvSpPr txBox="1"/>
          <p:nvPr/>
        </p:nvSpPr>
        <p:spPr>
          <a:xfrm>
            <a:off x="361125" y="1181925"/>
            <a:ext cx="55704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Kill-line krymper ved bruk siden linen påvirkes av varme/friksjon inne i pilotbådet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Til slutt blir den så kort, at pilotbåndet tar borti “kula” etter skjermåpning på hvert eneste hopp. Da begynner sting å ryke der piloten er festet til pilotbåndet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Skifte Kill-line hos MK-R / MR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3"/>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3" name="Google Shape;253;p13"/>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Pilotbånd / D-bag</a:t>
            </a:r>
            <a:endParaRPr sz="3600" b="1" i="0" u="none" strike="noStrike" cap="none">
              <a:solidFill>
                <a:schemeClr val="dk1"/>
              </a:solidFill>
              <a:latin typeface="Arimo"/>
              <a:ea typeface="Arimo"/>
              <a:cs typeface="Arimo"/>
              <a:sym typeface="Arimo"/>
            </a:endParaRPr>
          </a:p>
        </p:txBody>
      </p:sp>
      <p:pic>
        <p:nvPicPr>
          <p:cNvPr id="254" name="Google Shape;254;p13"/>
          <p:cNvPicPr preferRelativeResize="0"/>
          <p:nvPr/>
        </p:nvPicPr>
        <p:blipFill rotWithShape="1">
          <a:blip r:embed="rId3">
            <a:alphaModFix/>
          </a:blip>
          <a:srcRect/>
          <a:stretch/>
        </p:blipFill>
        <p:spPr>
          <a:xfrm>
            <a:off x="6979949" y="2314575"/>
            <a:ext cx="2164049" cy="2207500"/>
          </a:xfrm>
          <a:prstGeom prst="rect">
            <a:avLst/>
          </a:prstGeom>
          <a:noFill/>
          <a:ln>
            <a:noFill/>
          </a:ln>
        </p:spPr>
      </p:pic>
      <p:pic>
        <p:nvPicPr>
          <p:cNvPr id="255" name="Google Shape;255;p13"/>
          <p:cNvPicPr preferRelativeResize="0"/>
          <p:nvPr/>
        </p:nvPicPr>
        <p:blipFill rotWithShape="1">
          <a:blip r:embed="rId4">
            <a:alphaModFix/>
          </a:blip>
          <a:srcRect/>
          <a:stretch/>
        </p:blipFill>
        <p:spPr>
          <a:xfrm>
            <a:off x="4572000" y="2314575"/>
            <a:ext cx="2441878" cy="2207500"/>
          </a:xfrm>
          <a:prstGeom prst="rect">
            <a:avLst/>
          </a:prstGeom>
          <a:noFill/>
          <a:ln>
            <a:noFill/>
          </a:ln>
        </p:spPr>
      </p:pic>
      <p:sp>
        <p:nvSpPr>
          <p:cNvPr id="256" name="Google Shape;256;p13"/>
          <p:cNvSpPr txBox="1"/>
          <p:nvPr/>
        </p:nvSpPr>
        <p:spPr>
          <a:xfrm>
            <a:off x="333150" y="1192650"/>
            <a:ext cx="40716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Området der pilotbåndet går igjennom D-bag er også utsatt for slitasje.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Dette oppstår ved normal bruk, men levetiden kan forlenges ved å være forsiktig når man kocker piloten. Da vil man redusere friksjonen/varmen som dette punktet utsettes for.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Ved å ta ut all tvinn på pilotbåndet reduseres også friksjon.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Hold et øye med dette punktet og vær varsom ved kocking av piloten.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2" name="Google Shape;262;p14"/>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Liner</a:t>
            </a:r>
            <a:endParaRPr sz="3600" b="1" i="0" u="none" strike="noStrike" cap="none">
              <a:solidFill>
                <a:schemeClr val="dk1"/>
              </a:solidFill>
              <a:latin typeface="Arimo"/>
              <a:ea typeface="Arimo"/>
              <a:cs typeface="Arimo"/>
              <a:sym typeface="Arimo"/>
            </a:endParaRPr>
          </a:p>
        </p:txBody>
      </p:sp>
      <p:pic>
        <p:nvPicPr>
          <p:cNvPr id="263" name="Google Shape;263;p14"/>
          <p:cNvPicPr preferRelativeResize="0"/>
          <p:nvPr/>
        </p:nvPicPr>
        <p:blipFill rotWithShape="1">
          <a:blip r:embed="rId3">
            <a:alphaModFix/>
          </a:blip>
          <a:srcRect/>
          <a:stretch/>
        </p:blipFill>
        <p:spPr>
          <a:xfrm>
            <a:off x="6318725" y="738450"/>
            <a:ext cx="2825287" cy="3767050"/>
          </a:xfrm>
          <a:prstGeom prst="rect">
            <a:avLst/>
          </a:prstGeom>
          <a:noFill/>
          <a:ln>
            <a:noFill/>
          </a:ln>
        </p:spPr>
      </p:pic>
      <p:sp>
        <p:nvSpPr>
          <p:cNvPr id="264" name="Google Shape;264;p14"/>
          <p:cNvSpPr txBox="1"/>
          <p:nvPr/>
        </p:nvSpPr>
        <p:spPr>
          <a:xfrm>
            <a:off x="333150" y="1192650"/>
            <a:ext cx="49107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Liner slites ved hopping og må skiftes av ulike grunner.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Liner kan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Få “akutte” skader, som for eksempel ved trelanding</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Bli slitt ved normal hopping (Slik som på bildet)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Bli “ute av trim” slik at skjermen flyegenskaper blir dårligere.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Typisk holder et linesett av spectra (en linetype) på en 190 kvadratfots skjerm ca 500 hopp før det må skiftes.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Tilstand på liner blir vurdert av MK på hver hovedkontroll, men det er viktig å ha et forhold til tilstanden på linene sine.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Kollapsbar slider</a:t>
            </a:r>
            <a:endParaRPr sz="3600" b="1" i="0" u="none" strike="noStrike" cap="none">
              <a:solidFill>
                <a:schemeClr val="dk1"/>
              </a:solidFill>
              <a:latin typeface="Arimo"/>
              <a:ea typeface="Arimo"/>
              <a:cs typeface="Arimo"/>
              <a:sym typeface="Arimo"/>
            </a:endParaRPr>
          </a:p>
        </p:txBody>
      </p:sp>
      <p:sp>
        <p:nvSpPr>
          <p:cNvPr id="272" name="Google Shape;272;p15"/>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3" name="Google Shape;273;p15"/>
          <p:cNvPicPr preferRelativeResize="0"/>
          <p:nvPr/>
        </p:nvPicPr>
        <p:blipFill rotWithShape="1">
          <a:blip r:embed="rId3">
            <a:alphaModFix/>
          </a:blip>
          <a:srcRect/>
          <a:stretch/>
        </p:blipFill>
        <p:spPr>
          <a:xfrm>
            <a:off x="6362775" y="790250"/>
            <a:ext cx="2781226" cy="3708301"/>
          </a:xfrm>
          <a:prstGeom prst="rect">
            <a:avLst/>
          </a:prstGeom>
          <a:noFill/>
          <a:ln>
            <a:noFill/>
          </a:ln>
        </p:spPr>
      </p:pic>
      <p:sp>
        <p:nvSpPr>
          <p:cNvPr id="274" name="Google Shape;274;p15"/>
          <p:cNvSpPr txBox="1"/>
          <p:nvPr/>
        </p:nvSpPr>
        <p:spPr>
          <a:xfrm>
            <a:off x="333150" y="1192650"/>
            <a:ext cx="55122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Kollapsbare slidere får mye slitasje dersom man drar hardt i kollapslinene for å kollapse den. Ved å dra rolig, utvikles mindre varme/friksjon og slideren varer lenger.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Kollapsbare slidere har også mothaker som holder slideren lukket etter at den er kollapset.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Når man åpner slideren igjen på landingsområdet, er det lurt å være påpasselig og vri mothaken 90 grader til siden for å unngå at den sliter på slideren.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Vær påpasselig så skade ikke oppstår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6"/>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Løse toggles</a:t>
            </a:r>
            <a:endParaRPr sz="3600" b="1" i="0" u="none" strike="noStrike" cap="none">
              <a:solidFill>
                <a:schemeClr val="dk1"/>
              </a:solidFill>
              <a:latin typeface="Arimo"/>
              <a:ea typeface="Arimo"/>
              <a:cs typeface="Arimo"/>
              <a:sym typeface="Arimo"/>
            </a:endParaRPr>
          </a:p>
        </p:txBody>
      </p:sp>
      <p:sp>
        <p:nvSpPr>
          <p:cNvPr id="282" name="Google Shape;282;p1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83" name="Google Shape;283;p16"/>
          <p:cNvPicPr preferRelativeResize="0"/>
          <p:nvPr/>
        </p:nvPicPr>
        <p:blipFill rotWithShape="1">
          <a:blip r:embed="rId3">
            <a:alphaModFix/>
          </a:blip>
          <a:srcRect/>
          <a:stretch/>
        </p:blipFill>
        <p:spPr>
          <a:xfrm>
            <a:off x="6423625" y="944725"/>
            <a:ext cx="2638153" cy="3517527"/>
          </a:xfrm>
          <a:prstGeom prst="rect">
            <a:avLst/>
          </a:prstGeom>
          <a:noFill/>
          <a:ln>
            <a:noFill/>
          </a:ln>
        </p:spPr>
      </p:pic>
      <p:sp>
        <p:nvSpPr>
          <p:cNvPr id="284" name="Google Shape;284;p16"/>
          <p:cNvSpPr txBox="1"/>
          <p:nvPr/>
        </p:nvSpPr>
        <p:spPr>
          <a:xfrm>
            <a:off x="886425" y="1477400"/>
            <a:ext cx="4497900" cy="270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Løse togglesfester på riserene er kilden til mange reservetrekk.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Løse fester gjør togglefyring sansynlig, som igjen fører til dårlige åpninger og ofte tvinn og spinn.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Kjenn etter om toggles sitter godt fast. De skal ikke føles løse.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7"/>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Loop</a:t>
            </a:r>
            <a:endParaRPr sz="3600" b="1" i="0" u="none" strike="noStrike" cap="none">
              <a:solidFill>
                <a:schemeClr val="dk1"/>
              </a:solidFill>
              <a:latin typeface="Arimo"/>
              <a:ea typeface="Arimo"/>
              <a:cs typeface="Arimo"/>
              <a:sym typeface="Arimo"/>
            </a:endParaRPr>
          </a:p>
        </p:txBody>
      </p:sp>
      <p:sp>
        <p:nvSpPr>
          <p:cNvPr id="291" name="Google Shape;291;p17"/>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92" name="Google Shape;292;p17"/>
          <p:cNvPicPr preferRelativeResize="0"/>
          <p:nvPr/>
        </p:nvPicPr>
        <p:blipFill rotWithShape="1">
          <a:blip r:embed="rId3">
            <a:alphaModFix/>
          </a:blip>
          <a:srcRect/>
          <a:stretch/>
        </p:blipFill>
        <p:spPr>
          <a:xfrm>
            <a:off x="6331900" y="803500"/>
            <a:ext cx="2753775" cy="3671700"/>
          </a:xfrm>
          <a:prstGeom prst="rect">
            <a:avLst/>
          </a:prstGeom>
          <a:noFill/>
          <a:ln>
            <a:noFill/>
          </a:ln>
        </p:spPr>
      </p:pic>
      <p:sp>
        <p:nvSpPr>
          <p:cNvPr id="293" name="Google Shape;293;p17"/>
          <p:cNvSpPr txBox="1"/>
          <p:nvPr/>
        </p:nvSpPr>
        <p:spPr>
          <a:xfrm>
            <a:off x="361125" y="1181925"/>
            <a:ext cx="55704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Loopen er den komponenten som utsettes for mest slitasje ved vanlig pakking.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Riktig lengde på loopen er også veldig viktig.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Pass på at du klarer å dra ut maks 1 cm fra siste klaffen, og at pinnen sitter godt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En for lang eller slitt loop kan bli starten på en skjermåpning i flyet eller hestesko i lufta.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8"/>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Slapp BOC</a:t>
            </a:r>
            <a:endParaRPr sz="3600" b="1" i="0" u="none" strike="noStrike" cap="none">
              <a:solidFill>
                <a:schemeClr val="dk1"/>
              </a:solidFill>
              <a:latin typeface="Arimo"/>
              <a:ea typeface="Arimo"/>
              <a:cs typeface="Arimo"/>
              <a:sym typeface="Arimo"/>
            </a:endParaRPr>
          </a:p>
        </p:txBody>
      </p:sp>
      <p:sp>
        <p:nvSpPr>
          <p:cNvPr id="301" name="Google Shape;301;p18"/>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2" name="Google Shape;302;p18"/>
          <p:cNvSpPr txBox="1"/>
          <p:nvPr/>
        </p:nvSpPr>
        <p:spPr>
          <a:xfrm>
            <a:off x="361125" y="1181925"/>
            <a:ext cx="51360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BOC står for “Bottom of Container</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BOC mister elsastisiteten over tid, og blir “slapp”</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En slapp BOC øker sjansen for at piloten kommer ut når den ikke skal.</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a:latin typeface="Arimo"/>
                <a:ea typeface="Arimo"/>
                <a:cs typeface="Arimo"/>
                <a:sym typeface="Arimo"/>
              </a:rPr>
              <a:t>FF-Hackey med klaff anbefales til de fleste typer hopping</a:t>
            </a:r>
            <a:endParaRPr>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Elastisiteten må inspiseres i pakket tilstand. Det skal være en tydelig “snert” som holder godt på piloten.</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Trekk gjerne piloten ut av BOC under lagring i gearbag, slik at den holder lenger. </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03" name="Google Shape;303;p18"/>
          <p:cNvPicPr preferRelativeResize="0"/>
          <p:nvPr/>
        </p:nvPicPr>
        <p:blipFill rotWithShape="1">
          <a:blip r:embed="rId3">
            <a:alphaModFix/>
          </a:blip>
          <a:srcRect/>
          <a:stretch/>
        </p:blipFill>
        <p:spPr>
          <a:xfrm>
            <a:off x="5569625" y="748275"/>
            <a:ext cx="2305125" cy="1719350"/>
          </a:xfrm>
          <a:prstGeom prst="rect">
            <a:avLst/>
          </a:prstGeom>
          <a:noFill/>
          <a:ln>
            <a:noFill/>
          </a:ln>
        </p:spPr>
      </p:pic>
      <p:pic>
        <p:nvPicPr>
          <p:cNvPr id="304" name="Google Shape;304;p18"/>
          <p:cNvPicPr preferRelativeResize="0"/>
          <p:nvPr/>
        </p:nvPicPr>
        <p:blipFill rotWithShape="1">
          <a:blip r:embed="rId4">
            <a:alphaModFix/>
          </a:blip>
          <a:srcRect/>
          <a:stretch/>
        </p:blipFill>
        <p:spPr>
          <a:xfrm>
            <a:off x="6219049" y="2488601"/>
            <a:ext cx="2924951" cy="2010710"/>
          </a:xfrm>
          <a:prstGeom prst="rect">
            <a:avLst/>
          </a:prstGeom>
          <a:noFill/>
          <a:ln>
            <a:noFill/>
          </a:ln>
        </p:spPr>
      </p:pic>
      <p:pic>
        <p:nvPicPr>
          <p:cNvPr id="305" name="Google Shape;305;p18"/>
          <p:cNvPicPr preferRelativeResize="0"/>
          <p:nvPr/>
        </p:nvPicPr>
        <p:blipFill>
          <a:blip r:embed="rId5">
            <a:alphaModFix/>
          </a:blip>
          <a:stretch>
            <a:fillRect/>
          </a:stretch>
        </p:blipFill>
        <p:spPr>
          <a:xfrm>
            <a:off x="7242425" y="769250"/>
            <a:ext cx="1901567" cy="1719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Asfaltskade / Webbing</a:t>
            </a:r>
            <a:endParaRPr sz="3600" b="1" i="0" u="none" strike="noStrike" cap="none">
              <a:solidFill>
                <a:schemeClr val="dk1"/>
              </a:solidFill>
              <a:latin typeface="Arimo"/>
              <a:ea typeface="Arimo"/>
              <a:cs typeface="Arimo"/>
              <a:sym typeface="Arimo"/>
            </a:endParaRPr>
          </a:p>
        </p:txBody>
      </p:sp>
      <p:sp>
        <p:nvSpPr>
          <p:cNvPr id="313" name="Google Shape;313;p19"/>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4" name="Google Shape;314;p19"/>
          <p:cNvSpPr txBox="1"/>
          <p:nvPr/>
        </p:nvSpPr>
        <p:spPr>
          <a:xfrm>
            <a:off x="448675" y="1510250"/>
            <a:ext cx="46728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Fall på asfalt kan gi stygge skader på både hopper og utstyr.</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Beinstropper er spesielt utsatt der webbingen ligger rundt spenner. Når benstroppene slakkes, kan skaden forflyttes til innsiden av beinstroppene og bli vanskelig å oppdage.</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Slitasje oppstår også under pakking, dersom man drar riggen langs underlaget. Løft D-bag mot riggen eller bruk “mini-pakkematte” under riggen slik at denne tar friksjonen.</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 </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15" name="Google Shape;315;p19"/>
          <p:cNvPicPr preferRelativeResize="0"/>
          <p:nvPr/>
        </p:nvPicPr>
        <p:blipFill rotWithShape="1">
          <a:blip r:embed="rId3">
            <a:alphaModFix/>
          </a:blip>
          <a:srcRect/>
          <a:stretch/>
        </p:blipFill>
        <p:spPr>
          <a:xfrm>
            <a:off x="5273875" y="1224050"/>
            <a:ext cx="3717726" cy="27882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r>
              <a:rPr lang="no" sz="2400" b="0" i="0" u="none" strike="noStrike" cap="none">
                <a:solidFill>
                  <a:schemeClr val="dk1"/>
                </a:solidFill>
                <a:latin typeface="Arimo"/>
                <a:ea typeface="Arimo"/>
                <a:cs typeface="Arimo"/>
                <a:sym typeface="Arimo"/>
              </a:rPr>
              <a:t>Kursets målsetning er at deltageren skal bedre sine kunnskaper og holdninger innen materiell på en slik måte at man er i stand til å gjenkjenne feil og mangler før man havner i farlige situasjoner. Deltageren skal kunne fungere som materiellforvalter for eget utstyr på en sikker måte.</a:t>
            </a: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
          <p:cNvSpPr txBox="1"/>
          <p:nvPr/>
        </p:nvSpPr>
        <p:spPr>
          <a:xfrm>
            <a:off x="1313250" y="361250"/>
            <a:ext cx="2752500" cy="3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Hovedmål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0"/>
          <p:cNvSpPr txBox="1"/>
          <p:nvPr/>
        </p:nvSpPr>
        <p:spPr>
          <a:xfrm>
            <a:off x="971400" y="1936500"/>
            <a:ext cx="6862800" cy="71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Vanlige pakkefeil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1"/>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Step-through</a:t>
            </a:r>
            <a:endParaRPr sz="3600" b="1" i="0" u="none" strike="noStrike" cap="none">
              <a:solidFill>
                <a:schemeClr val="dk1"/>
              </a:solidFill>
              <a:latin typeface="Arimo"/>
              <a:ea typeface="Arimo"/>
              <a:cs typeface="Arimo"/>
              <a:sym typeface="Arimo"/>
            </a:endParaRPr>
          </a:p>
        </p:txBody>
      </p:sp>
      <p:sp>
        <p:nvSpPr>
          <p:cNvPr id="330" name="Google Shape;330;p21"/>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31" name="Google Shape;331;p21"/>
          <p:cNvPicPr preferRelativeResize="0"/>
          <p:nvPr/>
        </p:nvPicPr>
        <p:blipFill rotWithShape="1">
          <a:blip r:embed="rId3">
            <a:alphaModFix/>
          </a:blip>
          <a:srcRect/>
          <a:stretch/>
        </p:blipFill>
        <p:spPr>
          <a:xfrm>
            <a:off x="4809600" y="2036350"/>
            <a:ext cx="4334400" cy="2439384"/>
          </a:xfrm>
          <a:prstGeom prst="rect">
            <a:avLst/>
          </a:prstGeom>
          <a:noFill/>
          <a:ln>
            <a:noFill/>
          </a:ln>
        </p:spPr>
      </p:pic>
      <p:sp>
        <p:nvSpPr>
          <p:cNvPr id="332" name="Google Shape;332;p21"/>
          <p:cNvSpPr txBox="1"/>
          <p:nvPr/>
        </p:nvSpPr>
        <p:spPr>
          <a:xfrm>
            <a:off x="827550" y="1245200"/>
            <a:ext cx="3686100" cy="24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400" b="0" i="0" u="none" strike="noStrike" cap="none">
                <a:solidFill>
                  <a:schemeClr val="dk1"/>
                </a:solidFill>
                <a:latin typeface="Arial"/>
                <a:ea typeface="Arial"/>
                <a:cs typeface="Arial"/>
                <a:sym typeface="Arial"/>
              </a:rPr>
              <a:t>Skjer vanligvis ved plassering av bag i container, ikke ved dårlig linekontroll i begynnelsen.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1" i="0" u="none" strike="noStrike" cap="none">
                <a:solidFill>
                  <a:schemeClr val="dk1"/>
                </a:solidFill>
                <a:latin typeface="Arial"/>
                <a:ea typeface="Arial"/>
                <a:cs typeface="Arial"/>
                <a:sym typeface="Arial"/>
              </a:rPr>
              <a:t>Varsellampene bør lyse om man må trekke pilotbåndet og piloten frem for å “få den fri” fra en linegruppe.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400" b="0" i="0" u="none" strike="noStrike" cap="none">
                <a:solidFill>
                  <a:schemeClr val="dk1"/>
                </a:solidFill>
                <a:latin typeface="Arial"/>
                <a:ea typeface="Arial"/>
                <a:cs typeface="Arial"/>
                <a:sym typeface="Arial"/>
              </a:rPr>
              <a:t>Vær ekstra forsiktig ved plassering av bag i container, og unngå pauser i pakkingen her.</a:t>
            </a:r>
            <a:r>
              <a:rPr lang="no" sz="1800" b="1" i="0" u="none" strike="noStrike" cap="none">
                <a:solidFill>
                  <a:schemeClr val="dk1"/>
                </a:solidFill>
                <a:latin typeface="Arimo"/>
                <a:ea typeface="Arimo"/>
                <a:cs typeface="Arimo"/>
                <a:sym typeface="Arimo"/>
              </a:rPr>
              <a:t> </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2"/>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Ikke kocket pilot</a:t>
            </a:r>
            <a:endParaRPr sz="3600" b="1" i="0" u="none" strike="noStrike" cap="none">
              <a:solidFill>
                <a:schemeClr val="dk1"/>
              </a:solidFill>
              <a:latin typeface="Arimo"/>
              <a:ea typeface="Arimo"/>
              <a:cs typeface="Arimo"/>
              <a:sym typeface="Arimo"/>
            </a:endParaRPr>
          </a:p>
        </p:txBody>
      </p:sp>
      <p:sp>
        <p:nvSpPr>
          <p:cNvPr id="340" name="Google Shape;340;p22"/>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41" name="Google Shape;341;p22"/>
          <p:cNvPicPr preferRelativeResize="0"/>
          <p:nvPr/>
        </p:nvPicPr>
        <p:blipFill rotWithShape="1">
          <a:blip r:embed="rId3">
            <a:alphaModFix/>
          </a:blip>
          <a:srcRect/>
          <a:stretch/>
        </p:blipFill>
        <p:spPr>
          <a:xfrm>
            <a:off x="6914801" y="991375"/>
            <a:ext cx="2144525" cy="3451549"/>
          </a:xfrm>
          <a:prstGeom prst="rect">
            <a:avLst/>
          </a:prstGeom>
          <a:noFill/>
          <a:ln>
            <a:noFill/>
          </a:ln>
        </p:spPr>
      </p:pic>
      <p:sp>
        <p:nvSpPr>
          <p:cNvPr id="342" name="Google Shape;342;p22"/>
          <p:cNvSpPr txBox="1"/>
          <p:nvPr/>
        </p:nvSpPr>
        <p:spPr>
          <a:xfrm>
            <a:off x="360825" y="1181525"/>
            <a:ext cx="6119700" cy="23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Kocking av pilot må skje rett før bagging, når skjermen er ryddet og lagt ned på pakkematta.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Dersom man gjør det tidligere risikerer man at den glir ut, og gjør man det senere får man ikke gjort det skikkelig.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Det er avgjørende at man får komprimert den biten av pilotbåndet som ligger inni baggen, mellom bag og hovedskjerm.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Vanligste årsak til feilfunksjon er enten å glemme det helt, eller at man blir lurt av “det grønne merket” dersom man drar etter at containeren er lukket.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Husk alltid å sjekke at killine er slapp inne i piloten før den pakkes.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3"/>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3"/>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3"/>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Container-lock</a:t>
            </a:r>
            <a:endParaRPr sz="3600" b="1" i="0" u="none" strike="noStrike" cap="none">
              <a:solidFill>
                <a:schemeClr val="dk1"/>
              </a:solidFill>
              <a:latin typeface="Arimo"/>
              <a:ea typeface="Arimo"/>
              <a:cs typeface="Arimo"/>
              <a:sym typeface="Arimo"/>
            </a:endParaRPr>
          </a:p>
        </p:txBody>
      </p:sp>
      <p:sp>
        <p:nvSpPr>
          <p:cNvPr id="350" name="Google Shape;350;p23"/>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1" name="Google Shape;351;p23"/>
          <p:cNvSpPr txBox="1"/>
          <p:nvPr/>
        </p:nvSpPr>
        <p:spPr>
          <a:xfrm>
            <a:off x="636750" y="1220875"/>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800" b="0" i="0" u="none" strike="noStrike" cap="none">
                <a:solidFill>
                  <a:schemeClr val="dk1"/>
                </a:solidFill>
                <a:latin typeface="Arimo"/>
                <a:ea typeface="Arimo"/>
                <a:cs typeface="Arimo"/>
                <a:sym typeface="Arimo"/>
              </a:rPr>
              <a:t>Lett at dette skjer dersom man må åpne og lukke containeren en ekstra gang. </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1" i="0" u="none" strike="noStrike" cap="none">
                <a:solidFill>
                  <a:schemeClr val="dk1"/>
                </a:solidFill>
                <a:latin typeface="Arimo"/>
                <a:ea typeface="Arimo"/>
                <a:cs typeface="Arimo"/>
                <a:sym typeface="Arimo"/>
              </a:rPr>
              <a:t>Regel: Pilotskjermen må HELT ut av BOC hver gang man skal lukke en container på nytt. </a:t>
            </a: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800" b="0" i="0" u="none" strike="noStrike" cap="none">
                <a:solidFill>
                  <a:schemeClr val="dk1"/>
                </a:solidFill>
                <a:latin typeface="Arimo"/>
                <a:ea typeface="Arimo"/>
                <a:cs typeface="Arimo"/>
                <a:sym typeface="Arimo"/>
              </a:rPr>
              <a:t>Da er det mye lettere å se at pilotbåndet går fritt hele veien fra låsepinnen.</a:t>
            </a:r>
            <a:endParaRPr sz="1400" b="0" i="0" u="none" strike="noStrike" cap="none">
              <a:solidFill>
                <a:srgbClr val="000000"/>
              </a:solidFill>
              <a:latin typeface="Arial"/>
              <a:ea typeface="Arial"/>
              <a:cs typeface="Arial"/>
              <a:sym typeface="Arial"/>
            </a:endParaRPr>
          </a:p>
        </p:txBody>
      </p:sp>
      <p:pic>
        <p:nvPicPr>
          <p:cNvPr id="352" name="Google Shape;352;p23"/>
          <p:cNvPicPr preferRelativeResize="0"/>
          <p:nvPr/>
        </p:nvPicPr>
        <p:blipFill rotWithShape="1">
          <a:blip r:embed="rId3">
            <a:alphaModFix/>
          </a:blip>
          <a:srcRect/>
          <a:stretch/>
        </p:blipFill>
        <p:spPr>
          <a:xfrm>
            <a:off x="6054975" y="754900"/>
            <a:ext cx="2755650" cy="36742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1b2cb56cb5_0_0"/>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11b2cb56cb5_0_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b2cb56cb5_0_0"/>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a:solidFill>
                  <a:schemeClr val="dk1"/>
                </a:solidFill>
                <a:latin typeface="Arimo"/>
                <a:ea typeface="Arimo"/>
                <a:cs typeface="Arimo"/>
                <a:sym typeface="Arimo"/>
              </a:rPr>
              <a:t>Feil innstilt nødåpner</a:t>
            </a:r>
            <a:endParaRPr sz="3600" b="1" i="0" u="none" strike="noStrike" cap="none">
              <a:solidFill>
                <a:schemeClr val="dk1"/>
              </a:solidFill>
              <a:latin typeface="Arimo"/>
              <a:ea typeface="Arimo"/>
              <a:cs typeface="Arimo"/>
              <a:sym typeface="Arimo"/>
            </a:endParaRPr>
          </a:p>
        </p:txBody>
      </p:sp>
      <p:sp>
        <p:nvSpPr>
          <p:cNvPr id="360" name="Google Shape;360;g11b2cb56cb5_0_0"/>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accent5"/>
              </a:solidFill>
              <a:latin typeface="Arial"/>
              <a:ea typeface="Arial"/>
              <a:cs typeface="Arial"/>
              <a:sym typeface="Arial"/>
            </a:endParaRPr>
          </a:p>
        </p:txBody>
      </p:sp>
      <p:sp>
        <p:nvSpPr>
          <p:cNvPr id="361" name="Google Shape;361;g11b2cb56cb5_0_0"/>
          <p:cNvSpPr txBox="1"/>
          <p:nvPr/>
        </p:nvSpPr>
        <p:spPr>
          <a:xfrm>
            <a:off x="651075" y="1071750"/>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To skjermer ut, som resultat av nødåpner-aktivering, skjer 2-3 ganger i året i Norge. </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I alle tilfellene aktiverer nødåpneren som den er programmert til.</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Cypres og Vigil er forskjellige når det kommer til tilbakestilling etter innhopp. </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Feil som har ført til 2 skjermer er for eksempel:</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-Stilt opp Cypres 1800 meter, men trodde man stilte 1800 fot.</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-Stilt opp Vigil 3750 fot ifm innhopp, men ikke stilt tilbake. 1 måned senere kom to skjermer.</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 Vigil satt i student-modus når man prøvde å justere høyde ifm Innhopp. </a:t>
            </a:r>
            <a:endParaRPr sz="200">
              <a:solidFill>
                <a:schemeClr val="accent5"/>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800" b="0" i="0" u="none" strike="noStrike" cap="none">
              <a:solidFill>
                <a:schemeClr val="accent5"/>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400" b="0" i="0" u="none" strike="noStrike" cap="none">
              <a:solidFill>
                <a:schemeClr val="accent5"/>
              </a:solidFill>
              <a:latin typeface="Arial"/>
              <a:ea typeface="Arial"/>
              <a:cs typeface="Arial"/>
              <a:sym typeface="Arial"/>
            </a:endParaRPr>
          </a:p>
        </p:txBody>
      </p:sp>
      <p:pic>
        <p:nvPicPr>
          <p:cNvPr id="362" name="Google Shape;362;g11b2cb56cb5_0_0"/>
          <p:cNvPicPr preferRelativeResize="0"/>
          <p:nvPr/>
        </p:nvPicPr>
        <p:blipFill>
          <a:blip r:embed="rId3">
            <a:alphaModFix/>
          </a:blip>
          <a:stretch>
            <a:fillRect/>
          </a:stretch>
        </p:blipFill>
        <p:spPr>
          <a:xfrm>
            <a:off x="5586750" y="1367325"/>
            <a:ext cx="3462149" cy="1784276"/>
          </a:xfrm>
          <a:prstGeom prst="rect">
            <a:avLst/>
          </a:prstGeom>
          <a:noFill/>
          <a:ln>
            <a:noFill/>
          </a:ln>
        </p:spPr>
      </p:pic>
      <p:sp>
        <p:nvSpPr>
          <p:cNvPr id="363" name="Google Shape;363;g11b2cb56cb5_0_0"/>
          <p:cNvSpPr txBox="1"/>
          <p:nvPr/>
        </p:nvSpPr>
        <p:spPr>
          <a:xfrm>
            <a:off x="651075" y="3828175"/>
            <a:ext cx="6755400" cy="646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Clr>
                <a:srgbClr val="000000"/>
              </a:buClr>
              <a:buSzPts val="1800"/>
              <a:buFont typeface="Arial"/>
              <a:buNone/>
            </a:pPr>
            <a:r>
              <a:rPr lang="no" sz="1000" b="1">
                <a:solidFill>
                  <a:schemeClr val="dk1"/>
                </a:solidFill>
                <a:latin typeface="Arimo"/>
                <a:ea typeface="Arimo"/>
                <a:cs typeface="Arimo"/>
                <a:sym typeface="Arimo"/>
              </a:rPr>
              <a:t>Regel: Utvis nødåpneren ekstra oppmerksomhet under utstyrssjekk, spesielt før OG etter innhopp. Spør en instruktør om du er i tvil. </a:t>
            </a:r>
            <a:endParaRPr sz="1000" b="1">
              <a:solidFill>
                <a:schemeClr val="dk1"/>
              </a:solidFill>
              <a:latin typeface="Arimo"/>
              <a:ea typeface="Arimo"/>
              <a:cs typeface="Arimo"/>
              <a:sym typeface="Arimo"/>
            </a:endParaRPr>
          </a:p>
          <a:p>
            <a:pPr marL="0" lvl="0" indent="0" algn="l" rtl="0">
              <a:spcBef>
                <a:spcPts val="0"/>
              </a:spcBef>
              <a:spcAft>
                <a:spcPts val="0"/>
              </a:spcAft>
              <a:buNone/>
            </a:pPr>
            <a:endParaRPr sz="1000" b="1">
              <a:solidFill>
                <a:schemeClr val="dk1"/>
              </a:solidFill>
              <a:latin typeface="Arimo"/>
              <a:ea typeface="Arimo"/>
              <a:cs typeface="Arimo"/>
              <a:sym typeface="Arim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4"/>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4"/>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Tips til videre lesing</a:t>
            </a:r>
            <a:endParaRPr sz="3600" b="1" i="0" u="none" strike="noStrike" cap="none">
              <a:solidFill>
                <a:schemeClr val="dk1"/>
              </a:solidFill>
              <a:latin typeface="Arimo"/>
              <a:ea typeface="Arimo"/>
              <a:cs typeface="Arimo"/>
              <a:sym typeface="Arimo"/>
            </a:endParaRPr>
          </a:p>
        </p:txBody>
      </p:sp>
      <p:sp>
        <p:nvSpPr>
          <p:cNvPr id="371" name="Google Shape;371;p24"/>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2" name="Google Shape;372;p24"/>
          <p:cNvSpPr txBox="1"/>
          <p:nvPr/>
        </p:nvSpPr>
        <p:spPr>
          <a:xfrm>
            <a:off x="707500" y="1326350"/>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sng" strike="noStrike" cap="none">
                <a:solidFill>
                  <a:schemeClr val="hlink"/>
                </a:solidFill>
                <a:latin typeface="Arimo"/>
                <a:ea typeface="Arimo"/>
                <a:cs typeface="Arimo"/>
                <a:sym typeface="Arimo"/>
                <a:hlinkClick r:id="rId3"/>
              </a:rPr>
              <a:t>Materiellhåndboken F/NLF</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sng" strike="noStrike" cap="none">
                <a:solidFill>
                  <a:schemeClr val="hlink"/>
                </a:solidFill>
                <a:latin typeface="Arimo"/>
                <a:ea typeface="Arimo"/>
                <a:cs typeface="Arimo"/>
                <a:sym typeface="Arimo"/>
                <a:hlinkClick r:id="rId4"/>
              </a:rPr>
              <a:t>Parachute Rigger Handbook</a:t>
            </a:r>
            <a:endParaRPr sz="1800" b="0" i="0" u="none" strike="noStrike" cap="none">
              <a:solidFill>
                <a:schemeClr val="dk1"/>
              </a:solidFill>
              <a:latin typeface="Arimo"/>
              <a:ea typeface="Arimo"/>
              <a:cs typeface="Arimo"/>
              <a:sym typeface="Arimo"/>
            </a:endParaRPr>
          </a:p>
        </p:txBody>
      </p:sp>
      <p:pic>
        <p:nvPicPr>
          <p:cNvPr id="373" name="Google Shape;373;p24"/>
          <p:cNvPicPr preferRelativeResize="0"/>
          <p:nvPr/>
        </p:nvPicPr>
        <p:blipFill rotWithShape="1">
          <a:blip r:embed="rId5">
            <a:alphaModFix/>
          </a:blip>
          <a:srcRect/>
          <a:stretch/>
        </p:blipFill>
        <p:spPr>
          <a:xfrm>
            <a:off x="6749525" y="1359375"/>
            <a:ext cx="2175475" cy="3056776"/>
          </a:xfrm>
          <a:prstGeom prst="rect">
            <a:avLst/>
          </a:prstGeom>
          <a:noFill/>
          <a:ln>
            <a:noFill/>
          </a:ln>
        </p:spPr>
      </p:pic>
      <p:pic>
        <p:nvPicPr>
          <p:cNvPr id="374" name="Google Shape;374;p24"/>
          <p:cNvPicPr preferRelativeResize="0"/>
          <p:nvPr/>
        </p:nvPicPr>
        <p:blipFill rotWithShape="1">
          <a:blip r:embed="rId6">
            <a:alphaModFix/>
          </a:blip>
          <a:srcRect/>
          <a:stretch/>
        </p:blipFill>
        <p:spPr>
          <a:xfrm>
            <a:off x="4888623" y="2070500"/>
            <a:ext cx="1794275" cy="2345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5"/>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Råd på veien</a:t>
            </a:r>
            <a:endParaRPr sz="3600" b="1" i="0" u="none" strike="noStrike" cap="none">
              <a:solidFill>
                <a:schemeClr val="dk1"/>
              </a:solidFill>
              <a:latin typeface="Arimo"/>
              <a:ea typeface="Arimo"/>
              <a:cs typeface="Arimo"/>
              <a:sym typeface="Arimo"/>
            </a:endParaRPr>
          </a:p>
        </p:txBody>
      </p:sp>
      <p:sp>
        <p:nvSpPr>
          <p:cNvPr id="382" name="Google Shape;382;p25"/>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3" name="Google Shape;383;p25"/>
          <p:cNvSpPr txBox="1"/>
          <p:nvPr/>
        </p:nvSpPr>
        <p:spPr>
          <a:xfrm>
            <a:off x="735800" y="1071750"/>
            <a:ext cx="62544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Man kan ikke regne med å være 100% tilstede mentalt til en hver tid. Derfor er det viktig å tillegge seg vaner og rutiner som minimerer sjansen for at farlige situasjoner oppstår. </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Unngå å hoppe med småfeil og mangler på ditt eget utstyr, enten du vet om dem eller ikke.</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1" i="0" u="none" strike="noStrike" cap="none">
                <a:solidFill>
                  <a:schemeClr val="dk1"/>
                </a:solidFill>
                <a:latin typeface="Arimo"/>
                <a:ea typeface="Arimo"/>
                <a:cs typeface="Arimo"/>
                <a:sym typeface="Arimo"/>
              </a:rPr>
              <a:t>Hva kan du gjøre for å bedre materiellsikkerheten din? </a:t>
            </a:r>
            <a:endParaRPr sz="1800" b="1" i="0" u="none" strike="noStrike" cap="none">
              <a:solidFill>
                <a:schemeClr val="dk1"/>
              </a:solidFill>
              <a:latin typeface="Arimo"/>
              <a:ea typeface="Arimo"/>
              <a:cs typeface="Arimo"/>
              <a:sym typeface="Arim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9" name="Google Shape;389;p2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Prøve</a:t>
            </a:r>
            <a:endParaRPr sz="3600" b="1" i="0" u="none" strike="noStrike" cap="none">
              <a:solidFill>
                <a:schemeClr val="dk1"/>
              </a:solidFill>
              <a:latin typeface="Arimo"/>
              <a:ea typeface="Arimo"/>
              <a:cs typeface="Arimo"/>
              <a:sym typeface="Arimo"/>
            </a:endParaRPr>
          </a:p>
        </p:txBody>
      </p:sp>
      <p:sp>
        <p:nvSpPr>
          <p:cNvPr id="390" name="Google Shape;390;p26"/>
          <p:cNvSpPr txBox="1"/>
          <p:nvPr/>
        </p:nvSpPr>
        <p:spPr>
          <a:xfrm>
            <a:off x="735800" y="1071750"/>
            <a:ext cx="37284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Tid til rådighet: 15 minutter</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Spørsmål: 10</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Alle spørsmål besvares på </a:t>
            </a:r>
            <a:r>
              <a:rPr lang="no" sz="1800" b="1" i="0" u="none" strike="noStrike" cap="none">
                <a:solidFill>
                  <a:schemeClr val="dk1"/>
                </a:solidFill>
                <a:latin typeface="Arimo"/>
                <a:ea typeface="Arimo"/>
                <a:cs typeface="Arimo"/>
                <a:sym typeface="Arimo"/>
              </a:rPr>
              <a:t>eget svarark</a:t>
            </a: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p:txBody>
      </p:sp>
      <p:pic>
        <p:nvPicPr>
          <p:cNvPr id="391" name="Google Shape;391;p26"/>
          <p:cNvPicPr preferRelativeResize="0"/>
          <p:nvPr/>
        </p:nvPicPr>
        <p:blipFill rotWithShape="1">
          <a:blip r:embed="rId3">
            <a:alphaModFix/>
          </a:blip>
          <a:srcRect/>
          <a:stretch/>
        </p:blipFill>
        <p:spPr>
          <a:xfrm>
            <a:off x="4733150" y="728800"/>
            <a:ext cx="2496775" cy="3358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
          <p:cNvSpPr txBox="1">
            <a:spLocks noGrp="1"/>
          </p:cNvSpPr>
          <p:nvPr>
            <p:ph type="body" idx="4294967295"/>
          </p:nvPr>
        </p:nvSpPr>
        <p:spPr>
          <a:xfrm>
            <a:off x="685800" y="1085850"/>
            <a:ext cx="7772400" cy="3657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800"/>
              </a:spcBef>
              <a:spcAft>
                <a:spcPts val="0"/>
              </a:spcAft>
              <a:buSzPts val="1100"/>
              <a:buNone/>
            </a:pPr>
            <a:r>
              <a:rPr lang="no" sz="2400">
                <a:solidFill>
                  <a:schemeClr val="dk1"/>
                </a:solidFill>
                <a:latin typeface="Arimo"/>
                <a:ea typeface="Arimo"/>
                <a:cs typeface="Arimo"/>
                <a:sym typeface="Arimo"/>
              </a:rPr>
              <a:t>Deltageren skal i etterkant av kurset gjøre rede for:</a:t>
            </a:r>
            <a:endParaRPr sz="2400">
              <a:solidFill>
                <a:schemeClr val="dk1"/>
              </a:solidFill>
              <a:latin typeface="Arimo"/>
              <a:ea typeface="Arimo"/>
              <a:cs typeface="Arimo"/>
              <a:sym typeface="Arimo"/>
            </a:endParaRPr>
          </a:p>
          <a:p>
            <a:pPr marL="457200" lvl="0" indent="-381000" algn="l" rtl="0">
              <a:lnSpc>
                <a:spcPct val="90000"/>
              </a:lnSpc>
              <a:spcBef>
                <a:spcPts val="800"/>
              </a:spcBef>
              <a:spcAft>
                <a:spcPts val="0"/>
              </a:spcAft>
              <a:buClr>
                <a:schemeClr val="dk1"/>
              </a:buClr>
              <a:buSzPts val="2400"/>
              <a:buFont typeface="Arimo"/>
              <a:buChar char="-"/>
            </a:pPr>
            <a:r>
              <a:rPr lang="no" sz="2400">
                <a:solidFill>
                  <a:schemeClr val="dk1"/>
                </a:solidFill>
                <a:latin typeface="Arimo"/>
                <a:ea typeface="Arimo"/>
                <a:cs typeface="Arimo"/>
                <a:sym typeface="Arimo"/>
              </a:rPr>
              <a:t>Utstyrets virkemåte</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Clr>
                <a:schemeClr val="dk1"/>
              </a:buClr>
              <a:buSzPts val="2400"/>
              <a:buFont typeface="Arimo"/>
              <a:buChar char="-"/>
            </a:pPr>
            <a:r>
              <a:rPr lang="no" sz="2400">
                <a:solidFill>
                  <a:schemeClr val="dk1"/>
                </a:solidFill>
                <a:latin typeface="Arimo"/>
                <a:ea typeface="Arimo"/>
                <a:cs typeface="Arimo"/>
                <a:sym typeface="Arimo"/>
              </a:rPr>
              <a:t>Spesielle komponenter og virkemåter</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SzPts val="2400"/>
              <a:buFont typeface="Arimo"/>
              <a:buChar char="-"/>
            </a:pPr>
            <a:r>
              <a:rPr lang="no" sz="2400">
                <a:solidFill>
                  <a:schemeClr val="dk1"/>
                </a:solidFill>
                <a:latin typeface="Arimo"/>
                <a:ea typeface="Arimo"/>
                <a:cs typeface="Arimo"/>
                <a:sym typeface="Arimo"/>
              </a:rPr>
              <a:t>Typiske slitasjepunkter</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Clr>
                <a:schemeClr val="dk1"/>
              </a:buClr>
              <a:buSzPts val="2400"/>
              <a:buFont typeface="Arimo"/>
              <a:buChar char="-"/>
            </a:pPr>
            <a:r>
              <a:rPr lang="no" sz="2400">
                <a:solidFill>
                  <a:schemeClr val="dk1"/>
                </a:solidFill>
                <a:latin typeface="Arimo"/>
                <a:ea typeface="Arimo"/>
                <a:cs typeface="Arimo"/>
                <a:sym typeface="Arimo"/>
              </a:rPr>
              <a:t>Vanlige pakkefeil</a:t>
            </a: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a:p>
        </p:txBody>
      </p:sp>
      <p:sp>
        <p:nvSpPr>
          <p:cNvPr id="160" name="Google Shape;160;p3"/>
          <p:cNvSpPr txBox="1"/>
          <p:nvPr/>
        </p:nvSpPr>
        <p:spPr>
          <a:xfrm>
            <a:off x="1313250" y="361250"/>
            <a:ext cx="2752500" cy="3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Delmål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txBox="1"/>
          <p:nvPr/>
        </p:nvSpPr>
        <p:spPr>
          <a:xfrm>
            <a:off x="625125" y="1224050"/>
            <a:ext cx="4285200" cy="30000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36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Pilotskjerm fanger luft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Pilotbånd strekkes</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Pin-en trekkes og container åpner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Risere løftes og lines strekkes ut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Baggen åpner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Hovedskjermen fanger luft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Pilotskjermen kollapser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Slideren kommer ned</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Hopper løsner styrehåndtak</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
          <p:cNvSpPr txBox="1"/>
          <p:nvPr/>
        </p:nvSpPr>
        <p:spPr>
          <a:xfrm>
            <a:off x="1313250" y="361250"/>
            <a:ext cx="6547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Åpningsforløp Hovedskjerm</a:t>
            </a:r>
            <a:endParaRPr sz="3600" b="1" i="0" u="none" strike="noStrike" cap="none">
              <a:solidFill>
                <a:schemeClr val="dk1"/>
              </a:solidFill>
              <a:latin typeface="Arimo"/>
              <a:ea typeface="Arimo"/>
              <a:cs typeface="Arimo"/>
              <a:sym typeface="Arimo"/>
            </a:endParaRPr>
          </a:p>
        </p:txBody>
      </p:sp>
      <p:sp>
        <p:nvSpPr>
          <p:cNvPr id="168" name="Google Shape;168;p4"/>
          <p:cNvSpPr txBox="1"/>
          <p:nvPr/>
        </p:nvSpPr>
        <p:spPr>
          <a:xfrm>
            <a:off x="1313250" y="95000"/>
            <a:ext cx="2764200" cy="2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Utstyrets virkemåte</a:t>
            </a:r>
            <a:endParaRPr sz="1400" b="0" i="0" u="none" strike="noStrike" cap="none">
              <a:solidFill>
                <a:srgbClr val="000000"/>
              </a:solidFill>
              <a:latin typeface="Arial"/>
              <a:ea typeface="Arial"/>
              <a:cs typeface="Arial"/>
              <a:sym typeface="Arial"/>
            </a:endParaRPr>
          </a:p>
        </p:txBody>
      </p:sp>
      <p:pic>
        <p:nvPicPr>
          <p:cNvPr id="169" name="Google Shape;169;p4" descr="angled my gopro camera up to capture parachute opening.&#10;first 7ish seconds is regular speed. &#10;the remainder of the video is the same opening about 15 slower." title="parachute opening in slow motion">
            <a:hlinkClick r:id="rId3"/>
          </p:cNvPr>
          <p:cNvPicPr preferRelativeResize="0"/>
          <p:nvPr/>
        </p:nvPicPr>
        <p:blipFill rotWithShape="1">
          <a:blip r:embed="rId4">
            <a:alphaModFix/>
          </a:blip>
          <a:srcRect/>
          <a:stretch/>
        </p:blipFill>
        <p:spPr>
          <a:xfrm>
            <a:off x="5194686" y="1224050"/>
            <a:ext cx="3796914" cy="2847700"/>
          </a:xfrm>
          <a:prstGeom prst="rect">
            <a:avLst/>
          </a:prstGeom>
          <a:noFill/>
          <a:ln>
            <a:noFill/>
          </a:ln>
        </p:spPr>
      </p:pic>
      <p:sp>
        <p:nvSpPr>
          <p:cNvPr id="170" name="Google Shape;170;p4"/>
          <p:cNvSpPr txBox="1"/>
          <p:nvPr/>
        </p:nvSpPr>
        <p:spPr>
          <a:xfrm>
            <a:off x="3262325" y="4191000"/>
            <a:ext cx="5729400" cy="166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rgbClr val="000000"/>
                </a:solidFill>
                <a:latin typeface="Arial"/>
                <a:ea typeface="Arial"/>
                <a:cs typeface="Arial"/>
                <a:sym typeface="Arial"/>
              </a:rPr>
              <a:t>https://www.youtube.com/watch?time_continue=1&amp;v=P00s_duKUio&amp;feature=emb_logo</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p:nvPr/>
        </p:nvSpPr>
        <p:spPr>
          <a:xfrm>
            <a:off x="396550" y="1566025"/>
            <a:ext cx="4093800" cy="26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Reserveskjermen åpner likt som hovedskjermen, men det er et par små forskjeller:</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457200" marR="0" lvl="0" indent="-317500" algn="l" rtl="0">
              <a:lnSpc>
                <a:spcPct val="100000"/>
              </a:lnSpc>
              <a:spcBef>
                <a:spcPts val="360"/>
              </a:spcBef>
              <a:spcAft>
                <a:spcPts val="0"/>
              </a:spcAft>
              <a:buClr>
                <a:schemeClr val="dk1"/>
              </a:buClr>
              <a:buSzPts val="1400"/>
              <a:buFont typeface="Arimo"/>
              <a:buChar char="-"/>
            </a:pPr>
            <a:r>
              <a:rPr lang="no" sz="1400" b="0" i="0" u="none" strike="noStrike" cap="none">
                <a:solidFill>
                  <a:schemeClr val="dk1"/>
                </a:solidFill>
                <a:latin typeface="Arimo"/>
                <a:ea typeface="Arimo"/>
                <a:cs typeface="Arimo"/>
                <a:sym typeface="Arimo"/>
              </a:rPr>
              <a:t>Fjærpilot &amp; Freebag</a:t>
            </a:r>
            <a:endParaRPr sz="1400" b="0" i="0" u="none" strike="noStrike" cap="none">
              <a:solidFill>
                <a:schemeClr val="dk1"/>
              </a:solidFill>
              <a:latin typeface="Arimo"/>
              <a:ea typeface="Arimo"/>
              <a:cs typeface="Arimo"/>
              <a:sym typeface="Arimo"/>
            </a:endParaRPr>
          </a:p>
          <a:p>
            <a:pPr marL="457200" marR="0" lvl="0" indent="-317500" algn="l" rtl="0">
              <a:lnSpc>
                <a:spcPct val="100000"/>
              </a:lnSpc>
              <a:spcBef>
                <a:spcPts val="0"/>
              </a:spcBef>
              <a:spcAft>
                <a:spcPts val="0"/>
              </a:spcAft>
              <a:buClr>
                <a:schemeClr val="dk1"/>
              </a:buClr>
              <a:buSzPts val="1400"/>
              <a:buFont typeface="Arimo"/>
              <a:buChar char="-"/>
            </a:pPr>
            <a:r>
              <a:rPr lang="no" sz="1400" b="0" i="0" u="none" strike="noStrike" cap="none">
                <a:solidFill>
                  <a:schemeClr val="dk1"/>
                </a:solidFill>
                <a:latin typeface="Arimo"/>
                <a:ea typeface="Arimo"/>
                <a:cs typeface="Arimo"/>
                <a:sym typeface="Arimo"/>
              </a:rPr>
              <a:t>Går ikke an å frigjøre fra seletøyet</a:t>
            </a:r>
            <a:endParaRPr sz="1400" b="0" i="0" u="none" strike="noStrike" cap="none">
              <a:solidFill>
                <a:schemeClr val="dk1"/>
              </a:solidFill>
              <a:latin typeface="Arimo"/>
              <a:ea typeface="Arimo"/>
              <a:cs typeface="Arimo"/>
              <a:sym typeface="Arimo"/>
            </a:endParaRPr>
          </a:p>
          <a:p>
            <a:pPr marL="45720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p:txBody>
      </p:sp>
      <p:sp>
        <p:nvSpPr>
          <p:cNvPr id="176" name="Google Shape;176;p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Åpningsforløp Reserveskjerm</a:t>
            </a:r>
            <a:endParaRPr sz="3600" b="1" i="0" u="none" strike="noStrike" cap="none">
              <a:solidFill>
                <a:schemeClr val="dk1"/>
              </a:solidFill>
              <a:latin typeface="Arimo"/>
              <a:ea typeface="Arimo"/>
              <a:cs typeface="Arimo"/>
              <a:sym typeface="Arimo"/>
            </a:endParaRPr>
          </a:p>
        </p:txBody>
      </p:sp>
      <p:sp>
        <p:nvSpPr>
          <p:cNvPr id="178" name="Google Shape;178;p5"/>
          <p:cNvSpPr txBox="1"/>
          <p:nvPr/>
        </p:nvSpPr>
        <p:spPr>
          <a:xfrm>
            <a:off x="1313250" y="95000"/>
            <a:ext cx="2764200" cy="2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Utstyrets virkemåte</a:t>
            </a:r>
            <a:endParaRPr sz="1400" b="0" i="0" u="none" strike="noStrike" cap="none">
              <a:solidFill>
                <a:srgbClr val="000000"/>
              </a:solidFill>
              <a:latin typeface="Arial"/>
              <a:ea typeface="Arial"/>
              <a:cs typeface="Arial"/>
              <a:sym typeface="Arial"/>
            </a:endParaRPr>
          </a:p>
        </p:txBody>
      </p:sp>
      <p:pic>
        <p:nvPicPr>
          <p:cNvPr id="179" name="Google Shape;179;p5" title="Reservetrekk - Materiellutsjekk F/NLF">
            <a:hlinkClick r:id="rId3"/>
          </p:cNvPr>
          <p:cNvPicPr preferRelativeResize="0"/>
          <p:nvPr/>
        </p:nvPicPr>
        <p:blipFill rotWithShape="1">
          <a:blip r:embed="rId4">
            <a:alphaModFix/>
          </a:blip>
          <a:srcRect/>
          <a:stretch/>
        </p:blipFill>
        <p:spPr>
          <a:xfrm>
            <a:off x="4722275" y="1036563"/>
            <a:ext cx="4093800" cy="3070362"/>
          </a:xfrm>
          <a:prstGeom prst="rect">
            <a:avLst/>
          </a:prstGeom>
          <a:noFill/>
          <a:ln>
            <a:noFill/>
          </a:ln>
        </p:spPr>
      </p:pic>
      <p:sp>
        <p:nvSpPr>
          <p:cNvPr id="180" name="Google Shape;180;p5"/>
          <p:cNvSpPr txBox="1"/>
          <p:nvPr/>
        </p:nvSpPr>
        <p:spPr>
          <a:xfrm>
            <a:off x="4639350" y="4250250"/>
            <a:ext cx="4093800" cy="24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no" sz="900" b="0" i="0" u="none" strike="noStrike" cap="none">
                <a:solidFill>
                  <a:srgbClr val="000000"/>
                </a:solidFill>
                <a:latin typeface="Arial"/>
                <a:ea typeface="Arial"/>
                <a:cs typeface="Arial"/>
                <a:sym typeface="Arial"/>
              </a:rPr>
              <a:t>https://www.youtube.com/watch?v=60XUv0wiNGU&amp;feature=youtu.be</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p:nvPr/>
        </p:nvSpPr>
        <p:spPr>
          <a:xfrm>
            <a:off x="764050" y="1892625"/>
            <a:ext cx="7056900" cy="22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Brukeren</a:t>
            </a:r>
            <a:r>
              <a:rPr lang="no" sz="1400" b="0" i="0" u="none" strike="noStrike" cap="none">
                <a:solidFill>
                  <a:schemeClr val="dk1"/>
                </a:solidFill>
                <a:latin typeface="Arimo"/>
                <a:ea typeface="Arimo"/>
                <a:cs typeface="Arimo"/>
                <a:sym typeface="Arimo"/>
              </a:rPr>
              <a:t> bør spørre seg:</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320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Hvilke feil er det mulig å gjøre med dette utstyret?</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Hvordan kan jeg sjekke dette før det oppstår alvorlige situasjoner?</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Hva skjer om jeg likevel bruker det feil?</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Er jeg så godt kjent med utstyret mitt at det ikke forstyrrer meg i hva jeg ønsker å utføre i lufta?</a:t>
            </a:r>
            <a:endParaRPr sz="1400" b="0" i="0" u="none" strike="noStrike" cap="none">
              <a:solidFill>
                <a:schemeClr val="dk1"/>
              </a:solidFill>
              <a:latin typeface="Arimo"/>
              <a:ea typeface="Arimo"/>
              <a:cs typeface="Arimo"/>
              <a:sym typeface="Arimo"/>
            </a:endParaRPr>
          </a:p>
        </p:txBody>
      </p:sp>
      <p:sp>
        <p:nvSpPr>
          <p:cNvPr id="186" name="Google Shape;186;p6"/>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Hvordan forhindre at utstyr blir feil brukt</a:t>
            </a:r>
            <a:endParaRPr sz="3600" b="1" i="0" u="none" strike="noStrike" cap="none">
              <a:solidFill>
                <a:schemeClr val="dk1"/>
              </a:solidFill>
              <a:latin typeface="Arimo"/>
              <a:ea typeface="Arimo"/>
              <a:cs typeface="Arimo"/>
              <a:sym typeface="Arimo"/>
            </a:endParaRPr>
          </a:p>
        </p:txBody>
      </p:sp>
      <p:sp>
        <p:nvSpPr>
          <p:cNvPr id="188" name="Google Shape;188;p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p:nvPr/>
        </p:nvSpPr>
        <p:spPr>
          <a:xfrm>
            <a:off x="960900" y="1071650"/>
            <a:ext cx="3527700" cy="9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3-rings frigjøringssystemet er viktig siden det gjør det mulig å kutte begge riserene samtidig, under belastning, med en håndbevegelse</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Vektarms-prinsipp for frigjøring av hovedskjerm</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Lengden på kuttkablene er viktig fordi:</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Den siden som har RSL, må ha kuttkabel som slipper ca 2,5 cm etter siden uten RSL. I tillegg må total lengde være i henhold til produsentens anbefaling.</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3-rings frigjøringssystem</a:t>
            </a:r>
            <a:endParaRPr sz="3600" b="1" i="0" u="none" strike="noStrike" cap="none">
              <a:solidFill>
                <a:schemeClr val="dk1"/>
              </a:solidFill>
              <a:latin typeface="Arimo"/>
              <a:ea typeface="Arimo"/>
              <a:cs typeface="Arimo"/>
              <a:sym typeface="Arimo"/>
            </a:endParaRPr>
          </a:p>
        </p:txBody>
      </p:sp>
      <p:sp>
        <p:nvSpPr>
          <p:cNvPr id="196" name="Google Shape;196;p7"/>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197" name="Google Shape;197;p7"/>
          <p:cNvPicPr preferRelativeResize="0"/>
          <p:nvPr/>
        </p:nvPicPr>
        <p:blipFill rotWithShape="1">
          <a:blip r:embed="rId3">
            <a:alphaModFix/>
          </a:blip>
          <a:srcRect/>
          <a:stretch/>
        </p:blipFill>
        <p:spPr>
          <a:xfrm>
            <a:off x="4789750" y="2619631"/>
            <a:ext cx="2348075" cy="1844069"/>
          </a:xfrm>
          <a:prstGeom prst="rect">
            <a:avLst/>
          </a:prstGeom>
          <a:noFill/>
          <a:ln>
            <a:noFill/>
          </a:ln>
        </p:spPr>
      </p:pic>
      <p:pic>
        <p:nvPicPr>
          <p:cNvPr id="198" name="Google Shape;198;p7"/>
          <p:cNvPicPr preferRelativeResize="0"/>
          <p:nvPr/>
        </p:nvPicPr>
        <p:blipFill rotWithShape="1">
          <a:blip r:embed="rId4">
            <a:alphaModFix/>
          </a:blip>
          <a:srcRect/>
          <a:stretch/>
        </p:blipFill>
        <p:spPr>
          <a:xfrm>
            <a:off x="7336725" y="856475"/>
            <a:ext cx="1747325" cy="3494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8"/>
          <p:cNvSpPr txBox="1"/>
          <p:nvPr/>
        </p:nvSpPr>
        <p:spPr>
          <a:xfrm>
            <a:off x="1313250" y="1071750"/>
            <a:ext cx="40818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“Reserve Static Line”</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Et system der reservecontaineren blir åpnet direkte etter at hovedskjermen har blitt kuttet. </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Det finnes flere systemer og alle er avhengig av at RSL linen går uhindret fra festet på riseren og frem til pinnen på reserven.</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1" u="none" strike="noStrike" cap="none">
                <a:solidFill>
                  <a:schemeClr val="dk1"/>
                </a:solidFill>
                <a:latin typeface="Arimo"/>
                <a:ea typeface="Arimo"/>
                <a:cs typeface="Arimo"/>
                <a:sym typeface="Arimo"/>
              </a:rPr>
              <a:t>En vanlig feil er at RSL linen blir tredd under reserveriseren og kommer ut på feil side. </a:t>
            </a:r>
            <a:endParaRPr sz="1400" b="0" i="1"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8"/>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8"/>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RSL</a:t>
            </a:r>
            <a:endParaRPr sz="3600" b="1" i="0" u="none" strike="noStrike" cap="none">
              <a:solidFill>
                <a:schemeClr val="dk1"/>
              </a:solidFill>
              <a:latin typeface="Arimo"/>
              <a:ea typeface="Arimo"/>
              <a:cs typeface="Arimo"/>
              <a:sym typeface="Arimo"/>
            </a:endParaRPr>
          </a:p>
        </p:txBody>
      </p:sp>
      <p:sp>
        <p:nvSpPr>
          <p:cNvPr id="206" name="Google Shape;206;p8"/>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07" name="Google Shape;207;p8"/>
          <p:cNvPicPr preferRelativeResize="0"/>
          <p:nvPr/>
        </p:nvPicPr>
        <p:blipFill rotWithShape="1">
          <a:blip r:embed="rId3">
            <a:alphaModFix/>
          </a:blip>
          <a:srcRect/>
          <a:stretch/>
        </p:blipFill>
        <p:spPr>
          <a:xfrm>
            <a:off x="5547450" y="1224050"/>
            <a:ext cx="3444151" cy="2594638"/>
          </a:xfrm>
          <a:prstGeom prst="rect">
            <a:avLst/>
          </a:prstGeom>
          <a:noFill/>
          <a:ln>
            <a:noFill/>
          </a:ln>
        </p:spPr>
      </p:pic>
      <p:sp>
        <p:nvSpPr>
          <p:cNvPr id="208" name="Google Shape;208;p8"/>
          <p:cNvSpPr txBox="1"/>
          <p:nvPr/>
        </p:nvSpPr>
        <p:spPr>
          <a:xfrm>
            <a:off x="5156175" y="4071750"/>
            <a:ext cx="4418700" cy="3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 sz="1100" b="0" i="0" u="sng" strike="noStrike" cap="none">
                <a:solidFill>
                  <a:schemeClr val="hlink"/>
                </a:solidFill>
                <a:latin typeface="Arial"/>
                <a:ea typeface="Arial"/>
                <a:cs typeface="Arial"/>
                <a:sym typeface="Arial"/>
                <a:hlinkClick r:id="rId4"/>
              </a:rPr>
              <a:t>https://uspa.org/p/article/the-rsl-separating-fact-from-fiction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p:nvPr/>
        </p:nvSpPr>
        <p:spPr>
          <a:xfrm>
            <a:off x="1313250" y="1071750"/>
            <a:ext cx="3961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Collins lanyard er et system der venstre riser på hovedskjermen også blir “kuttet” dersom den høyre riseren med RSL linen forsvinner med hovedskjermen.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Formålet er å gi reserveskjermen fritt luftrom til å åpne uten å vikle seg inn i en halv hovedskjerm.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Collins lanyard er en videreutvikling av RSL som vi ofte finner i kombinasjon med forskjellige MARD løsninger (neste slide).</a:t>
            </a:r>
            <a:endParaRPr sz="1400" b="0" i="0" u="none" strike="noStrike" cap="none">
              <a:solidFill>
                <a:srgbClr val="000000"/>
              </a:solidFill>
              <a:latin typeface="Arial"/>
              <a:ea typeface="Arial"/>
              <a:cs typeface="Arial"/>
              <a:sym typeface="Arial"/>
            </a:endParaRPr>
          </a:p>
        </p:txBody>
      </p:sp>
      <p:sp>
        <p:nvSpPr>
          <p:cNvPr id="214" name="Google Shape;214;p9"/>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9"/>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Collins lanyard</a:t>
            </a:r>
            <a:endParaRPr sz="3600" b="1" i="0" u="none" strike="noStrike" cap="none">
              <a:solidFill>
                <a:schemeClr val="dk1"/>
              </a:solidFill>
              <a:latin typeface="Arimo"/>
              <a:ea typeface="Arimo"/>
              <a:cs typeface="Arimo"/>
              <a:sym typeface="Arimo"/>
            </a:endParaRPr>
          </a:p>
        </p:txBody>
      </p:sp>
      <p:sp>
        <p:nvSpPr>
          <p:cNvPr id="216" name="Google Shape;216;p9"/>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17" name="Google Shape;217;p9"/>
          <p:cNvPicPr preferRelativeResize="0"/>
          <p:nvPr/>
        </p:nvPicPr>
        <p:blipFill rotWithShape="1">
          <a:blip r:embed="rId3">
            <a:alphaModFix/>
          </a:blip>
          <a:srcRect/>
          <a:stretch/>
        </p:blipFill>
        <p:spPr>
          <a:xfrm>
            <a:off x="5925473" y="2716775"/>
            <a:ext cx="2336125" cy="1689300"/>
          </a:xfrm>
          <a:prstGeom prst="rect">
            <a:avLst/>
          </a:prstGeom>
          <a:noFill/>
          <a:ln>
            <a:noFill/>
          </a:ln>
        </p:spPr>
      </p:pic>
      <p:pic>
        <p:nvPicPr>
          <p:cNvPr id="218" name="Google Shape;218;p9"/>
          <p:cNvPicPr preferRelativeResize="0"/>
          <p:nvPr/>
        </p:nvPicPr>
        <p:blipFill rotWithShape="1">
          <a:blip r:embed="rId4">
            <a:alphaModFix/>
          </a:blip>
          <a:srcRect/>
          <a:stretch/>
        </p:blipFill>
        <p:spPr>
          <a:xfrm>
            <a:off x="5943968" y="802750"/>
            <a:ext cx="2317632" cy="1871575"/>
          </a:xfrm>
          <a:prstGeom prst="rect">
            <a:avLst/>
          </a:prstGeom>
          <a:noFill/>
          <a:ln>
            <a:noFill/>
          </a:ln>
        </p:spPr>
      </p:pic>
      <p:pic>
        <p:nvPicPr>
          <p:cNvPr id="219" name="Google Shape;219;p9"/>
          <p:cNvPicPr preferRelativeResize="0"/>
          <p:nvPr/>
        </p:nvPicPr>
        <p:blipFill rotWithShape="1">
          <a:blip r:embed="rId5">
            <a:alphaModFix/>
          </a:blip>
          <a:srcRect/>
          <a:stretch/>
        </p:blipFill>
        <p:spPr>
          <a:xfrm rot="5400000">
            <a:off x="6907789" y="2264636"/>
            <a:ext cx="3603325" cy="679550"/>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1643</Words>
  <Application>Microsoft Office PowerPoint</Application>
  <PresentationFormat>Skjermfremvisning (16:9)</PresentationFormat>
  <Paragraphs>230</Paragraphs>
  <Slides>27</Slides>
  <Notes>27</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27</vt:i4>
      </vt:variant>
    </vt:vector>
  </HeadingPairs>
  <TitlesOfParts>
    <vt:vector size="33" baseType="lpstr">
      <vt:lpstr>Arimo</vt:lpstr>
      <vt:lpstr>Roboto</vt:lpstr>
      <vt:lpstr>Calibri</vt:lpstr>
      <vt:lpstr>Arial</vt:lpstr>
      <vt:lpstr>Office-tema</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Lien, Knut</cp:lastModifiedBy>
  <cp:revision>1</cp:revision>
  <dcterms:modified xsi:type="dcterms:W3CDTF">2022-04-19T07:45:25Z</dcterms:modified>
</cp:coreProperties>
</file>